
<file path=[Content_Types].xml><?xml version="1.0" encoding="utf-8"?>
<Types xmlns="http://schemas.openxmlformats.org/package/2006/content-types">
  <Override PartName="/_rels/.rels" ContentType="application/vnd.openxmlformats-package.relationships+xml"/>
  <Override PartName="/ppt/notesSlides/notesSlide85.xml" ContentType="application/vnd.openxmlformats-officedocument.presentationml.notesSlide+xml"/>
  <Override PartName="/ppt/notesSlides/notesSlide140.xml" ContentType="application/vnd.openxmlformats-officedocument.presentationml.notesSlide+xml"/>
  <Override PartName="/ppt/notesSlides/notesSlide43.xml" ContentType="application/vnd.openxmlformats-officedocument.presentationml.notesSlide+xml"/>
  <Override PartName="/ppt/notesSlides/notesSlide93.xml" ContentType="application/vnd.openxmlformats-officedocument.presentationml.notesSlide+xml"/>
  <Override PartName="/ppt/notesSlides/notesSlide14.xml" ContentType="application/vnd.openxmlformats-officedocument.presentationml.notesSlide+xml"/>
  <Override PartName="/ppt/notesSlides/notesSlide118.xml" ContentType="application/vnd.openxmlformats-officedocument.presentationml.notesSlide+xml"/>
  <Override PartName="/ppt/notesSlides/notesSlide51.xml" ContentType="application/vnd.openxmlformats-officedocument.presentationml.notesSlide+xml"/>
  <Override PartName="/ppt/notesSlides/notesSlide126.xml" ContentType="application/vnd.openxmlformats-officedocument.presentationml.notesSlide+xml"/>
  <Override PartName="/ppt/notesSlides/notesSlide29.xml" ContentType="application/vnd.openxmlformats-officedocument.presentationml.notesSlide+xml"/>
  <Override PartName="/ppt/notesSlides/notesSlide72.xml" ContentType="application/vnd.openxmlformats-officedocument.presentationml.notesSlide+xml"/>
  <Override PartName="/ppt/notesSlides/notesSlide79.xml" ContentType="application/vnd.openxmlformats-officedocument.presentationml.notesSlide+xml"/>
  <Override PartName="/ppt/notesSlides/notesSlide30.xml" ContentType="application/vnd.openxmlformats-officedocument.presentationml.notesSlide+xml"/>
  <Override PartName="/ppt/notesSlides/notesSlide134.xml" ContentType="application/vnd.openxmlformats-officedocument.presentationml.notesSlide+xml"/>
  <Override PartName="/ppt/notesSlides/notesSlide37.xml" ContentType="application/vnd.openxmlformats-officedocument.presentationml.notesSlide+xml"/>
  <Override PartName="/ppt/notesSlides/notesSlide80.xml" ContentType="application/vnd.openxmlformats-officedocument.presentationml.notesSlide+xml"/>
  <Override PartName="/ppt/notesSlides/notesSlide178.xml" ContentType="application/vnd.openxmlformats-officedocument.presentationml.notesSlide+xml"/>
  <Override PartName="/ppt/notesSlides/notesSlide87.xml" ContentType="application/vnd.openxmlformats-officedocument.presentationml.notesSlide+xml"/>
  <Override PartName="/ppt/notesSlides/notesSlide105.xml" ContentType="application/vnd.openxmlformats-officedocument.presentationml.notesSlide+xml"/>
  <Override PartName="/ppt/notesSlides/notesSlide142.xml" ContentType="application/vnd.openxmlformats-officedocument.presentationml.notesSlide+xml"/>
  <Override PartName="/ppt/notesSlides/notesSlide45.xml" ContentType="application/vnd.openxmlformats-officedocument.presentationml.notesSlide+xml"/>
  <Override PartName="/ppt/notesSlides/notesSlide95.xml" ContentType="application/vnd.openxmlformats-officedocument.presentationml.notesSlide+xml"/>
  <Override PartName="/ppt/notesSlides/notesSlide113.xml" ContentType="application/vnd.openxmlformats-officedocument.presentationml.notesSlide+xml"/>
  <Override PartName="/ppt/notesSlides/notesSlide53.xml" ContentType="application/vnd.openxmlformats-officedocument.presentationml.notesSlide+xml"/>
  <Override PartName="/ppt/notesSlides/notesSlide7.xml" ContentType="application/vnd.openxmlformats-officedocument.presentationml.notesSlide+xml"/>
  <Override PartName="/ppt/notesSlides/notesSlide121.xml" ContentType="application/vnd.openxmlformats-officedocument.presentationml.notesSlide+xml"/>
  <Override PartName="/ppt/notesSlides/notesSlide24.xml" ContentType="application/vnd.openxmlformats-officedocument.presentationml.notesSlide+xml"/>
  <Override PartName="/ppt/notesSlides/notesSlide128.xml" ContentType="application/vnd.openxmlformats-officedocument.presentationml.notesSlide+xml"/>
  <Override PartName="/ppt/notesSlides/notesSlide74.xml" ContentType="application/vnd.openxmlformats-officedocument.presentationml.notesSlide+xml"/>
  <Override PartName="/ppt/notesSlides/notesSlide136.xml" ContentType="application/vnd.openxmlformats-officedocument.presentationml.notesSlide+xml"/>
  <Override PartName="/ppt/notesSlides/notesSlide82.xml" ContentType="application/vnd.openxmlformats-officedocument.presentationml.notesSlide+xml"/>
  <Override PartName="/ppt/notesSlides/notesSlide89.xml" ContentType="application/vnd.openxmlformats-officedocument.presentationml.notesSlide+xml"/>
  <Override PartName="/ppt/notesSlides/notesSlide107.xml" ContentType="application/vnd.openxmlformats-officedocument.presentationml.notesSlide+xml"/>
  <Override PartName="/ppt/notesSlides/notesSlide40.xml" ContentType="application/vnd.openxmlformats-officedocument.presentationml.notesSlide+xml"/>
  <Override PartName="/ppt/notesSlides/notesSlide144.xml" ContentType="application/vnd.openxmlformats-officedocument.presentationml.notesSlide+xml"/>
  <Override PartName="/ppt/notesSlides/notesSlide47.xml" ContentType="application/vnd.openxmlformats-officedocument.presentationml.notesSlide+xml"/>
  <Override PartName="/ppt/notesSlides/notesSlide90.xml" ContentType="application/vnd.openxmlformats-officedocument.presentationml.notesSlide+xml"/>
  <Override PartName="/ppt/notesSlides/notesSlide97.xml" ContentType="application/vnd.openxmlformats-officedocument.presentationml.notesSlide+xml"/>
  <Override PartName="/ppt/notesSlides/notesSlide115.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notesSlides/notesSlide68.xml" ContentType="application/vnd.openxmlformats-officedocument.presentationml.notesSlide+xml"/>
  <Override PartName="/ppt/notesSlides/notesSlide123.xml" ContentType="application/vnd.openxmlformats-officedocument.presentationml.notesSlide+xml"/>
  <Override PartName="/ppt/notesSlides/notesSlide76.xml" ContentType="application/vnd.openxmlformats-officedocument.presentationml.notesSlide+xml"/>
  <Override PartName="/ppt/notesSlides/notesSlide131.xml" ContentType="application/vnd.openxmlformats-officedocument.presentationml.notesSlide+xml"/>
  <Override PartName="/ppt/notesSlides/notesSlide34.xml" ContentType="application/vnd.openxmlformats-officedocument.presentationml.notesSlide+xml"/>
  <Override PartName="/ppt/notesSlides/notesSlide138.xml" ContentType="application/vnd.openxmlformats-officedocument.presentationml.notesSlide+xml"/>
  <Override PartName="/ppt/notesSlides/notesSlide84.xml" ContentType="application/vnd.openxmlformats-officedocument.presentationml.notesSlide+xml"/>
  <Override PartName="/ppt/notesSlides/notesSlide42.xml" ContentType="application/vnd.openxmlformats-officedocument.presentationml.notesSlide+xml"/>
  <Override PartName="/ppt/notesSlides/notesSlide49.xml" ContentType="application/vnd.openxmlformats-officedocument.presentationml.notesSlide+xml"/>
  <Override PartName="/ppt/notesSlides/notesSlide92.xml" ContentType="application/vnd.openxmlformats-officedocument.presentationml.notesSlide+xml"/>
  <Override PartName="/ppt/notesSlides/notesSlide117.xml" ContentType="application/vnd.openxmlformats-officedocument.presentationml.notesSlide+xml"/>
  <Override PartName="/ppt/notesSlides/notesSlide50.xml" ContentType="application/vnd.openxmlformats-officedocument.presentationml.notesSlide+xml"/>
  <Override PartName="/ppt/notesSlides/notesSlide154.xml" ContentType="application/vnd.openxmlformats-officedocument.presentationml.notesSlide+xml"/>
  <Override PartName="/ppt/notesSlides/notesSlide57.xml" ContentType="application/vnd.openxmlformats-officedocument.presentationml.notesSlide+xml"/>
  <Override PartName="/ppt/notesSlides/notesSlide125.xml" ContentType="application/vnd.openxmlformats-officedocument.presentationml.notesSlide+xml"/>
  <Override PartName="/ppt/notesSlides/notesSlide71.xml" ContentType="application/vnd.openxmlformats-officedocument.presentationml.notesSlide+xml"/>
  <Override PartName="/ppt/notesSlides/notesSlide169.xml" ContentType="application/vnd.openxmlformats-officedocument.presentationml.notesSlide+xml"/>
  <Override PartName="/ppt/notesSlides/notesSlide78.xml" ContentType="application/vnd.openxmlformats-officedocument.presentationml.notesSlide+xml"/>
  <Override PartName="/ppt/notesSlides/notesSlide133.xml" ContentType="application/vnd.openxmlformats-officedocument.presentationml.notesSlide+xml"/>
  <Override PartName="/ppt/notesSlides/notesSlide36.xml" ContentType="application/vnd.openxmlformats-officedocument.presentationml.notesSlide+xml"/>
  <Override PartName="/ppt/notesSlides/notesSlide177.xml" ContentType="application/vnd.openxmlformats-officedocument.presentationml.notesSlide+xml"/>
  <Override PartName="/ppt/notesSlides/notesSlide86.xml" ContentType="application/vnd.openxmlformats-officedocument.presentationml.notesSlide+xml"/>
  <Override PartName="/ppt/notesSlides/notesSlide141.xml" ContentType="application/vnd.openxmlformats-officedocument.presentationml.notesSlide+xml"/>
  <Override PartName="/ppt/notesSlides/notesSlide44.xml" ContentType="application/vnd.openxmlformats-officedocument.presentationml.notesSlide+xml"/>
  <Override PartName="/ppt/notesSlides/notesSlide94.xml" ContentType="application/vnd.openxmlformats-officedocument.presentationml.notesSlide+xml"/>
  <Override PartName="/ppt/notesSlides/notesSlide119.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120.xml" ContentType="application/vnd.openxmlformats-officedocument.presentationml.notesSlide+xml"/>
  <Override PartName="/ppt/notesSlides/notesSlide23.xml" ContentType="application/vnd.openxmlformats-officedocument.presentationml.notesSlide+xml"/>
  <Override PartName="/ppt/notesSlides/notesSlide127.xml" ContentType="application/vnd.openxmlformats-officedocument.presentationml.notesSlide+xml"/>
  <Override PartName="/ppt/notesSlides/notesSlide73.xml" ContentType="application/vnd.openxmlformats-officedocument.presentationml.notesSlide+xml"/>
  <Override PartName="/ppt/notesSlides/notesSlide135.xml" ContentType="application/vnd.openxmlformats-officedocument.presentationml.notesSlide+xml"/>
  <Override PartName="/ppt/notesSlides/notesSlide38.xml" ContentType="application/vnd.openxmlformats-officedocument.presentationml.notesSlide+xml"/>
  <Override PartName="/ppt/notesSlides/notesSlide81.xml" ContentType="application/vnd.openxmlformats-officedocument.presentationml.notesSlide+xml"/>
  <Override PartName="/ppt/notesSlides/notesSlide179.xml" ContentType="application/vnd.openxmlformats-officedocument.presentationml.notesSlide+xml"/>
  <Override PartName="/ppt/notesSlides/notesSlide88.xml" ContentType="application/vnd.openxmlformats-officedocument.presentationml.notesSlide+xml"/>
  <Override PartName="/ppt/notesSlides/notesSlide106.xml" ContentType="application/vnd.openxmlformats-officedocument.presentationml.notesSlide+xml"/>
  <Override PartName="/ppt/notesSlides/notesSlide143.xml" ContentType="application/vnd.openxmlformats-officedocument.presentationml.notesSlide+xml"/>
  <Override PartName="/ppt/notesSlides/notesSlide46.xml" ContentType="application/vnd.openxmlformats-officedocument.presentationml.notesSlide+xml"/>
  <Override PartName="/ppt/notesSlides/notesSlide17.xml" ContentType="application/vnd.openxmlformats-officedocument.presentationml.notesSlide+xml"/>
  <Override PartName="/ppt/notesSlides/notesSlide96.xml" ContentType="application/vnd.openxmlformats-officedocument.presentationml.notesSlide+xml"/>
  <Override PartName="/ppt/notesSlides/notesSlide1.xml" ContentType="application/vnd.openxmlformats-officedocument.presentationml.notesSlide+xml"/>
  <Override PartName="/ppt/notesSlides/notesSlide54.xml" ContentType="application/vnd.openxmlformats-officedocument.presentationml.notesSlide+xml"/>
  <Override PartName="/ppt/notesSlides/notesSlide60.xml" ContentType="application/vnd.openxmlformats-officedocument.presentationml.notesSlide+xml"/>
  <Override PartName="/ppt/notesSlides/notesSlide122.xml" ContentType="application/vnd.openxmlformats-officedocument.presentationml.notesSlide+xml"/>
  <Override PartName="/ppt/notesSlides/notesSlide25.xml" ContentType="application/vnd.openxmlformats-officedocument.presentationml.notesSlide+xml"/>
  <Override PartName="/ppt/notesSlides/notesSlide129.xml" ContentType="application/vnd.openxmlformats-officedocument.presentationml.notesSlide+xml"/>
  <Override PartName="/ppt/notesSlides/notesSlide75.xml" ContentType="application/vnd.openxmlformats-officedocument.presentationml.notesSlide+xml"/>
  <Override PartName="/ppt/notesSlides/notesSlide130.xml" ContentType="application/vnd.openxmlformats-officedocument.presentationml.notesSlide+xml"/>
  <Override PartName="/ppt/notesSlides/notesSlide137.xml" ContentType="application/vnd.openxmlformats-officedocument.presentationml.notesSlide+xml"/>
  <Override PartName="/ppt/notesSlides/notesSlide83.xml" ContentType="application/vnd.openxmlformats-officedocument.presentationml.notesSlide+xml"/>
  <Override PartName="/ppt/notesSlides/notesSlide41.xml" ContentType="application/vnd.openxmlformats-officedocument.presentationml.notesSlide+xml"/>
  <Override PartName="/ppt/notesSlides/notesSlide48.xml" ContentType="application/vnd.openxmlformats-officedocument.presentationml.notesSlide+xml"/>
  <Override PartName="/ppt/notesSlides/_rels/notesSlide57.xml.rels" ContentType="application/vnd.openxmlformats-package.relationships+xml"/>
  <Override PartName="/ppt/notesSlides/_rels/notesSlide128.xml.rels" ContentType="application/vnd.openxmlformats-package.relationships+xml"/>
  <Override PartName="/ppt/notesSlides/_rels/notesSlide38.xml.rels" ContentType="application/vnd.openxmlformats-package.relationships+xml"/>
  <Override PartName="/ppt/notesSlides/_rels/notesSlide131.xml.rels" ContentType="application/vnd.openxmlformats-package.relationships+xml"/>
  <Override PartName="/ppt/notesSlides/_rels/notesSlide93.xml.rels" ContentType="application/vnd.openxmlformats-package.relationships+xml"/>
  <Override PartName="/ppt/notesSlides/_rels/notesSlide41.xml.rels" ContentType="application/vnd.openxmlformats-package.relationships+xml"/>
  <Override PartName="/ppt/notesSlides/_rels/notesSlide74.xml.rels" ContentType="application/vnd.openxmlformats-package.relationships+xml"/>
  <Override PartName="/ppt/notesSlides/_rels/notesSlide133.xml.rels" ContentType="application/vnd.openxmlformats-package.relationships+xml"/>
  <Override PartName="/ppt/notesSlides/_rels/notesSlide95.xml.rels" ContentType="application/vnd.openxmlformats-package.relationships+xml"/>
  <Override PartName="/ppt/notesSlides/_rels/notesSlide43.xml.rels" ContentType="application/vnd.openxmlformats-package.relationships+xml"/>
  <Override PartName="/ppt/notesSlides/_rels/notesSlide76.xml.rels" ContentType="application/vnd.openxmlformats-package.relationships+xml"/>
  <Override PartName="/ppt/notesSlides/_rels/notesSlide24.xml.rels" ContentType="application/vnd.openxmlformats-package.relationships+xml"/>
  <Override PartName="/ppt/notesSlides/_rels/notesSlide60.xml.rels" ContentType="application/vnd.openxmlformats-package.relationships+xml"/>
  <Override PartName="/ppt/notesSlides/_rels/notesSlide135.xml.rels" ContentType="application/vnd.openxmlformats-package.relationships+xml"/>
  <Override PartName="/ppt/notesSlides/_rels/notesSlide45.xml.rels" ContentType="application/vnd.openxmlformats-package.relationships+xml"/>
  <Override PartName="/ppt/notesSlides/_rels/notesSlide116.xml.rels" ContentType="application/vnd.openxmlformats-package.relationships+xml"/>
  <Override PartName="/ppt/notesSlides/_rels/notesSlide78.xml.rels" ContentType="application/vnd.openxmlformats-package.relationships+xml"/>
  <Override PartName="/ppt/notesSlides/_rels/notesSlide81.xml.rels" ContentType="application/vnd.openxmlformats-package.relationships+xml"/>
  <Override PartName="/ppt/notesSlides/_rels/notesSlide62.xml.rels" ContentType="application/vnd.openxmlformats-package.relationships+xml"/>
  <Override PartName="/ppt/notesSlides/_rels/notesSlide1.xml.rels" ContentType="application/vnd.openxmlformats-package.relationships+xml"/>
  <Override PartName="/ppt/notesSlides/_rels/notesSlide118.xml.rels" ContentType="application/vnd.openxmlformats-package.relationships+xml"/>
  <Override PartName="/ppt/notesSlides/_rels/notesSlide121.xml.rels" ContentType="application/vnd.openxmlformats-package.relationships+xml"/>
  <Override PartName="/ppt/notesSlides/_rels/notesSlide83.xml.rels" ContentType="application/vnd.openxmlformats-package.relationships+xml"/>
  <Override PartName="/ppt/notesSlides/_rels/notesSlide154.xml.rels" ContentType="application/vnd.openxmlformats-package.relationships+xml"/>
  <Override PartName="/ppt/notesSlides/_rels/notesSlide3.xml.rels" ContentType="application/vnd.openxmlformats-package.relationships+xml"/>
  <Override PartName="/ppt/notesSlides/_rels/notesSlide97.xml.rels" ContentType="application/vnd.openxmlformats-package.relationships+xml"/>
  <Override PartName="/ppt/notesSlides/_rels/notesSlide137.xml.rels" ContentType="application/vnd.openxmlformats-package.relationships+xml"/>
  <Override PartName="/ppt/notesSlides/_rels/notesSlide14.xml.rels" ContentType="application/vnd.openxmlformats-package.relationships+xml"/>
  <Override PartName="/ppt/notesSlides/_rels/notesSlide47.xml.rels" ContentType="application/vnd.openxmlformats-package.relationships+xml"/>
  <Override PartName="/ppt/notesSlides/_rels/notesSlide140.xml.rels" ContentType="application/vnd.openxmlformats-package.relationships+xml"/>
  <Override PartName="/ppt/notesSlides/_rels/notesSlide50.xml.rels" ContentType="application/vnd.openxmlformats-package.relationships+xml"/>
  <Override PartName="/ppt/notesSlides/_rels/notesSlide68.xml.rels" ContentType="application/vnd.openxmlformats-package.relationships+xml"/>
  <Override PartName="/ppt/notesSlides/_rels/notesSlide106.xml.rels" ContentType="application/vnd.openxmlformats-package.relationships+xml"/>
  <Override PartName="/ppt/notesSlides/_rels/notesSlide139.xml.rels" ContentType="application/vnd.openxmlformats-package.relationships+xml"/>
  <Override PartName="/ppt/notesSlides/_rels/notesSlide7.xml.rels" ContentType="application/vnd.openxmlformats-package.relationships+xml"/>
  <Override PartName="/ppt/notesSlides/_rels/notesSlide49.xml.rels" ContentType="application/vnd.openxmlformats-package.relationships+xml"/>
  <Override PartName="/ppt/notesSlides/_rels/notesSlide142.xml.rels" ContentType="application/vnd.openxmlformats-package.relationships+xml"/>
  <Override PartName="/ppt/notesSlides/_rels/notesSlide52.xml.rels" ContentType="application/vnd.openxmlformats-package.relationships+xml"/>
  <Override PartName="/ppt/notesSlides/_rels/notesSlide123.xml.rels" ContentType="application/vnd.openxmlformats-package.relationships+xml"/>
  <Override PartName="/ppt/notesSlides/_rels/notesSlide85.xml.rels" ContentType="application/vnd.openxmlformats-package.relationships+xml"/>
  <Override PartName="/ppt/notesSlides/_rels/notesSlide18.xml.rels" ContentType="application/vnd.openxmlformats-package.relationships+xml"/>
  <Override PartName="/ppt/notesSlides/_rels/notesSlide144.xml.rels" ContentType="application/vnd.openxmlformats-package.relationships+xml"/>
  <Override PartName="/ppt/notesSlides/_rels/notesSlide177.xml.rels" ContentType="application/vnd.openxmlformats-package.relationships+xml"/>
  <Override PartName="/ppt/notesSlides/_rels/notesSlide54.xml.rels" ContentType="application/vnd.openxmlformats-package.relationships+xml"/>
  <Override PartName="/ppt/notesSlides/_rels/notesSlide125.xml.rels" ContentType="application/vnd.openxmlformats-package.relationships+xml"/>
  <Override PartName="/ppt/notesSlides/_rels/notesSlide87.xml.rels" ContentType="application/vnd.openxmlformats-package.relationships+xml"/>
  <Override PartName="/ppt/notesSlides/_rels/notesSlide35.xml.rels" ContentType="application/vnd.openxmlformats-package.relationships+xml"/>
  <Override PartName="/ppt/notesSlides/_rels/notesSlide90.xml.rels" ContentType="application/vnd.openxmlformats-package.relationships+xml"/>
  <Override PartName="/ppt/notesSlides/_rels/notesSlide71.xml.rels" ContentType="application/vnd.openxmlformats-package.relationships+xml"/>
  <Override PartName="/ppt/notesSlides/_rels/notesSlide179.xml.rels" ContentType="application/vnd.openxmlformats-package.relationships+xml"/>
  <Override PartName="/ppt/notesSlides/_rels/notesSlide56.xml.rels" ContentType="application/vnd.openxmlformats-package.relationships+xml"/>
  <Override PartName="/ppt/notesSlides/_rels/notesSlide127.xml.rels" ContentType="application/vnd.openxmlformats-package.relationships+xml"/>
  <Override PartName="/ppt/notesSlides/_rels/notesSlide89.xml.rels" ContentType="application/vnd.openxmlformats-package.relationships+xml"/>
  <Override PartName="/ppt/notesSlides/_rels/notesSlide37.xml.rels" ContentType="application/vnd.openxmlformats-package.relationships+xml"/>
  <Override PartName="/ppt/notesSlides/_rels/notesSlide130.xml.rels" ContentType="application/vnd.openxmlformats-package.relationships+xml"/>
  <Override PartName="/ppt/notesSlides/_rels/notesSlide92.xml.rels" ContentType="application/vnd.openxmlformats-package.relationships+xml"/>
  <Override PartName="/ppt/notesSlides/_rels/notesSlide40.xml.rels" ContentType="application/vnd.openxmlformats-package.relationships+xml"/>
  <Override PartName="/ppt/notesSlides/_rels/notesSlide73.xml.rels" ContentType="application/vnd.openxmlformats-package.relationships+xml"/>
  <Override PartName="/ppt/notesSlides/_rels/notesSlide129.xml.rels" ContentType="application/vnd.openxmlformats-package.relationships+xml"/>
  <Override PartName="/ppt/notesSlides/_rels/notesSlide132.xml.rels" ContentType="application/vnd.openxmlformats-package.relationships+xml"/>
  <Override PartName="/ppt/notesSlides/_rels/notesSlide94.xml.rels" ContentType="application/vnd.openxmlformats-package.relationships+xml"/>
  <Override PartName="/ppt/notesSlides/_rels/notesSlide42.xml.rels" ContentType="application/vnd.openxmlformats-package.relationships+xml"/>
  <Override PartName="/ppt/notesSlides/_rels/notesSlide75.xml.rels" ContentType="application/vnd.openxmlformats-package.relationships+xml"/>
  <Override PartName="/ppt/notesSlides/_rels/notesSlide113.xml.rels" ContentType="application/vnd.openxmlformats-package.relationships+xml"/>
  <Override PartName="/ppt/notesSlides/_rels/notesSlide23.xml.rels" ContentType="application/vnd.openxmlformats-package.relationships+xml"/>
  <Override PartName="/ppt/notesSlides/_rels/notesSlide134.xml.rels" ContentType="application/vnd.openxmlformats-package.relationships+xml"/>
  <Override PartName="/ppt/notesSlides/_rels/notesSlide44.xml.rels" ContentType="application/vnd.openxmlformats-package.relationships+xml"/>
  <Override PartName="/ppt/notesSlides/_rels/notesSlide77.xml.rels" ContentType="application/vnd.openxmlformats-package.relationships+xml"/>
  <Override PartName="/ppt/notesSlides/_rels/notesSlide115.xml.rels" ContentType="application/vnd.openxmlformats-package.relationships+xml"/>
  <Override PartName="/ppt/notesSlides/_rels/notesSlide25.xml.rels" ContentType="application/vnd.openxmlformats-package.relationships+xml"/>
  <Override PartName="/ppt/notesSlides/_rels/notesSlide80.xml.rels" ContentType="application/vnd.openxmlformats-package.relationships+xml"/>
  <Override PartName="/ppt/notesSlides/_rels/notesSlide61.xml.rels" ContentType="application/vnd.openxmlformats-package.relationships+xml"/>
  <Override PartName="/ppt/notesSlides/_rels/notesSlide169.xml.rels" ContentType="application/vnd.openxmlformats-package.relationships+xml"/>
  <Override PartName="/ppt/notesSlides/_rels/notesSlide79.xml.rels" ContentType="application/vnd.openxmlformats-package.relationships+xml"/>
  <Override PartName="/ppt/notesSlides/_rels/notesSlide117.xml.rels" ContentType="application/vnd.openxmlformats-package.relationships+xml"/>
  <Override PartName="/ppt/notesSlides/_rels/notesSlide120.xml.rels" ContentType="application/vnd.openxmlformats-package.relationships+xml"/>
  <Override PartName="/ppt/notesSlides/_rels/notesSlide82.xml.rels" ContentType="application/vnd.openxmlformats-package.relationships+xml"/>
  <Override PartName="/ppt/notesSlides/_rels/notesSlide153.xml.rels" ContentType="application/vnd.openxmlformats-package.relationships+xml"/>
  <Override PartName="/ppt/notesSlides/_rels/notesSlide30.xml.rels" ContentType="application/vnd.openxmlformats-package.relationships+xml"/>
  <Override PartName="/ppt/notesSlides/_rels/notesSlide2.xml.rels" ContentType="application/vnd.openxmlformats-package.relationships+xml"/>
  <Override PartName="/ppt/notesSlides/_rels/notesSlide96.xml.rels" ContentType="application/vnd.openxmlformats-package.relationships+xml"/>
  <Override PartName="/ppt/notesSlides/_rels/notesSlide119.xml.rels" ContentType="application/vnd.openxmlformats-package.relationships+xml"/>
  <Override PartName="/ppt/notesSlides/_rels/notesSlide29.xml.rels" ContentType="application/vnd.openxmlformats-package.relationships+xml"/>
  <Override PartName="/ppt/notesSlides/_rels/notesSlide122.xml.rels" ContentType="application/vnd.openxmlformats-package.relationships+xml"/>
  <Override PartName="/ppt/notesSlides/_rels/notesSlide136.xml.rels" ContentType="application/vnd.openxmlformats-package.relationships+xml"/>
  <Override PartName="/ppt/notesSlides/_rels/notesSlide98.xml.rels" ContentType="application/vnd.openxmlformats-package.relationships+xml"/>
  <Override PartName="/ppt/notesSlides/_rels/notesSlide46.xml.rels" ContentType="application/vnd.openxmlformats-package.relationships+xml"/>
  <Override PartName="/ppt/notesSlides/_rels/notesSlide105.xml.rels" ContentType="application/vnd.openxmlformats-package.relationships+xml"/>
  <Override PartName="/ppt/notesSlides/_rels/notesSlide138.xml.rels" ContentType="application/vnd.openxmlformats-package.relationships+xml"/>
  <Override PartName="/ppt/notesSlides/_rels/notesSlide6.xml.rels" ContentType="application/vnd.openxmlformats-package.relationships+xml"/>
  <Override PartName="/ppt/notesSlides/_rels/notesSlide48.xml.rels" ContentType="application/vnd.openxmlformats-package.relationships+xml"/>
  <Override PartName="/ppt/notesSlides/_rels/notesSlide70.xml.rels" ContentType="application/vnd.openxmlformats-package.relationships+xml"/>
  <Override PartName="/ppt/notesSlides/_rels/notesSlide141.xml.rels" ContentType="application/vnd.openxmlformats-package.relationships+xml"/>
  <Override PartName="/ppt/notesSlides/_rels/notesSlide51.xml.rels" ContentType="application/vnd.openxmlformats-package.relationships+xml"/>
  <Override PartName="/ppt/notesSlides/_rels/notesSlide84.xml.rels" ContentType="application/vnd.openxmlformats-package.relationships+xml"/>
  <Override PartName="/ppt/notesSlides/_rels/notesSlide107.xml.rels" ContentType="application/vnd.openxmlformats-package.relationships+xml"/>
  <Override PartName="/ppt/notesSlides/_rels/notesSlide17.xml.rels" ContentType="application/vnd.openxmlformats-package.relationships+xml"/>
  <Override PartName="/ppt/notesSlides/_rels/notesSlide143.xml.rels" ContentType="application/vnd.openxmlformats-package.relationships+xml"/>
  <Override PartName="/ppt/notesSlides/_rels/notesSlide20.xml.rels" ContentType="application/vnd.openxmlformats-package.relationships+xml"/>
  <Override PartName="/ppt/notesSlides/_rels/notesSlide53.xml.rels" ContentType="application/vnd.openxmlformats-package.relationships+xml"/>
  <Override PartName="/ppt/notesSlides/_rels/notesSlide124.xml.rels" ContentType="application/vnd.openxmlformats-package.relationships+xml"/>
  <Override PartName="/ppt/notesSlides/_rels/notesSlide86.xml.rels" ContentType="application/vnd.openxmlformats-package.relationships+xml"/>
  <Override PartName="/ppt/notesSlides/_rels/notesSlide34.xml.rels" ContentType="application/vnd.openxmlformats-package.relationships+xml"/>
  <Override PartName="/ppt/notesSlides/_rels/notesSlide19.xml.rels" ContentType="application/vnd.openxmlformats-package.relationships+xml"/>
  <Override PartName="/ppt/notesSlides/_rels/notesSlide178.xml.rels" ContentType="application/vnd.openxmlformats-package.relationships+xml"/>
  <Override PartName="/ppt/notesSlides/_rels/notesSlide55.xml.rels" ContentType="application/vnd.openxmlformats-package.relationships+xml"/>
  <Override PartName="/ppt/notesSlides/_rels/notesSlide126.xml.rels" ContentType="application/vnd.openxmlformats-package.relationships+xml"/>
  <Override PartName="/ppt/notesSlides/_rels/notesSlide88.xml.rels" ContentType="application/vnd.openxmlformats-package.relationships+xml"/>
  <Override PartName="/ppt/notesSlides/_rels/notesSlide36.xml.rels" ContentType="application/vnd.openxmlformats-package.relationships+xml"/>
  <Override PartName="/ppt/notesSlides/_rels/notesSlide91.xml.rels" ContentType="application/vnd.openxmlformats-package.relationships+xml"/>
  <Override PartName="/ppt/notesSlides/_rels/notesSlide72.xml.rels" ContentType="application/vnd.openxmlformats-package.relationships+xml"/>
  <Override PartName="/ppt/notesSlides/notesSlide91.xml" ContentType="application/vnd.openxmlformats-officedocument.presentationml.notesSlide+xml"/>
  <Override PartName="/ppt/notesSlides/notesSlide19.xml" ContentType="application/vnd.openxmlformats-officedocument.presentationml.notesSlide+xml"/>
  <Override PartName="/ppt/notesSlides/notesSlide98.xml" ContentType="application/vnd.openxmlformats-officedocument.presentationml.notesSlide+xml"/>
  <Override PartName="/ppt/notesSlides/notesSlide116.xml" ContentType="application/vnd.openxmlformats-officedocument.presentationml.notesSlide+xml"/>
  <Override PartName="/ppt/notesSlides/notesSlide3.xml" ContentType="application/vnd.openxmlformats-officedocument.presentationml.notesSlide+xml"/>
  <Override PartName="/ppt/notesSlides/notesSlide153.xml" ContentType="application/vnd.openxmlformats-officedocument.presentationml.notesSlide+xml"/>
  <Override PartName="/ppt/notesSlides/notesSlide56.xml" ContentType="application/vnd.openxmlformats-officedocument.presentationml.notesSlide+xml"/>
  <Override PartName="/ppt/notesSlides/notesSlide62.xml" ContentType="application/vnd.openxmlformats-officedocument.presentationml.notesSlide+xml"/>
  <Override PartName="/ppt/notesSlides/notesSlide20.xml" ContentType="application/vnd.openxmlformats-officedocument.presentationml.notesSlide+xml"/>
  <Override PartName="/ppt/notesSlides/notesSlide124.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132.xml" ContentType="application/vnd.openxmlformats-officedocument.presentationml.notesSlide+xml"/>
  <Override PartName="/ppt/notesSlides/notesSlide35.xml" ContentType="application/vnd.openxmlformats-officedocument.presentationml.notesSlide+xml"/>
  <Override PartName="/ppt/notesSlides/notesSlide139.xml" ContentType="application/vnd.openxmlformats-officedocument.presentationml.notesSlide+xml"/>
  <Override PartName="/ppt/_rels/presentation.xml.rels" ContentType="application/vnd.openxmlformats-package.relationships+xml"/>
  <Override PartName="/ppt/media/image256.jpeg" ContentType="image/jpeg"/>
  <Override PartName="/ppt/media/image37.jpeg" ContentType="image/jpeg"/>
  <Override PartName="/ppt/media/image226.png" ContentType="image/png"/>
  <Override PartName="/ppt/media/image227.jpeg" ContentType="image/jpeg"/>
  <Override PartName="/ppt/media/image348.jpeg" ContentType="image/jpeg"/>
  <Override PartName="/ppt/media/image91.wmf" ContentType="image/x-wmf"/>
  <Override PartName="/ppt/media/image351.jpeg" ContentType="image/jpeg"/>
  <Override PartName="/ppt/media/image322.jpeg" ContentType="image/jpeg"/>
  <Override PartName="/ppt/media/image194.jpeg" ContentType="image/jpeg"/>
  <Override PartName="/ppt/media/image282.png" ContentType="image/png"/>
  <Override PartName="/ppt/media/image214.jpeg" ContentType="image/jpeg"/>
  <Override PartName="/ppt/media/image335.jpeg" ContentType="image/jpeg"/>
  <Override PartName="/ppt/media/image28.png" ContentType="image/png"/>
  <Override PartName="/ppt/media/image312.png" ContentType="image/png"/>
  <Override PartName="/ppt/media/image185.png" ContentType="image/png"/>
  <Override PartName="/ppt/media/image306.jpeg" ContentType="image/jpeg"/>
  <Override PartName="/ppt/media/image299.jpeg" ContentType="image/jpeg"/>
  <Override PartName="/ppt/media/image181.jpeg" ContentType="image/jpeg"/>
  <Override PartName="/ppt/media/image273.jpeg" ContentType="image/jpeg"/>
  <Override PartName="/ppt/media/image201.jpeg" ContentType="image/jpeg"/>
  <Override PartName="/ppt/media/image84.png" ContentType="image/png"/>
  <Override PartName="/ppt/media/image165.jpeg" ContentType="image/jpeg"/>
  <Override PartName="/ppt/media/image286.jpeg" ContentType="image/jpeg"/>
  <Override PartName="/ppt/media/image78.wmf" ContentType="image/x-wmf"/>
  <Override PartName="/ppt/media/image260.jpeg" ContentType="image/jpeg"/>
  <Override PartName="/ppt/media/image67.wmf" ContentType="image/x-wmf"/>
  <Override PartName="/ppt/media/image40.png" ContentType="image/png"/>
  <Override PartName="/ppt/media/image149.jpeg" ContentType="image/jpeg"/>
  <Override PartName="/ppt/media/image41.jpeg" ContentType="image/jpeg"/>
  <Override PartName="/ppt/media/image8.wmf" ContentType="image/x-wmf"/>
  <Override PartName="/ppt/media/image152.jpeg" ContentType="image/jpeg"/>
  <Override PartName="/ppt/media/image102.wmf" ContentType="image/x-wmf"/>
  <Override PartName="/ppt/media/image34.wmf" ContentType="image/x-wmf"/>
  <Override PartName="/ppt/media/image244.jpeg" ContentType="image/jpeg"/>
  <Override PartName="/ppt/media/image25.jpeg" ContentType="image/jpeg"/>
  <Override PartName="/ppt/media/image23.wmf" ContentType="image/x-wmf"/>
  <Override PartName="/ppt/media/image257.jpeg" ContentType="image/jpeg"/>
  <Override PartName="/ppt/media/image12.wmf" ContentType="image/x-wmf"/>
  <Override PartName="/ppt/media/image349.jpeg" ContentType="image/jpeg"/>
  <Override PartName="/ppt/media/image90.wmf" ContentType="image/x-wmf"/>
  <Override PartName="/ppt/media/image352.jpeg" ContentType="image/jpeg"/>
  <Override PartName="/ppt/media/image128.png" ContentType="image/png"/>
  <Override PartName="/ppt/media/image97.jpeg" ContentType="image/jpeg"/>
  <Override PartName="/ppt/media/image215.jpeg" ContentType="image/jpeg"/>
  <Override PartName="/ppt/media/image195.png" ContentType="image/png"/>
  <Override PartName="/ppt/media/image290.jpeg" ContentType="image/jpeg"/>
  <Override PartName="/ppt/media/image179.jpeg" ContentType="image/jpeg"/>
  <Override PartName="/ppt/media/image16.png" ContentType="image/png"/>
  <Override PartName="/ppt/media/image310.jpeg" ContentType="image/jpeg"/>
  <Override PartName="/ppt/media/image173.png" ContentType="image/png"/>
  <Override PartName="/ppt/media/image274.jpeg" ContentType="image/jpeg"/>
  <Override PartName="/ppt/media/image166.jpeg" ContentType="image/jpeg"/>
  <Override PartName="/ppt/media/image99.wmf" ContentType="image/x-wmf"/>
  <Override PartName="/ppt/media/image72.png" ContentType="image/png"/>
  <Override PartName="/ppt/media/image140.jpeg" ContentType="image/jpeg"/>
  <Override PartName="/ppt/media/image261.jpeg" ContentType="image/jpeg"/>
  <Override PartName="/ppt/media/image123.wmf" ContentType="image/x-wmf"/>
  <Override PartName="/ppt/media/image66.wmf" ContentType="image/x-wmf"/>
  <Override PartName="/ppt/media/image55.wmf" ContentType="image/x-wmf"/>
  <Override PartName="/ppt/media/image245.jpeg" ContentType="image/jpeg"/>
  <Override PartName="/ppt/media/image137.jpeg" ContentType="image/jpeg"/>
  <Override PartName="/ppt/media/image258.jpeg" ContentType="image/jpeg"/>
  <Override PartName="/ppt/media/image22.wmf" ContentType="image/x-wmf"/>
  <Override PartName="/ppt/media/image340.jpeg" ContentType="image/jpeg"/>
  <Override PartName="/ppt/media/image11.wmf" ContentType="image/x-wmf"/>
  <Override PartName="/ppt/media/image232.jpeg" ContentType="image/jpeg"/>
  <Override PartName="/ppt/media/image353.jpeg" ContentType="image/jpeg"/>
  <Override PartName="/ppt/media/image196.jpeg" ContentType="image/jpeg"/>
  <Override PartName="/ppt/media/image202.png" ContentType="image/png"/>
  <Override PartName="/ppt/media/image116.png" ContentType="image/png"/>
  <Override PartName="/ppt/media/image216.jpeg" ContentType="image/jpeg"/>
  <Override PartName="/ppt/media/image48.png" ContentType="image/png"/>
  <Override PartName="/ppt/media/image311.jpeg" ContentType="image/jpeg"/>
  <Override PartName="/ppt/media/image183.jpeg" ContentType="image/jpeg"/>
  <Override PartName="/ppt/media/image85.jpeg" ContentType="image/jpeg"/>
  <Override PartName="/ppt/media/image275.jpeg" ContentType="image/jpeg"/>
  <Override PartName="/ppt/media/image203.jpeg" ContentType="image/jpeg"/>
  <Override PartName="/ppt/media/image69.jpeg" ContentType="image/jpeg"/>
  <Override PartName="/ppt/media/image98.wmf" ContentType="image/x-wmf"/>
  <Override PartName="/ppt/media/image141.jpeg" ContentType="image/jpeg"/>
  <Override PartName="/ppt/media/image262.jpeg" ContentType="image/jpeg"/>
  <Override PartName="/ppt/media/image87.wmf" ContentType="image/x-wmf"/>
  <Override PartName="/ppt/media/image60.png" ContentType="image/png"/>
  <Override PartName="/ppt/media/image1.png" ContentType="image/png"/>
  <Override PartName="/ppt/media/image133.wmf" ContentType="image/x-wmf"/>
  <Override PartName="/ppt/media/image354.jpeg" ContentType="image/jpeg"/>
  <Override PartName="/ppt/media/image154.jpeg" ContentType="image/jpeg"/>
  <Override PartName="/ppt/media/image122.wmf" ContentType="image/x-wmf"/>
  <Override PartName="/ppt/media/image125.jpeg" ContentType="image/jpeg"/>
  <Override PartName="/ppt/media/image111.wmf" ContentType="image/x-wmf"/>
  <Override PartName="/ppt/media/image54.wmf" ContentType="image/x-wmf"/>
  <Override PartName="/ppt/media/image6.wmf" ContentType="image/x-wmf"/>
  <Override PartName="/ppt/media/image43.wmf" ContentType="image/x-wmf"/>
  <Override PartName="/ppt/media/image138.jpeg" ContentType="image/jpeg"/>
  <Override PartName="/ppt/media/image308.png" ContentType="image/png"/>
  <Override PartName="/ppt/media/image259.jpeg" ContentType="image/jpeg"/>
  <Override PartName="/ppt/media/image220.jpeg" ContentType="image/jpeg"/>
  <Override PartName="/ppt/media/image341.jpeg" ContentType="image/jpeg"/>
  <Override PartName="/ppt/media/image159.png" ContentType="image/png"/>
  <Override PartName="/ppt/media/image234.png" ContentType="image/png"/>
  <Override PartName="/ppt/media/image233.jpeg" ContentType="image/jpeg"/>
  <Override PartName="/ppt/media/image197.jpeg" ContentType="image/jpeg"/>
  <Override PartName="/ppt/media/image217.jpeg" ContentType="image/jpeg"/>
  <Override PartName="/ppt/media/image338.jpeg" ContentType="image/jpeg"/>
  <Override PartName="/ppt/media/image292.jpeg" ContentType="image/jpeg"/>
  <Override PartName="/ppt/media/image104.png" ContentType="image/png"/>
  <Override PartName="/ppt/media/image109.jpeg" ContentType="image/jpeg"/>
  <Override PartName="/ppt/media/image73.jpeg" ContentType="image/jpeg"/>
  <Override PartName="/ppt/media/image36.png" ContentType="image/png"/>
  <Override PartName="/ppt/media/image184.jpeg" ContentType="image/jpeg"/>
  <Override PartName="/ppt/media/image182.png" ContentType="image/png"/>
  <Override PartName="/ppt/media/image276.jpeg" ContentType="image/jpeg"/>
  <Override PartName="/ppt/media/image204.jpeg" ContentType="image/jpeg"/>
  <Override PartName="/ppt/media/image171.png" ContentType="image/png"/>
  <Override PartName="/ppt/media/image57.jpeg" ContentType="image/jpeg"/>
  <Override PartName="/ppt/media/image289.jpeg" ContentType="image/jpeg"/>
  <Override PartName="/ppt/media/image19.wmf" ContentType="image/x-wmf"/>
  <Override PartName="/ppt/media/image92.png" ContentType="image/png"/>
  <Override PartName="/ppt/media/image142.jpeg" ContentType="image/jpeg"/>
  <Override PartName="/ppt/media/image263.jpeg" ContentType="image/jpeg"/>
  <Override PartName="/ppt/media/image86.wmf" ContentType="image/x-wmf"/>
  <Override PartName="/ppt/media/image355.jpeg" ContentType="image/jpeg"/>
  <Override PartName="/ppt/media/image75.wmf" ContentType="image/x-wmf"/>
  <Override PartName="/ppt/media/image247.jpeg" ContentType="image/jpeg"/>
  <Override PartName="/ppt/media/image5.wmf" ContentType="image/x-wmf"/>
  <Override PartName="/ppt/media/image110.wmf" ContentType="image/x-wmf"/>
  <Override PartName="/ppt/media/image42.wmf" ContentType="image/x-wmf"/>
  <Override PartName="/ppt/media/image342.jpeg" ContentType="image/jpeg"/>
  <Override PartName="/ppt/media/image307.png" ContentType="image/png"/>
  <Override PartName="/ppt/media/image31.wmf" ContentType="image/x-wmf"/>
  <Override PartName="/ppt/media/image255.png" ContentType="image/png"/>
  <Override PartName="/ppt/media/image113.jpeg" ContentType="image/jpeg"/>
  <Override PartName="/ppt/media/image326.jpeg" ContentType="image/jpeg"/>
  <Override PartName="/ppt/media/image198.jpeg" ContentType="image/jpeg"/>
  <Override PartName="/ppt/media/image218.jpeg" ContentType="image/jpeg"/>
  <Override PartName="/ppt/media/image339.jpeg" ContentType="image/jpeg"/>
  <Override PartName="/ppt/media/image68.png" ContentType="image/png"/>
  <Override PartName="/ppt/media/image200.png" ContentType="image/png"/>
  <Override PartName="/ppt/media/image313.jpeg" ContentType="image/jpeg"/>
  <Override PartName="/ppt/media/image119.wmf" ContentType="image/x-wmf"/>
  <Override PartName="/ppt/media/image24.png" ContentType="image/png"/>
  <Override PartName="/ppt/media/image205.jpeg" ContentType="image/jpeg"/>
  <Override PartName="/ppt/media/image13.png" ContentType="image/png"/>
  <Override PartName="/ppt/media/image280.jpeg" ContentType="image/jpeg"/>
  <Override PartName="/ppt/media/image169.jpeg" ContentType="image/jpeg"/>
  <Override PartName="/ppt/media/image170.png" ContentType="image/png"/>
  <Override PartName="/ppt/media/image61.jpeg" ContentType="image/jpeg"/>
  <Override PartName="/ppt/media/image18.wmf" ContentType="image/x-wmf"/>
  <Override PartName="/ppt/media/image143.jpeg" ContentType="image/jpeg"/>
  <Override PartName="/ppt/media/image80.png" ContentType="image/png"/>
  <Override PartName="/ppt/media/image45.jpeg" ContentType="image/jpeg"/>
  <Override PartName="/ppt/media/image356.jpeg" ContentType="image/jpeg"/>
  <Override PartName="/ppt/media/image156.jpeg" ContentType="image/jpeg"/>
  <Override PartName="/ppt/media/image248.jpeg" ContentType="image/jpeg"/>
  <Override PartName="/ppt/media/image131.wmf" ContentType="image/x-wmf"/>
  <Override PartName="/ppt/media/image74.wmf" ContentType="image/x-wmf"/>
  <Override PartName="/ppt/media/image29.jpeg" ContentType="image/jpeg"/>
  <Override PartName="/ppt/media/image63.wmf" ContentType="image/x-wmf"/>
  <Override PartName="/ppt/media/image287.png" ContentType="image/png"/>
  <Override PartName="/ppt/media/image251.jpeg" ContentType="image/jpeg"/>
  <Override PartName="/ppt/media/image222.jpeg" ContentType="image/jpeg"/>
  <Override PartName="/ppt/media/image343.jpeg" ContentType="image/jpeg"/>
  <Override PartName="/ppt/media/image30.wmf" ContentType="image/x-wmf"/>
  <Override PartName="/ppt/media/image168.png" ContentType="image/png"/>
  <Override PartName="/ppt/media/image327.jpeg" ContentType="image/jpeg"/>
  <Override PartName="/ppt/media/image330.jpeg" ContentType="image/jpeg"/>
  <Override PartName="/ppt/media/image135.png" ContentType="image/png"/>
  <Override PartName="/ppt/media/image101.jpeg" ContentType="image/jpeg"/>
  <Override PartName="/ppt/media/image210.png" ContentType="image/png"/>
  <Override PartName="/ppt/media/image294.jpeg" ContentType="image/jpeg"/>
  <Override PartName="/ppt/media/image124.png" ContentType="image/png"/>
  <Override PartName="/ppt/media/image56.png" ContentType="image/png"/>
  <Override PartName="/ppt/media/image314.jpeg" ContentType="image/jpeg"/>
  <Override PartName="/ppt/media/image186.jpeg" ContentType="image/jpeg"/>
  <Override PartName="/ppt/media/image278.jpeg" ContentType="image/jpeg"/>
  <Override PartName="/ppt/media/image118.wmf" ContentType="image/x-wmf"/>
  <Override PartName="/ppt/media/image206.jpeg" ContentType="image/jpeg"/>
  <Override PartName="/ppt/media/image107.wmf" ContentType="image/x-wmf"/>
  <Override PartName="/ppt/media/image281.jpeg" ContentType="image/jpeg"/>
  <Override PartName="/ppt/media/image39.wmf" ContentType="image/x-wmf"/>
  <Override PartName="/ppt/media/image301.jpeg" ContentType="image/jpeg"/>
  <Override PartName="/ppt/media/image144.jpeg" ContentType="image/jpeg"/>
  <Override PartName="/ppt/media/image265.jpeg" ContentType="image/jpeg"/>
  <Override PartName="/ppt/media/image357.jpeg" ContentType="image/jpeg"/>
  <Override PartName="/ppt/media/image157.jpeg" ContentType="image/jpeg"/>
  <Override PartName="/ppt/media/image95.wmf" ContentType="image/x-wmf"/>
  <Override PartName="/ppt/media/image360.jpeg" ContentType="image/jpeg"/>
  <Override PartName="/ppt/media/image130.wmf" ContentType="image/x-wmf"/>
  <Override PartName="/ppt/media/image33.jpeg" ContentType="image/jpeg"/>
  <Override PartName="/ppt/media/image62.wmf" ContentType="image/x-wmf"/>
  <Override PartName="/ppt/media/image223.jpeg" ContentType="image/jpeg"/>
  <Override PartName="/ppt/media/image344.jpeg" ContentType="image/jpeg"/>
  <Override PartName="/ppt/media/image3.wmf" ContentType="image/x-wmf"/>
  <Override PartName="/ppt/media/image51.wmf" ContentType="image/x-wmf"/>
  <Override PartName="/ppt/media/image236.jpeg" ContentType="image/jpeg"/>
  <Override PartName="/ppt/media/image89.jpeg" ContentType="image/jpeg"/>
  <Override PartName="/ppt/media/image17.jpeg" ContentType="image/jpeg"/>
  <Override PartName="/ppt/media/image253.png" ContentType="image/png"/>
  <Override PartName="/ppt/media/image190.jpeg" ContentType="image/jpeg"/>
  <Override PartName="/ppt/media/image167.png" ContentType="image/png"/>
  <Override PartName="/ppt/media/image88.png" ContentType="image/png"/>
  <Override PartName="/ppt/media/image295.jpeg" ContentType="image/jpeg"/>
  <Override PartName="/ppt/media/image187.jpeg" ContentType="image/jpeg"/>
  <Override PartName="/ppt/media/image225.wmf" ContentType="image/x-wmf"/>
  <Override PartName="/ppt/media/image112.png" ContentType="image/png"/>
  <Override PartName="/ppt/media/image7.png" ContentType="image/png"/>
  <Override PartName="/ppt/media/image279.jpeg" ContentType="image/jpeg"/>
  <Override PartName="/ppt/media/image207.jpeg" ContentType="image/jpeg"/>
  <Override PartName="/ppt/media/image44.png" ContentType="image/png"/>
  <Override PartName="/ppt/media/image161.jpeg" ContentType="image/jpeg"/>
  <Override PartName="/ppt/media/image106.wmf" ContentType="image/x-wmf"/>
  <Override PartName="/ppt/media/image302.jpeg" ContentType="image/jpeg"/>
  <Override PartName="/ppt/media/image38.wmf" ContentType="image/x-wmf"/>
  <Override PartName="/ppt/media/image27.wmf" ContentType="image/x-wmf"/>
  <Override PartName="/ppt/media/image145.jpeg" ContentType="image/jpeg"/>
  <Override PartName="/ppt/media/image266.jpeg" ContentType="image/jpeg"/>
  <Override PartName="/ppt/media/image358.jpeg" ContentType="image/jpeg"/>
  <Override PartName="/ppt/media/image158.jpeg" ContentType="image/jpeg"/>
  <Override PartName="/ppt/media/image240.jpeg" ContentType="image/jpeg"/>
  <Override PartName="/ppt/media/image129.jpeg" ContentType="image/jpeg"/>
  <Override PartName="/ppt/media/image361.jpeg" ContentType="image/jpeg"/>
  <Override PartName="/ppt/media/image94.wmf" ContentType="image/x-wmf"/>
  <Override PartName="/ppt/media/image21.jpeg" ContentType="image/jpeg"/>
  <Override PartName="/ppt/media/image83.wmf" ContentType="image/x-wmf"/>
  <Override PartName="/ppt/media/image345.jpeg" ContentType="image/jpeg"/>
  <Override PartName="/ppt/media/image199.png" ContentType="image/png"/>
  <Override PartName="/ppt/media/image50.wmf" ContentType="image/x-wmf"/>
  <Override PartName="/ppt/media/image2.wmf" ContentType="image/x-wmf"/>
  <Override PartName="/ppt/media/image237.jpeg" ContentType="image/jpeg"/>
  <Override PartName="/ppt/media/image188.png" ContentType="image/png"/>
  <Override PartName="/ppt/media/image191.jpeg" ContentType="image/jpeg"/>
  <Override PartName="/ppt/media/image329.jpeg" ContentType="image/jpeg"/>
  <Override PartName="/ppt/media/image177.png" ContentType="image/png"/>
  <Override PartName="/ppt/media/image93.jpeg" ContentType="image/jpeg"/>
  <Override PartName="/ppt/media/image252.png" ContentType="image/png"/>
  <Override PartName="/ppt/media/image332.jpeg" ContentType="image/jpeg"/>
  <Override PartName="/ppt/media/image155.png" ContentType="image/png"/>
  <Override PartName="/ppt/media/image303.jpeg" ContentType="image/jpeg"/>
  <Override PartName="/ppt/media/image230.png" ContentType="image/png"/>
  <Override PartName="/ppt/media/image77.jpeg" ContentType="image/jpeg"/>
  <Override PartName="/ppt/media/image76.png" ContentType="image/png"/>
  <Override PartName="/ppt/media/image316.jpeg" ContentType="image/jpeg"/>
  <Override PartName="/ppt/media/image270.jpeg" ContentType="image/jpeg"/>
  <Override PartName="/ppt/media/image208.jpeg" ContentType="image/jpeg"/>
  <Override PartName="/ppt/media/image162.jpeg" ContentType="image/jpeg"/>
  <Override PartName="/ppt/media/image127.wmf" ContentType="image/x-wmf"/>
  <Override PartName="/ppt/media/image100.png" ContentType="image/png"/>
  <Override PartName="/ppt/media/image283.jpeg" ContentType="image/jpeg"/>
  <Override PartName="/ppt/media/image59.wmf" ContentType="image/x-wmf"/>
  <Override PartName="/ppt/media/image32.png" ContentType="image/png"/>
  <Override PartName="/ppt/media/image10.png" ContentType="image/png"/>
  <Override PartName="/ppt/media/image146.jpeg" ContentType="image/jpeg"/>
  <Override PartName="/ppt/media/image267.jpeg" ContentType="image/jpeg"/>
  <Override PartName="/ppt/media/image26.wmf" ContentType="image/x-wmf"/>
  <Override PartName="/ppt/media/image359.jpeg" ContentType="image/jpeg"/>
  <Override PartName="/ppt/media/image15.wmf" ContentType="image/x-wmf"/>
  <Override PartName="/ppt/media/image241.jpeg" ContentType="image/jpeg"/>
  <Override PartName="/ppt/media/image362.jpeg" ContentType="image/jpeg"/>
  <Override PartName="/ppt/media/image228.png" ContentType="image/png"/>
  <Override PartName="/ppt/media/image82.wmf" ContentType="image/x-wmf"/>
  <Override PartName="/ppt/media/image346.jpeg" ContentType="image/jpeg"/>
  <Override PartName="/ppt/media/image71.wmf" ContentType="image/x-wmf"/>
  <Override PartName="/ppt/media/image336.png" ContentType="image/png"/>
  <Override PartName="/ppt/media/image117.jpeg" ContentType="image/jpeg"/>
  <Override PartName="/ppt/media/image238.jpeg" ContentType="image/jpeg"/>
  <Override PartName="/ppt/media/image320.jpeg" ContentType="image/jpeg"/>
  <Override PartName="/ppt/media/image192.jpeg" ContentType="image/jpeg"/>
  <Override PartName="/ppt/media/image212.jpeg" ContentType="image/jpeg"/>
  <Override PartName="/ppt/media/image333.jpeg" ContentType="image/jpeg"/>
  <Override PartName="/ppt/media/image304.jpeg" ContentType="image/jpeg"/>
  <Override PartName="/ppt/media/image176.jpeg" ContentType="image/jpeg"/>
  <Override PartName="/ppt/media/image297.jpeg" ContentType="image/jpeg"/>
  <Override PartName="/ppt/media/image317.jpeg" ContentType="image/jpeg"/>
  <Override PartName="/ppt/media/image189.jpeg" ContentType="image/jpeg"/>
  <Override PartName="/ppt/media/image132.png" ContentType="image/png"/>
  <Override PartName="/ppt/media/image81.jpeg" ContentType="image/jpeg"/>
  <Override PartName="/ppt/media/image209.jpeg" ContentType="image/jpeg"/>
  <Override PartName="/ppt/media/image64.png" ContentType="image/png"/>
  <Override PartName="/ppt/media/image163.jpeg" ContentType="image/jpeg"/>
  <Override PartName="/ppt/media/image65.jpeg" ContentType="image/jpeg"/>
  <Override PartName="/ppt/media/image126.wmf" ContentType="image/x-wmf"/>
  <Override PartName="/ppt/media/image115.wmf" ContentType="image/x-wmf"/>
  <Override PartName="/ppt/media/image58.wmf" ContentType="image/x-wmf"/>
  <Override PartName="/ppt/media/image47.wmf" ContentType="image/x-wmf"/>
  <Override PartName="/ppt/media/image20.png" ContentType="image/png"/>
  <Override PartName="/ppt/media/image147.jpeg" ContentType="image/jpeg"/>
  <Override PartName="/ppt/media/image268.jpeg" ContentType="image/jpeg"/>
  <Override PartName="/ppt/media/image49.jpeg" ContentType="image/jpeg"/>
  <Override PartName="/ppt/media/image150.jpeg" ContentType="image/jpeg"/>
  <Override PartName="/ppt/media/image193.wmf" ContentType="image/x-wmf"/>
  <Override PartName="/ppt/media/image242.jpeg" ContentType="image/jpeg"/>
  <Override PartName="/ppt/media/image14.wmf" ContentType="image/x-wmf"/>
  <Override PartName="/ppt/media/image134.jpeg" ContentType="image/jpeg"/>
  <Override PartName="/ppt/media/image347.jpeg" ContentType="image/jpeg"/>
  <Override PartName="/ppt/media/image70.wmf" ContentType="image/x-wmf"/>
  <Override PartName="/ppt/media/image350.jpeg" ContentType="image/jpeg"/>
  <Override PartName="/ppt/media/image108.png" ContentType="image/png"/>
  <Override PartName="/ppt/media/image321.jpeg" ContentType="image/jpeg"/>
  <Override PartName="/ppt/media/image121.jpeg" ContentType="image/jpeg"/>
  <Override PartName="/ppt/media/image324.png" ContentType="image/png"/>
  <Override PartName="/ppt/media/image213.jpeg" ContentType="image/jpeg"/>
  <Override PartName="/ppt/media/image175.png" ContentType="image/png"/>
  <Override PartName="/ppt/media/image105.jpeg" ContentType="image/jpeg"/>
  <Override PartName="/ppt/media/image153.png" ContentType="image/png"/>
  <Override PartName="/ppt/media/image96.png" ContentType="image/png"/>
  <Override PartName="/ppt/media/image180.jpeg" ContentType="image/jpeg"/>
  <Override PartName="/ppt/media/image318.jpeg" ContentType="image/jpeg"/>
  <Override PartName="/ppt/media/image272.jpeg" ContentType="image/jpeg"/>
  <Override PartName="/ppt/media/image53.jpeg" ContentType="image/jpeg"/>
  <Override PartName="/ppt/media/image164.jpeg" ContentType="image/jpeg"/>
  <Override PartName="/ppt/media/image120.png" ContentType="image/png"/>
  <Override PartName="/ppt/media/image285.jpeg" ContentType="image/jpeg"/>
  <Override PartName="/ppt/media/image79.wmf" ContentType="image/x-wmf"/>
  <Override PartName="/ppt/media/image52.png" ContentType="image/png"/>
  <Override PartName="/ppt/media/image4.png" ContentType="image/png"/>
  <Override PartName="/ppt/media/image114.wmf" ContentType="image/x-wmf"/>
  <Override PartName="/ppt/media/image148.jpeg" ContentType="image/jpeg"/>
  <Override PartName="/ppt/media/image9.wmf" ContentType="image/x-wmf"/>
  <Override PartName="/ppt/media/image103.wmf" ContentType="image/x-wmf"/>
  <Override PartName="/ppt/media/image46.wmf" ContentType="image/x-wmf"/>
  <Override PartName="/ppt/media/image151.jpeg" ContentType="image/jpeg"/>
  <Override PartName="/ppt/media/image35.wmf" ContentType="image/x-wmf"/>
  <Override PartName="/ppt/slideLayouts/slideLayout239.xml" ContentType="application/vnd.openxmlformats-officedocument.presentationml.slideLayout+xml"/>
  <Override PartName="/ppt/slideLayouts/slideLayout330.xml" ContentType="application/vnd.openxmlformats-officedocument.presentationml.slideLayout+xml"/>
  <Override PartName="/ppt/slideLayouts/slideLayout125.xml" ContentType="application/vnd.openxmlformats-officedocument.presentationml.slideLayout+xml"/>
  <Override PartName="/ppt/slideLayouts/slideLayout65.xml" ContentType="application/vnd.openxmlformats-officedocument.presentationml.slideLayout+xml"/>
  <Override PartName="/ppt/slideLayouts/slideLayout363.xml" ContentType="application/vnd.openxmlformats-officedocument.presentationml.slideLayout+xml"/>
  <Override PartName="/ppt/slideLayouts/slideLayout158.xml" ContentType="application/vnd.openxmlformats-officedocument.presentationml.slideLayout+xml"/>
  <Override PartName="/ppt/slideLayouts/slideLayout98.xml" ContentType="application/vnd.openxmlformats-officedocument.presentationml.slideLayout+xml"/>
  <Override PartName="/ppt/slideLayouts/slideLayout232.xml" ContentType="application/vnd.openxmlformats-officedocument.presentationml.slideLayout+xml"/>
  <Override PartName="/ppt/slideLayouts/slideLayout396.xml" ContentType="application/vnd.openxmlformats-officedocument.presentationml.slideLayout+xml"/>
  <Override PartName="/ppt/slideLayouts/slideLayout15.xml" ContentType="application/vnd.openxmlformats-officedocument.presentationml.slideLayout+xml"/>
  <Override PartName="/ppt/slideLayouts/slideLayout265.xml" ContentType="application/vnd.openxmlformats-officedocument.presentationml.slideLayout+xml"/>
  <Override PartName="/ppt/slideLayouts/slideLayout151.xml" ContentType="application/vnd.openxmlformats-officedocument.presentationml.slideLayout+xml"/>
  <Override PartName="/ppt/slideLayouts/slideLayout313.xml" ContentType="application/vnd.openxmlformats-officedocument.presentationml.slideLayout+xml"/>
  <Override PartName="/ppt/slideLayouts/slideLayout108.xml" ContentType="application/vnd.openxmlformats-officedocument.presentationml.slideLayout+xml"/>
  <Override PartName="/ppt/slideLayouts/slideLayout91.xml" ContentType="application/vnd.openxmlformats-officedocument.presentationml.slideLayout+xml"/>
  <Override PartName="/ppt/slideLayouts/slideLayout48.xml" ContentType="application/vnd.openxmlformats-officedocument.presentationml.slideLayout+xml"/>
  <Override PartName="/ppt/slideLayouts/slideLayout298.xml" ContentType="application/vnd.openxmlformats-officedocument.presentationml.slideLayout+xml"/>
  <Override PartName="/ppt/slideLayouts/slideLayout184.xml" ContentType="application/vnd.openxmlformats-officedocument.presentationml.slideLayout+xml"/>
  <Override PartName="/ppt/slideLayouts/slideLayout346.xml" ContentType="application/vnd.openxmlformats-officedocument.presentationml.slideLayout+xml"/>
  <Override PartName="/ppt/slideLayouts/slideLayout215.xml" ContentType="application/vnd.openxmlformats-officedocument.presentationml.slideLayout+xml"/>
  <Override PartName="/ppt/slideLayouts/slideLayout101.xml" ContentType="application/vnd.openxmlformats-officedocument.presentationml.slideLayout+xml"/>
  <Override PartName="/ppt/slideLayouts/slideLayout41.xml" ContentType="application/vnd.openxmlformats-officedocument.presentationml.slideLayout+xml"/>
  <Override PartName="/ppt/slideLayouts/slideLayout379.xml" ContentType="application/vnd.openxmlformats-officedocument.presentationml.slideLayout+xml"/>
  <Override PartName="/ppt/slideLayouts/slideLayout291.xml" ContentType="application/vnd.openxmlformats-officedocument.presentationml.slideLayout+xml"/>
  <Override PartName="/ppt/slideLayouts/slideLayout248.xml" ContentType="application/vnd.openxmlformats-officedocument.presentationml.slideLayout+xml"/>
  <Override PartName="/ppt/slideLayouts/slideLayout134.xml" ContentType="application/vnd.openxmlformats-officedocument.presentationml.slideLayout+xml"/>
  <Override PartName="/ppt/slideLayouts/slideLayout74.xml" ContentType="application/vnd.openxmlformats-officedocument.presentationml.slideLayout+xml"/>
  <Override PartName="/ppt/slideLayouts/slideLayout372.xml" ContentType="application/vnd.openxmlformats-officedocument.presentationml.slideLayout+xml"/>
  <Override PartName="/ppt/slideLayouts/slideLayout167.xml" ContentType="application/vnd.openxmlformats-officedocument.presentationml.slideLayout+xml"/>
  <Override PartName="/ppt/slideLayouts/slideLayout329.xml" ContentType="application/vnd.openxmlformats-officedocument.presentationml.slideLayout+xml"/>
  <Override PartName="/ppt/slideLayouts/slideLayout241.xml" ContentType="application/vnd.openxmlformats-officedocument.presentationml.slideLayout+xml"/>
  <Override PartName="/ppt/slideLayouts/slideLayout403.xml" ContentType="application/vnd.openxmlformats-officedocument.presentationml.slideLayout+xml"/>
  <Override PartName="/ppt/slideLayouts/slideLayout24.xml" ContentType="application/vnd.openxmlformats-officedocument.presentationml.slideLayout+xml"/>
  <Override PartName="/ppt/slideLayouts/slideLayout274.xml" ContentType="application/vnd.openxmlformats-officedocument.presentationml.slideLayout+xml"/>
  <Override PartName="/ppt/slideLayouts/slideLayout160.xml" ContentType="application/vnd.openxmlformats-officedocument.presentationml.slideLayout+xml"/>
  <Override PartName="/ppt/slideLayouts/slideLayout322.xml" ContentType="application/vnd.openxmlformats-officedocument.presentationml.slideLayout+xml"/>
  <Override PartName="/ppt/slideLayouts/slideLayout117.xml" ContentType="application/vnd.openxmlformats-officedocument.presentationml.slideLayout+xml"/>
  <Override PartName="/ppt/slideLayouts/slideLayout57.xml" ContentType="application/vnd.openxmlformats-officedocument.presentationml.slideLayout+xml"/>
  <Override PartName="/ppt/slideLayouts/slideLayout193.xml" ContentType="application/vnd.openxmlformats-officedocument.presentationml.slideLayout+xml"/>
  <Override PartName="/ppt/slideLayouts/slideLayout355.xml" ContentType="application/vnd.openxmlformats-officedocument.presentationml.slideLayout+xml"/>
  <Override PartName="/ppt/slideLayouts/slideLayout224.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388.xml" ContentType="application/vnd.openxmlformats-officedocument.presentationml.slideLayout+xml"/>
  <Override PartName="/ppt/slideLayouts/slideLayout257.xml" ContentType="application/vnd.openxmlformats-officedocument.presentationml.slideLayout+xml"/>
  <Override PartName="/ppt/slideLayouts/slideLayout143.xml" ContentType="application/vnd.openxmlformats-officedocument.presentationml.slideLayout+xml"/>
  <Override PartName="/ppt/slideLayouts/slideLayout305.xml" ContentType="application/vnd.openxmlformats-officedocument.presentationml.slideLayout+xml"/>
  <Override PartName="/ppt/slideLayouts/slideLayout83.xml" ContentType="application/vnd.openxmlformats-officedocument.presentationml.slideLayout+xml"/>
  <Override PartName="/ppt/slideLayouts/slideLayout381.xml" ContentType="application/vnd.openxmlformats-officedocument.presentationml.slideLayout+xml"/>
  <Override PartName="/ppt/slideLayouts/slideLayout176.xml" ContentType="application/vnd.openxmlformats-officedocument.presentationml.slideLayout+xml"/>
  <Override PartName="/ppt/slideLayouts/slideLayout338.xml" ContentType="application/vnd.openxmlformats-officedocument.presentationml.slideLayout+xml"/>
  <Override PartName="/ppt/slideLayouts/slideLayout6.xml" ContentType="application/vnd.openxmlformats-officedocument.presentationml.slideLayout+xml"/>
  <Override PartName="/ppt/slideLayouts/slideLayout250.xml" ContentType="application/vnd.openxmlformats-officedocument.presentationml.slideLayout+xml"/>
  <Override PartName="/ppt/slideLayouts/slideLayout207.xml" ContentType="application/vnd.openxmlformats-officedocument.presentationml.slideLayout+xml"/>
  <Override PartName="/ppt/slideLayouts/slideLayout33.xml" ContentType="application/vnd.openxmlformats-officedocument.presentationml.slideLayout+xml"/>
  <Override PartName="/ppt/slideLayouts/slideLayout283.xml" ContentType="application/vnd.openxmlformats-officedocument.presentationml.slideLayout+xml"/>
  <Override PartName="/ppt/slideLayouts/slideLayout331.xml" ContentType="application/vnd.openxmlformats-officedocument.presentationml.slideLayout+xml"/>
  <Override PartName="/ppt/slideLayouts/slideLayout126.xml" ContentType="application/vnd.openxmlformats-officedocument.presentationml.slideLayout+xml"/>
  <Override PartName="/ppt/slideLayouts/slideLayout66.xml" ContentType="application/vnd.openxmlformats-officedocument.presentationml.slideLayout+xml"/>
  <Override PartName="/ppt/slideLayouts/slideLayout364.xml" ContentType="application/vnd.openxmlformats-officedocument.presentationml.slideLayout+xml"/>
  <Override PartName="/ppt/slideLayouts/slideLayout159.xml" ContentType="application/vnd.openxmlformats-officedocument.presentationml.slideLayout+xml"/>
  <Override PartName="/ppt/slideLayouts/slideLayout99.xml" ContentType="application/vnd.openxmlformats-officedocument.presentationml.slideLayout+xml"/>
  <Override PartName="/ppt/slideLayouts/slideLayout233.xml" ContentType="application/vnd.openxmlformats-officedocument.presentationml.slideLayout+xml"/>
  <Override PartName="/ppt/slideLayouts/slideLayout397.xml" ContentType="application/vnd.openxmlformats-officedocument.presentationml.slideLayout+xml"/>
  <Override PartName="/ppt/slideLayouts/slideLayout16.xml" ContentType="application/vnd.openxmlformats-officedocument.presentationml.slideLayout+xml"/>
  <Override PartName="/ppt/slideLayouts/slideLayout266.xml" ContentType="application/vnd.openxmlformats-officedocument.presentationml.slideLayout+xml"/>
  <Override PartName="/ppt/slideLayouts/slideLayout152.xml" ContentType="application/vnd.openxmlformats-officedocument.presentationml.slideLayout+xml"/>
  <Override PartName="/ppt/slideLayouts/slideLayout314.xml" ContentType="application/vnd.openxmlformats-officedocument.presentationml.slideLayout+xml"/>
  <Override PartName="/ppt/slideLayouts/slideLayout109.xml" ContentType="application/vnd.openxmlformats-officedocument.presentationml.slideLayout+xml"/>
  <Override PartName="/ppt/slideLayouts/slideLayout200.xml" ContentType="application/vnd.openxmlformats-officedocument.presentationml.slideLayout+xml"/>
  <Override PartName="/ppt/slideLayouts/slideLayout92.xml" ContentType="application/vnd.openxmlformats-officedocument.presentationml.slideLayout+xml"/>
  <Override PartName="/ppt/slideLayouts/slideLayout49.xml" ContentType="application/vnd.openxmlformats-officedocument.presentationml.slideLayout+xml"/>
  <Override PartName="/ppt/slideLayouts/slideLayout299.xml" ContentType="application/vnd.openxmlformats-officedocument.presentationml.slideLayout+xml"/>
  <Override PartName="/ppt/slideLayouts/slideLayout390.xml" ContentType="application/vnd.openxmlformats-officedocument.presentationml.slideLayout+xml"/>
  <Override PartName="/ppt/slideLayouts/slideLayout185.xml" ContentType="application/vnd.openxmlformats-officedocument.presentationml.slideLayout+xml"/>
  <Override PartName="/ppt/slideLayouts/slideLayout347.xml" ContentType="application/vnd.openxmlformats-officedocument.presentationml.slideLayout+xml"/>
  <Override PartName="/ppt/slideLayouts/slideLayout216.xml" ContentType="application/vnd.openxmlformats-officedocument.presentationml.slideLayout+xml"/>
  <Override PartName="/ppt/slideLayouts/slideLayout102.xml" ContentType="application/vnd.openxmlformats-officedocument.presentationml.slideLayout+xml"/>
  <Override PartName="/ppt/slideLayouts/slideLayout42.xml" ContentType="application/vnd.openxmlformats-officedocument.presentationml.slideLayout+xml"/>
  <Override PartName="/ppt/slideLayouts/slideLayout292.xml" ContentType="application/vnd.openxmlformats-officedocument.presentationml.slideLayout+xml"/>
  <Override PartName="/ppt/slideLayouts/slideLayout249.xml" ContentType="application/vnd.openxmlformats-officedocument.presentationml.slideLayout+xml"/>
  <Override PartName="/ppt/slideLayouts/slideLayout340.xml" ContentType="application/vnd.openxmlformats-officedocument.presentationml.slideLayout+xml"/>
  <Override PartName="/ppt/slideLayouts/slideLayout135.xml" ContentType="application/vnd.openxmlformats-officedocument.presentationml.slideLayout+xml"/>
  <Override PartName="/ppt/slideLayouts/slideLayout75.xml" ContentType="application/vnd.openxmlformats-officedocument.presentationml.slideLayout+xml"/>
  <Override PartName="/ppt/slideLayouts/slideLayout373.xml" ContentType="application/vnd.openxmlformats-officedocument.presentationml.slideLayout+xml"/>
  <Override PartName="/ppt/slideLayouts/slideLayout168.xml" ContentType="application/vnd.openxmlformats-officedocument.presentationml.slideLayout+xml"/>
  <Override PartName="/ppt/slideLayouts/slideLayout242.xml" ContentType="application/vnd.openxmlformats-officedocument.presentationml.slideLayout+xml"/>
  <Override PartName="/ppt/slideLayouts/slideLayout404.xml" ContentType="application/vnd.openxmlformats-officedocument.presentationml.slideLayout+xml"/>
  <Override PartName="/ppt/slideLayouts/slideLayout25.xml" ContentType="application/vnd.openxmlformats-officedocument.presentationml.slideLayout+xml"/>
  <Override PartName="/ppt/slideLayouts/slideLayout275.xml" ContentType="application/vnd.openxmlformats-officedocument.presentationml.slideLayout+xml"/>
  <Override PartName="/ppt/slideLayouts/slideLayout161.xml" ContentType="application/vnd.openxmlformats-officedocument.presentationml.slideLayout+xml"/>
  <Override PartName="/ppt/slideLayouts/slideLayout323.xml" ContentType="application/vnd.openxmlformats-officedocument.presentationml.slideLayout+xml"/>
  <Override PartName="/ppt/slideLayouts/slideLayout118.xml" ContentType="application/vnd.openxmlformats-officedocument.presentationml.slideLayout+xml"/>
  <Override PartName="/ppt/slideLayouts/slideLayout58.xml" ContentType="application/vnd.openxmlformats-officedocument.presentationml.slideLayout+xml"/>
  <Override PartName="/ppt/slideLayouts/slideLayout194.xml" ContentType="application/vnd.openxmlformats-officedocument.presentationml.slideLayout+xml"/>
  <Override PartName="/ppt/slideLayouts/slideLayout356.xml" ContentType="application/vnd.openxmlformats-officedocument.presentationml.slideLayout+xml"/>
  <Override PartName="/ppt/slideLayouts/slideLayout225.xml" ContentType="application/vnd.openxmlformats-officedocument.presentationml.slideLayout+xml"/>
  <Override PartName="/ppt/slideLayouts/slideLayout111.xml" ContentType="application/vnd.openxmlformats-officedocument.presentationml.slideLayout+xml"/>
  <Override PartName="/ppt/slideLayouts/slideLayout389.xml" ContentType="application/vnd.openxmlformats-officedocument.presentationml.slideLayout+xml"/>
  <Override PartName="/ppt/slideLayouts/slideLayout51.xml" ContentType="application/vnd.openxmlformats-officedocument.presentationml.slideLayout+xml"/>
  <Override PartName="/ppt/slideLayouts/slideLayout258.xml" ContentType="application/vnd.openxmlformats-officedocument.presentationml.slideLayout+xml"/>
  <Override PartName="/ppt/slideLayouts/slideLayout144.xml" ContentType="application/vnd.openxmlformats-officedocument.presentationml.slideLayout+xml"/>
  <Override PartName="/ppt/slideLayouts/slideLayout306.xml" ContentType="application/vnd.openxmlformats-officedocument.presentationml.slideLayout+xml"/>
  <Override PartName="/ppt/slideLayouts/slideLayout84.xml" ContentType="application/vnd.openxmlformats-officedocument.presentationml.slideLayout+xml"/>
  <Override PartName="/ppt/slideLayouts/slideLayout382.xml" ContentType="application/vnd.openxmlformats-officedocument.presentationml.slideLayout+xml"/>
  <Override PartName="/ppt/slideLayouts/slideLayout177.xml" ContentType="application/vnd.openxmlformats-officedocument.presentationml.slideLayout+xml"/>
  <Override PartName="/ppt/slideLayouts/slideLayout339.xml" ContentType="application/vnd.openxmlformats-officedocument.presentationml.slideLayout+xml"/>
  <Override PartName="/ppt/slideLayouts/slideLayout7.xml" ContentType="application/vnd.openxmlformats-officedocument.presentationml.slideLayout+xml"/>
  <Override PartName="/ppt/slideLayouts/slideLayout251.xml" ContentType="application/vnd.openxmlformats-officedocument.presentationml.slideLayout+xml"/>
  <Override PartName="/ppt/slideLayouts/slideLayout208.xml" ContentType="application/vnd.openxmlformats-officedocument.presentationml.slideLayout+xml"/>
  <Override PartName="/ppt/slideLayouts/slideLayout34.xml" ContentType="application/vnd.openxmlformats-officedocument.presentationml.slideLayout+xml"/>
  <Override PartName="/ppt/slideLayouts/slideLayout284.xml" ContentType="application/vnd.openxmlformats-officedocument.presentationml.slideLayout+xml"/>
  <Override PartName="/ppt/slideLayouts/slideLayout170.xml" ContentType="application/vnd.openxmlformats-officedocument.presentationml.slideLayout+xml"/>
  <Override PartName="/ppt/slideLayouts/slideLayout332.xml" ContentType="application/vnd.openxmlformats-officedocument.presentationml.slideLayout+xml"/>
  <Override PartName="/ppt/slideLayouts/slideLayout127.xml" ContentType="application/vnd.openxmlformats-officedocument.presentationml.slideLayout+xml"/>
  <Override PartName="/ppt/slideLayouts/slideLayout67.xml" ContentType="application/vnd.openxmlformats-officedocument.presentationml.slideLayout+xml"/>
  <Override PartName="/ppt/slideLayouts/slideLayout201.xml" ContentType="application/vnd.openxmlformats-officedocument.presentationml.slideLayout+xml"/>
  <Override PartName="/ppt/slideLayouts/slideLayout365.xml" ContentType="application/vnd.openxmlformats-officedocument.presentationml.slideLayout+xml"/>
  <Override PartName="/ppt/slideLayouts/slideLayout234.xml" ContentType="application/vnd.openxmlformats-officedocument.presentationml.slideLayout+xml"/>
  <Override PartName="/ppt/slideLayouts/slideLayout120.xml" ContentType="application/vnd.openxmlformats-officedocument.presentationml.slideLayout+xml"/>
  <Override PartName="/ppt/slideLayouts/slideLayout398.xml" ContentType="application/vnd.openxmlformats-officedocument.presentationml.slideLayout+xml"/>
  <Override PartName="/ppt/slideLayouts/slideLayout60.xml" ContentType="application/vnd.openxmlformats-officedocument.presentationml.slideLayout+xml"/>
  <Override PartName="/ppt/slideLayouts/slideLayout17.xml" ContentType="application/vnd.openxmlformats-officedocument.presentationml.slideLayout+xml"/>
  <Override PartName="/ppt/slideLayouts/slideLayout267.xml" ContentType="application/vnd.openxmlformats-officedocument.presentationml.slideLayout+xml"/>
  <Override PartName="/ppt/slideLayouts/slideLayout153.xml" ContentType="application/vnd.openxmlformats-officedocument.presentationml.slideLayout+xml"/>
  <Override PartName="/ppt/slideLayouts/slideLayout315.xml" ContentType="application/vnd.openxmlformats-officedocument.presentationml.slideLayout+xml"/>
  <Override PartName="/ppt/slideLayouts/slideLayout93.xml" ContentType="application/vnd.openxmlformats-officedocument.presentationml.slideLayout+xml"/>
  <Override PartName="/ppt/slideLayouts/slideLayout391.xml" ContentType="application/vnd.openxmlformats-officedocument.presentationml.slideLayout+xml"/>
  <Override PartName="/ppt/slideLayouts/slideLayout186.xml" ContentType="application/vnd.openxmlformats-officedocument.presentationml.slideLayout+xml"/>
  <Override PartName="/ppt/slideLayouts/slideLayout10.xml" ContentType="application/vnd.openxmlformats-officedocument.presentationml.slideLayout+xml"/>
  <Override PartName="/ppt/slideLayouts/slideLayout348.xml" ContentType="application/vnd.openxmlformats-officedocument.presentationml.slideLayout+xml"/>
  <Override PartName="/ppt/slideLayouts/slideLayout260.xml" ContentType="application/vnd.openxmlformats-officedocument.presentationml.slideLayout+xml"/>
  <Override PartName="/ppt/slideLayouts/slideLayout217.xml" ContentType="application/vnd.openxmlformats-officedocument.presentationml.slideLayout+xml"/>
  <Override PartName="/ppt/slideLayouts/slideLayout103.xml" ContentType="application/vnd.openxmlformats-officedocument.presentationml.slideLayout+xml"/>
  <Override PartName="/ppt/slideLayouts/slideLayout43.xml" ContentType="application/vnd.openxmlformats-officedocument.presentationml.slideLayout+xml"/>
  <Override PartName="/ppt/slideLayouts/slideLayout293.xml" ContentType="application/vnd.openxmlformats-officedocument.presentationml.slideLayout+xml"/>
  <Override PartName="/ppt/slideLayouts/slideLayout341.xml" ContentType="application/vnd.openxmlformats-officedocument.presentationml.slideLayout+xml"/>
  <Override PartName="/ppt/slideLayouts/slideLayout136.xml" ContentType="application/vnd.openxmlformats-officedocument.presentationml.slideLayout+xml"/>
  <Override PartName="/ppt/slideLayouts/slideLayout76.xml" ContentType="application/vnd.openxmlformats-officedocument.presentationml.slideLayout+xml"/>
  <Override PartName="/ppt/slideLayouts/slideLayout210.xml" ContentType="application/vnd.openxmlformats-officedocument.presentationml.slideLayout+xml"/>
  <Override PartName="/ppt/slideLayouts/slideLayout374.xml" ContentType="application/vnd.openxmlformats-officedocument.presentationml.slideLayout+xml"/>
  <Override PartName="/ppt/slideLayouts/slideLayout169.xml" ContentType="application/vnd.openxmlformats-officedocument.presentationml.slideLayout+xml"/>
  <Override PartName="/ppt/slideLayouts/slideLayout243.xml" ContentType="application/vnd.openxmlformats-officedocument.presentationml.slideLayout+xml"/>
  <Override PartName="/ppt/slideLayouts/slideLayout405.xml" ContentType="application/vnd.openxmlformats-officedocument.presentationml.slideLayout+xml"/>
  <Override PartName="/ppt/slideLayouts/slideLayout26.xml" ContentType="application/vnd.openxmlformats-officedocument.presentationml.slideLayout+xml"/>
  <Override PartName="/ppt/slideLayouts/slideLayout276.xml" ContentType="application/vnd.openxmlformats-officedocument.presentationml.slideLayout+xml"/>
  <Override PartName="/ppt/slideLayouts/slideLayout162.xml" ContentType="application/vnd.openxmlformats-officedocument.presentationml.slideLayout+xml"/>
  <Override PartName="/ppt/slideLayouts/slideLayout324.xml" ContentType="application/vnd.openxmlformats-officedocument.presentationml.slideLayout+xml"/>
  <Override PartName="/ppt/slideLayouts/slideLayout119.xml" ContentType="application/vnd.openxmlformats-officedocument.presentationml.slideLayout+xml"/>
  <Override PartName="/ppt/slideLayouts/slideLayout59.xml" ContentType="application/vnd.openxmlformats-officedocument.presentationml.slideLayout+xml"/>
  <Override PartName="/ppt/slideLayouts/slideLayout195.xml" ContentType="application/vnd.openxmlformats-officedocument.presentationml.slideLayout+xml"/>
  <Override PartName="/ppt/slideLayouts/slideLayout357.xml" ContentType="application/vnd.openxmlformats-officedocument.presentationml.slideLayout+xml"/>
  <Override PartName="/ppt/slideLayouts/slideLayout226.xml" ContentType="application/vnd.openxmlformats-officedocument.presentationml.slideLayout+xml"/>
  <Override PartName="/ppt/slideLayouts/slideLayout112.xml" ContentType="application/vnd.openxmlformats-officedocument.presentationml.slideLayout+xml"/>
  <Override PartName="/ppt/slideLayouts/slideLayout52.xml" ContentType="application/vnd.openxmlformats-officedocument.presentationml.slideLayout+xml"/>
  <Override PartName="/ppt/slideLayouts/slideLayout259.xml" ContentType="application/vnd.openxmlformats-officedocument.presentationml.slideLayout+xml"/>
  <Override PartName="/ppt/slideLayouts/slideLayout350.xml" ContentType="application/vnd.openxmlformats-officedocument.presentationml.slideLayout+xml"/>
  <Override PartName="/ppt/slideLayouts/slideLayout145.xml" ContentType="application/vnd.openxmlformats-officedocument.presentationml.slideLayout+xml"/>
  <Override PartName="/ppt/slideLayouts/slideLayout307.xml" ContentType="application/vnd.openxmlformats-officedocument.presentationml.slideLayout+xml"/>
  <Override PartName="/ppt/slideLayouts/slideLayout85.xml" ContentType="application/vnd.openxmlformats-officedocument.presentationml.slideLayout+xml"/>
  <Override PartName="/ppt/slideLayouts/slideLayout383.xml" ContentType="application/vnd.openxmlformats-officedocument.presentationml.slideLayout+xml"/>
  <Override PartName="/ppt/slideLayouts/slideLayout178.xml" ContentType="application/vnd.openxmlformats-officedocument.presentationml.slideLayout+xml"/>
  <Override PartName="/ppt/slideLayouts/slideLayout8.xml" ContentType="application/vnd.openxmlformats-officedocument.presentationml.slideLayout+xml"/>
  <Override PartName="/ppt/slideLayouts/slideLayout252.xml" ContentType="application/vnd.openxmlformats-officedocument.presentationml.slideLayout+xml"/>
  <Override PartName="/ppt/slideLayouts/slideLayout209.xml" ContentType="application/vnd.openxmlformats-officedocument.presentationml.slideLayout+xml"/>
  <Override PartName="/ppt/slideLayouts/slideLayout300.xml" ContentType="application/vnd.openxmlformats-officedocument.presentationml.slideLayout+xml"/>
  <Override PartName="/ppt/slideLayouts/slideLayout35.xml" ContentType="application/vnd.openxmlformats-officedocument.presentationml.slideLayout+xml"/>
  <Override PartName="/ppt/slideLayouts/slideLayout285.xml" ContentType="application/vnd.openxmlformats-officedocument.presentationml.slideLayout+xml"/>
  <Override PartName="/ppt/slideLayouts/slideLayout171.xml" ContentType="application/vnd.openxmlformats-officedocument.presentationml.slideLayout+xml"/>
  <Override PartName="/ppt/slideLayouts/slideLayout333.xml" ContentType="application/vnd.openxmlformats-officedocument.presentationml.slideLayout+xml"/>
  <Override PartName="/ppt/slideLayouts/slideLayout128.xml" ContentType="application/vnd.openxmlformats-officedocument.presentationml.slideLayout+xml"/>
  <Override PartName="/ppt/slideLayouts/slideLayout1.xml" ContentType="application/vnd.openxmlformats-officedocument.presentationml.slideLayout+xml"/>
  <Override PartName="/ppt/slideLayouts/slideLayout68.xml" ContentType="application/vnd.openxmlformats-officedocument.presentationml.slideLayout+xml"/>
  <Override PartName="/ppt/slideLayouts/slideLayout202.xml" ContentType="application/vnd.openxmlformats-officedocument.presentationml.slideLayout+xml"/>
  <Override PartName="/ppt/slideLayouts/slideLayout366.xml" ContentType="application/vnd.openxmlformats-officedocument.presentationml.slideLayout+xml"/>
  <Override PartName="/ppt/slideLayouts/slideLayout235.xml" ContentType="application/vnd.openxmlformats-officedocument.presentationml.slideLayout+xml"/>
  <Override PartName="/ppt/slideLayouts/slideLayout121.xml" ContentType="application/vnd.openxmlformats-officedocument.presentationml.slideLayout+xml"/>
  <Override PartName="/ppt/slideLayouts/slideLayout399.xml" ContentType="application/vnd.openxmlformats-officedocument.presentationml.slideLayout+xml"/>
  <Override PartName="/ppt/slideLayouts/slideLayout61.xml" ContentType="application/vnd.openxmlformats-officedocument.presentationml.slideLayout+xml"/>
  <Override PartName="/ppt/slideLayouts/slideLayout18.xml" ContentType="application/vnd.openxmlformats-officedocument.presentationml.slideLayout+xml"/>
  <Override PartName="/ppt/slideLayouts/slideLayout268.xml" ContentType="application/vnd.openxmlformats-officedocument.presentationml.slideLayout+xml"/>
  <Override PartName="/ppt/slideLayouts/slideLayout154.xml" ContentType="application/vnd.openxmlformats-officedocument.presentationml.slideLayout+xml"/>
  <Override PartName="/ppt/slideLayouts/slideLayout316.xml" ContentType="application/vnd.openxmlformats-officedocument.presentationml.slideLayout+xml"/>
  <Override PartName="/ppt/slideLayouts/slideLayout94.xml" ContentType="application/vnd.openxmlformats-officedocument.presentationml.slideLayout+xml"/>
  <Override PartName="/ppt/slideLayouts/slideLayout392.xml" ContentType="application/vnd.openxmlformats-officedocument.presentationml.slideLayout+xml"/>
  <Override PartName="/ppt/slideLayouts/slideLayout187.xml" ContentType="application/vnd.openxmlformats-officedocument.presentationml.slideLayout+xml"/>
  <Override PartName="/ppt/slideLayouts/slideLayout11.xml" ContentType="application/vnd.openxmlformats-officedocument.presentationml.slideLayout+xml"/>
  <Override PartName="/ppt/slideLayouts/slideLayout349.xml" ContentType="application/vnd.openxmlformats-officedocument.presentationml.slideLayout+xml"/>
  <Override PartName="/ppt/slideLayouts/slideLayout261.xml" ContentType="application/vnd.openxmlformats-officedocument.presentationml.slideLayout+xml"/>
  <Override PartName="/ppt/slideLayouts/slideLayout218.xml" ContentType="application/vnd.openxmlformats-officedocument.presentationml.slideLayout+xml"/>
  <Override PartName="/ppt/slideLayouts/slideLayout104.xml" ContentType="application/vnd.openxmlformats-officedocument.presentationml.slideLayout+xml"/>
  <Override PartName="/ppt/slideLayouts/slideLayout44.xml" ContentType="application/vnd.openxmlformats-officedocument.presentationml.slideLayout+xml"/>
  <Override PartName="/ppt/slideLayouts/slideLayout294.xml" ContentType="application/vnd.openxmlformats-officedocument.presentationml.slideLayout+xml"/>
  <Override PartName="/ppt/slideLayouts/slideLayout180.xml" ContentType="application/vnd.openxmlformats-officedocument.presentationml.slideLayout+xml"/>
  <Override PartName="/ppt/slideLayouts/slideLayout342.xml" ContentType="application/vnd.openxmlformats-officedocument.presentationml.slideLayout+xml"/>
  <Override PartName="/ppt/slideLayouts/slideLayout137.xml" ContentType="application/vnd.openxmlformats-officedocument.presentationml.slideLayout+xml"/>
  <Override PartName="/ppt/slideLayouts/slideLayout77.xml" ContentType="application/vnd.openxmlformats-officedocument.presentationml.slideLayout+xml"/>
  <Override PartName="/ppt/slideLayouts/slideLayout211.xml" ContentType="application/vnd.openxmlformats-officedocument.presentationml.slideLayout+xml"/>
  <Override PartName="/ppt/slideLayouts/slideLayout375.xml" ContentType="application/vnd.openxmlformats-officedocument.presentationml.slideLayout+xml"/>
  <Override PartName="/ppt/slideLayouts/slideLayout244.xml" ContentType="application/vnd.openxmlformats-officedocument.presentationml.slideLayout+xml"/>
  <Override PartName="/ppt/slideLayouts/slideLayout406.xml" ContentType="application/vnd.openxmlformats-officedocument.presentationml.slideLayout+xml"/>
  <Override PartName="/ppt/slideLayouts/slideLayout130.xml" ContentType="application/vnd.openxmlformats-officedocument.presentationml.slideLayout+xml"/>
  <Override PartName="/ppt/slideLayouts/slideLayout70.xml" ContentType="application/vnd.openxmlformats-officedocument.presentationml.slideLayout+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213.xml.rels" ContentType="application/vnd.openxmlformats-package.relationships+xml"/>
  <Override PartName="/ppt/slideLayouts/_rels/slideLayout35.xml.rels" ContentType="application/vnd.openxmlformats-package.relationships+xml"/>
  <Override PartName="/ppt/slideLayouts/_rels/slideLayout62.xml.rels" ContentType="application/vnd.openxmlformats-package.relationships+xml"/>
  <Override PartName="/ppt/slideLayouts/_rels/slideLayout132.xml.rels" ContentType="application/vnd.openxmlformats-package.relationships+xml"/>
  <Override PartName="/ppt/slideLayouts/_rels/slideLayout198.xml.rels" ContentType="application/vnd.openxmlformats-package.relationships+xml"/>
  <Override PartName="/ppt/slideLayouts/_rels/slideLayout26.xml.rels" ContentType="application/vnd.openxmlformats-package.relationships+xml"/>
  <Override PartName="/ppt/slideLayouts/_rels/slideLayout189.xml.rels" ContentType="application/vnd.openxmlformats-package.relationships+xml"/>
  <Override PartName="/ppt/slideLayouts/_rels/slideLayout123.xml.rels" ContentType="application/vnd.openxmlformats-package.relationships+xml"/>
  <Override PartName="/ppt/slideLayouts/_rels/slideLayout150.xml.rels" ContentType="application/vnd.openxmlformats-package.relationships+xml"/>
  <Override PartName="/ppt/slideLayouts/_rels/slideLayout373.xml.rels" ContentType="application/vnd.openxmlformats-package.relationships+xml"/>
  <Override PartName="/ppt/slideLayouts/_rels/slideLayout114.xml.rels" ContentType="application/vnd.openxmlformats-package.relationships+xml"/>
  <Override PartName="/ppt/slideLayouts/_rels/slideLayout141.xml.rels" ContentType="application/vnd.openxmlformats-package.relationships+xml"/>
  <Override PartName="/ppt/slideLayouts/_rels/slideLayout337.xml.rels" ContentType="application/vnd.openxmlformats-package.relationships+xml"/>
  <Override PartName="/ppt/slideLayouts/_rels/slideLayout364.xml.rels" ContentType="application/vnd.openxmlformats-package.relationships+xml"/>
  <Override PartName="/ppt/slideLayouts/_rels/slideLayout105.xml.rels" ContentType="application/vnd.openxmlformats-package.relationships+xml"/>
  <Override PartName="/ppt/slideLayouts/_rels/slideLayout391.xml.rels" ContentType="application/vnd.openxmlformats-package.relationships+xml"/>
  <Override PartName="/ppt/slideLayouts/_rels/slideLayout328.xml.rels" ContentType="application/vnd.openxmlformats-package.relationships+xml"/>
  <Override PartName="/ppt/slideLayouts/_rels/slideLayout355.xml.rels" ContentType="application/vnd.openxmlformats-package.relationships+xml"/>
  <Override PartName="/ppt/slideLayouts/_rels/slideLayout382.xml.rels" ContentType="application/vnd.openxmlformats-package.relationships+xml"/>
  <Override PartName="/ppt/slideLayouts/_rels/slideLayout319.xml.rels" ContentType="application/vnd.openxmlformats-package.relationships+xml"/>
  <Override PartName="/ppt/slideLayouts/_rels/slideLayout346.xml.rels" ContentType="application/vnd.openxmlformats-package.relationships+xml"/>
  <Override PartName="/ppt/slideLayouts/_rels/slideLayout265.xml.rels" ContentType="application/vnd.openxmlformats-package.relationships+xml"/>
  <Override PartName="/ppt/slideLayouts/_rels/slideLayout292.xml.rels" ContentType="application/vnd.openxmlformats-package.relationships+xml"/>
  <Override PartName="/ppt/slideLayouts/_rels/slideLayout4.xml.rels" ContentType="application/vnd.openxmlformats-package.relationships+xml"/>
  <Override PartName="/ppt/slideLayouts/_rels/slideLayout229.xml.rels" ContentType="application/vnd.openxmlformats-package.relationships+xml"/>
  <Override PartName="/ppt/slideLayouts/_rels/slideLayout256.xml.rels" ContentType="application/vnd.openxmlformats-package.relationships+xml"/>
  <Override PartName="/ppt/slideLayouts/_rels/slideLayout283.xml.rels" ContentType="application/vnd.openxmlformats-package.relationships+xml"/>
  <Override PartName="/ppt/slideLayouts/_rels/slideLayout78.xml.rels" ContentType="application/vnd.openxmlformats-package.relationships+xml"/>
  <Override PartName="/ppt/slideLayouts/_rels/slideLayout247.xml.rels" ContentType="application/vnd.openxmlformats-package.relationships+xml"/>
  <Override PartName="/ppt/slideLayouts/_rels/slideLayout274.xml.rels" ContentType="application/vnd.openxmlformats-package.relationships+xml"/>
  <Override PartName="/ppt/slideLayouts/_rels/slideLayout69.xml.rels" ContentType="application/vnd.openxmlformats-package.relationships+xml"/>
  <Override PartName="/ppt/slideLayouts/_rels/slideLayout404.xml.rels" ContentType="application/vnd.openxmlformats-package.relationships+xml"/>
  <Override PartName="/ppt/slideLayouts/_rels/slideLayout30.xml.rels" ContentType="application/vnd.openxmlformats-package.relationships+xml"/>
  <Override PartName="/ppt/slideLayouts/_rels/slideLayout96.xml.rels" ContentType="application/vnd.openxmlformats-package.relationships+xml"/>
  <Override PartName="/ppt/slideLayouts/_rels/slideLayout238.xml.rels" ContentType="application/vnd.openxmlformats-package.relationships+xml"/>
  <Override PartName="/ppt/slideLayouts/_rels/slideLayout21.xml.rels" ContentType="application/vnd.openxmlformats-package.relationships+xml"/>
  <Override PartName="/ppt/slideLayouts/_rels/slideLayout87.xml.rels" ContentType="application/vnd.openxmlformats-package.relationships+xml"/>
  <Override PartName="/ppt/slideLayouts/_rels/slideLayout157.xml.rels" ContentType="application/vnd.openxmlformats-package.relationships+xml"/>
  <Override PartName="/ppt/slideLayouts/_rels/slideLayout184.xml.rels" ContentType="application/vnd.openxmlformats-package.relationships+xml"/>
  <Override PartName="/ppt/slideLayouts/_rels/slideLayout12.xml.rels" ContentType="application/vnd.openxmlformats-package.relationships+xml"/>
  <Override PartName="/ppt/slideLayouts/_rels/slideLayout148.xml.rels" ContentType="application/vnd.openxmlformats-package.relationships+xml"/>
  <Override PartName="/ppt/slideLayouts/_rels/slideLayout175.xml.rels" ContentType="application/vnd.openxmlformats-package.relationships+xml"/>
  <Override PartName="/ppt/slideLayouts/_rels/slideLayout398.xml.rels" ContentType="application/vnd.openxmlformats-package.relationships+xml"/>
  <Override PartName="/ppt/slideLayouts/_rels/slideLayout139.xml.rels" ContentType="application/vnd.openxmlformats-package.relationships+xml"/>
  <Override PartName="/ppt/slideLayouts/_rels/slideLayout166.xml.rels" ContentType="application/vnd.openxmlformats-package.relationships+xml"/>
  <Override PartName="/ppt/slideLayouts/_rels/slideLayout100.xml.rels" ContentType="application/vnd.openxmlformats-package.relationships+xml"/>
  <Override PartName="/ppt/slideLayouts/_rels/slideLayout193.xml.rels" ContentType="application/vnd.openxmlformats-package.relationships+xml"/>
  <Override PartName="/ppt/slideLayouts/_rels/slideLayout389.xml.rels" ContentType="application/vnd.openxmlformats-package.relationships+xml"/>
  <Override PartName="/ppt/slideLayouts/_rels/slideLayout323.xml.rels" ContentType="application/vnd.openxmlformats-package.relationships+xml"/>
  <Override PartName="/ppt/slideLayouts/_rels/slideLayout350.xml.rels" ContentType="application/vnd.openxmlformats-package.relationships+xml"/>
  <Override PartName="/ppt/slideLayouts/_rels/slideLayout314.xml.rels" ContentType="application/vnd.openxmlformats-package.relationships+xml"/>
  <Override PartName="/ppt/slideLayouts/_rels/slideLayout341.xml.rels" ContentType="application/vnd.openxmlformats-package.relationships+xml"/>
  <Override PartName="/ppt/slideLayouts/_rels/slideLayout305.xml.rels" ContentType="application/vnd.openxmlformats-package.relationships+xml"/>
  <Override PartName="/ppt/slideLayouts/_rels/slideLayout332.xml.rels" ContentType="application/vnd.openxmlformats-package.relationships+xml"/>
  <Override PartName="/ppt/slideLayouts/_rels/slideLayout251.xml.rels" ContentType="application/vnd.openxmlformats-package.relationships+xml"/>
  <Override PartName="/ppt/slideLayouts/_rels/slideLayout215.xml.rels" ContentType="application/vnd.openxmlformats-package.relationships+xml"/>
  <Override PartName="/ppt/slideLayouts/_rels/slideLayout242.xml.rels" ContentType="application/vnd.openxmlformats-package.relationships+xml"/>
  <Override PartName="/ppt/slideLayouts/_rels/slideLayout64.xml.rels" ContentType="application/vnd.openxmlformats-package.relationships+xml"/>
  <Override PartName="/ppt/slideLayouts/_rels/slideLayout91.xml.rels" ContentType="application/vnd.openxmlformats-package.relationships+xml"/>
  <Override PartName="/ppt/slideLayouts/_rels/slideLayout206.xml.rels" ContentType="application/vnd.openxmlformats-package.relationships+xml"/>
  <Override PartName="/ppt/slideLayouts/_rels/slideLayout233.xml.rels" ContentType="application/vnd.openxmlformats-package.relationships+xml"/>
  <Override PartName="/ppt/slideLayouts/_rels/slideLayout299.xml.rels" ContentType="application/vnd.openxmlformats-package.relationships+xml"/>
  <Override PartName="/ppt/slideLayouts/_rels/slideLayout260.xml.rels" ContentType="application/vnd.openxmlformats-package.relationships+xml"/>
  <Override PartName="/ppt/slideLayouts/_rels/slideLayout28.xml.rels" ContentType="application/vnd.openxmlformats-package.relationships+xml"/>
  <Override PartName="/ppt/slideLayouts/_rels/slideLayout55.xml.rels" ContentType="application/vnd.openxmlformats-package.relationships+xml"/>
  <Override PartName="/ppt/slideLayouts/_rels/slideLayout82.xml.rels" ContentType="application/vnd.openxmlformats-package.relationships+xml"/>
  <Override PartName="/ppt/slideLayouts/_rels/slideLayout224.xml.rels" ContentType="application/vnd.openxmlformats-package.relationships+xml"/>
  <Override PartName="/ppt/slideLayouts/_rels/slideLayout19.xml.rels" ContentType="application/vnd.openxmlformats-package.relationships+xml"/>
  <Override PartName="/ppt/slideLayouts/_rels/slideLayout46.xml.rels" ContentType="application/vnd.openxmlformats-package.relationships+xml"/>
  <Override PartName="/ppt/slideLayouts/_rels/slideLayout73.xml.rels" ContentType="application/vnd.openxmlformats-package.relationships+xml"/>
  <Override PartName="/ppt/slideLayouts/_rels/slideLayout170.xml.rels" ContentType="application/vnd.openxmlformats-package.relationships+xml"/>
  <Override PartName="/ppt/slideLayouts/_rels/slideLayout37.xml.rels" ContentType="application/vnd.openxmlformats-package.relationships+xml"/>
  <Override PartName="/ppt/slideLayouts/_rels/slideLayout107.xml.rels" ContentType="application/vnd.openxmlformats-package.relationships+xml"/>
  <Override PartName="/ppt/slideLayouts/_rels/slideLayout134.xml.rels" ContentType="application/vnd.openxmlformats-package.relationships+xml"/>
  <Override PartName="/ppt/slideLayouts/_rels/slideLayout161.xml.rels" ContentType="application/vnd.openxmlformats-package.relationships+xml"/>
  <Override PartName="/ppt/slideLayouts/_rels/slideLayout384.xml.rels" ContentType="application/vnd.openxmlformats-package.relationships+xml"/>
  <Override PartName="/ppt/slideLayouts/_rels/slideLayout125.xml.rels" ContentType="application/vnd.openxmlformats-package.relationships+xml"/>
  <Override PartName="/ppt/slideLayouts/_rels/slideLayout152.xml.rels" ContentType="application/vnd.openxmlformats-package.relationships+xml"/>
  <Override PartName="/ppt/slideLayouts/_rels/slideLayout348.xml.rels" ContentType="application/vnd.openxmlformats-package.relationships+xml"/>
  <Override PartName="/ppt/slideLayouts/_rels/slideLayout375.xml.rels" ContentType="application/vnd.openxmlformats-package.relationships+xml"/>
  <Override PartName="/ppt/slideLayouts/_rels/slideLayout116.xml.rels" ContentType="application/vnd.openxmlformats-package.relationships+xml"/>
  <Override PartName="/ppt/slideLayouts/_rels/slideLayout143.xml.rels" ContentType="application/vnd.openxmlformats-package.relationships+xml"/>
  <Override PartName="/ppt/slideLayouts/_rels/slideLayout339.xml.rels" ContentType="application/vnd.openxmlformats-package.relationships+xml"/>
  <Override PartName="/ppt/slideLayouts/_rels/slideLayout366.xml.rels" ContentType="application/vnd.openxmlformats-package.relationships+xml"/>
  <Override PartName="/ppt/slideLayouts/_rels/slideLayout300.xml.rels" ContentType="application/vnd.openxmlformats-package.relationships+xml"/>
  <Override PartName="/ppt/slideLayouts/_rels/slideLayout393.xml.rels" ContentType="application/vnd.openxmlformats-package.relationships+xml"/>
  <Override PartName="/ppt/slideLayouts/_rels/slideLayout6.xml.rels" ContentType="application/vnd.openxmlformats-package.relationships+xml"/>
  <Override PartName="/ppt/slideLayouts/_rels/slideLayout357.xml.rels" ContentType="application/vnd.openxmlformats-package.relationships+xml"/>
  <Override PartName="/ppt/slideLayouts/_rels/slideLayout267.xml.rels" ContentType="application/vnd.openxmlformats-package.relationships+xml"/>
  <Override PartName="/ppt/slideLayouts/_rels/slideLayout201.xml.rels" ContentType="application/vnd.openxmlformats-package.relationships+xml"/>
  <Override PartName="/ppt/slideLayouts/_rels/slideLayout294.xml.rels" ContentType="application/vnd.openxmlformats-package.relationships+xml"/>
  <Override PartName="/ppt/slideLayouts/_rels/slideLayout258.xml.rels" ContentType="application/vnd.openxmlformats-package.relationships+xml"/>
  <Override PartName="/ppt/slideLayouts/_rels/slideLayout285.xml.rels" ContentType="application/vnd.openxmlformats-package.relationships+xml"/>
  <Override PartName="/ppt/slideLayouts/_rels/slideLayout14.xml.rels" ContentType="application/vnd.openxmlformats-package.relationships+xml"/>
  <Override PartName="/ppt/slideLayouts/_rels/slideLayout41.xml.rels" ContentType="application/vnd.openxmlformats-package.relationships+xml"/>
  <Override PartName="/ppt/slideLayouts/_rels/slideLayout249.xml.rels" ContentType="application/vnd.openxmlformats-package.relationships+xml"/>
  <Override PartName="/ppt/slideLayouts/_rels/slideLayout276.xml.rels" ContentType="application/vnd.openxmlformats-package.relationships+xml"/>
  <Override PartName="/ppt/slideLayouts/_rels/slideLayout210.xml.rels" ContentType="application/vnd.openxmlformats-package.relationships+xml"/>
  <Override PartName="/ppt/slideLayouts/_rels/slideLayout406.xml.rels" ContentType="application/vnd.openxmlformats-package.relationships+xml"/>
  <Override PartName="/ppt/slideLayouts/_rels/slideLayout32.xml.rels" ContentType="application/vnd.openxmlformats-package.relationships+xml"/>
  <Override PartName="/ppt/slideLayouts/_rels/slideLayout98.xml.rels" ContentType="application/vnd.openxmlformats-package.relationships+xml"/>
  <Override PartName="/ppt/slideLayouts/_rels/slideLayout195.xml.rels" ContentType="application/vnd.openxmlformats-package.relationships+xml"/>
  <Override PartName="/ppt/slideLayouts/_rels/slideLayout89.xml.rels" ContentType="application/vnd.openxmlformats-package.relationships+xml"/>
  <Override PartName="/ppt/slideLayouts/_rels/slideLayout23.xml.rels" ContentType="application/vnd.openxmlformats-package.relationships+xml"/>
  <Override PartName="/ppt/slideLayouts/_rels/slideLayout50.xml.rels" ContentType="application/vnd.openxmlformats-package.relationships+xml"/>
  <Override PartName="/ppt/slideLayouts/_rels/slideLayout159.xml.rels" ContentType="application/vnd.openxmlformats-package.relationships+xml"/>
  <Override PartName="/ppt/slideLayouts/_rels/slideLayout186.xml.rels" ContentType="application/vnd.openxmlformats-package.relationships+xml"/>
  <Override PartName="/ppt/slideLayouts/_rels/slideLayout120.xml.rels" ContentType="application/vnd.openxmlformats-package.relationships+xml"/>
  <Override PartName="/ppt/slideLayouts/_rels/slideLayout177.xml.rels" ContentType="application/vnd.openxmlformats-package.relationships+xml"/>
  <Override PartName="/ppt/slideLayouts/_rels/slideLayout111.xml.rels" ContentType="application/vnd.openxmlformats-package.relationships+xml"/>
  <Override PartName="/ppt/slideLayouts/_rels/slideLayout334.xml.rels" ContentType="application/vnd.openxmlformats-package.relationships+xml"/>
  <Override PartName="/ppt/slideLayouts/_rels/slideLayout361.xml.rels" ContentType="application/vnd.openxmlformats-package.relationships+xml"/>
  <Override PartName="/ppt/slideLayouts/_rels/slideLayout102.xml.rels" ContentType="application/vnd.openxmlformats-package.relationships+xml"/>
  <Override PartName="/ppt/slideLayouts/_rels/slideLayout168.xml.rels" ContentType="application/vnd.openxmlformats-package.relationships+xml"/>
  <Override PartName="/ppt/slideLayouts/_rels/slideLayout325.xml.rels" ContentType="application/vnd.openxmlformats-package.relationships+xml"/>
  <Override PartName="/ppt/slideLayouts/_rels/slideLayout352.xml.rels" ContentType="application/vnd.openxmlformats-package.relationships+xml"/>
  <Override PartName="/ppt/slideLayouts/_rels/slideLayout316.xml.rels" ContentType="application/vnd.openxmlformats-package.relationships+xml"/>
  <Override PartName="/ppt/slideLayouts/_rels/slideLayout343.xml.rels" ContentType="application/vnd.openxmlformats-package.relationships+xml"/>
  <Override PartName="/ppt/slideLayouts/_rels/slideLayout370.xml.rels" ContentType="application/vnd.openxmlformats-package.relationships+xml"/>
  <Override PartName="/ppt/slideLayouts/_rels/slideLayout307.xml.rels" ContentType="application/vnd.openxmlformats-package.relationships+xml"/>
  <Override PartName="/ppt/slideLayouts/_rels/slideLayout1.xml.rels" ContentType="application/vnd.openxmlformats-package.relationships+xml"/>
  <Override PartName="/ppt/slideLayouts/_rels/slideLayout226.xml.rels" ContentType="application/vnd.openxmlformats-package.relationships+xml"/>
  <Override PartName="/ppt/slideLayouts/_rels/slideLayout253.xml.rels" ContentType="application/vnd.openxmlformats-package.relationships+xml"/>
  <Override PartName="/ppt/slideLayouts/_rels/slideLayout280.xml.rels" ContentType="application/vnd.openxmlformats-package.relationships+xml"/>
  <Override PartName="/ppt/slideLayouts/_rels/slideLayout217.xml.rels" ContentType="application/vnd.openxmlformats-package.relationships+xml"/>
  <Override PartName="/ppt/slideLayouts/_rels/slideLayout244.xml.rels" ContentType="application/vnd.openxmlformats-package.relationships+xml"/>
  <Override PartName="/ppt/slideLayouts/_rels/slideLayout271.xml.rels" ContentType="application/vnd.openxmlformats-package.relationships+xml"/>
  <Override PartName="/ppt/slideLayouts/_rels/slideLayout39.xml.rels" ContentType="application/vnd.openxmlformats-package.relationships+xml"/>
  <Override PartName="/ppt/slideLayouts/_rels/slideLayout66.xml.rels" ContentType="application/vnd.openxmlformats-package.relationships+xml"/>
  <Override PartName="/ppt/slideLayouts/_rels/slideLayout208.xml.rels" ContentType="application/vnd.openxmlformats-package.relationships+xml"/>
  <Override PartName="/ppt/slideLayouts/_rels/slideLayout93.xml.rels" ContentType="application/vnd.openxmlformats-package.relationships+xml"/>
  <Override PartName="/ppt/slideLayouts/_rels/slideLayout235.xml.rels" ContentType="application/vnd.openxmlformats-package.relationships+xml"/>
  <Override PartName="/ppt/slideLayouts/_rels/slideLayout262.xml.rels" ContentType="application/vnd.openxmlformats-package.relationships+xml"/>
  <Override PartName="/ppt/slideLayouts/_rels/slideLayout57.xml.rels" ContentType="application/vnd.openxmlformats-package.relationships+xml"/>
  <Override PartName="/ppt/slideLayouts/_rels/slideLayout84.xml.rels" ContentType="application/vnd.openxmlformats-package.relationships+xml"/>
  <Override PartName="/ppt/slideLayouts/_rels/slideLayout181.xml.rels" ContentType="application/vnd.openxmlformats-package.relationships+xml"/>
  <Override PartName="/ppt/slideLayouts/_rels/slideLayout48.xml.rels" ContentType="application/vnd.openxmlformats-package.relationships+xml"/>
  <Override PartName="/ppt/slideLayouts/_rels/slideLayout75.xml.rels" ContentType="application/vnd.openxmlformats-package.relationships+xml"/>
  <Override PartName="/ppt/slideLayouts/_rels/slideLayout145.xml.rels" ContentType="application/vnd.openxmlformats-package.relationships+xml"/>
  <Override PartName="/ppt/slideLayouts/_rels/slideLayout172.xml.rels" ContentType="application/vnd.openxmlformats-package.relationships+xml"/>
  <Override PartName="/ppt/slideLayouts/_rels/slideLayout401.xml.rels" ContentType="application/vnd.openxmlformats-package.relationships+xml"/>
  <Override PartName="/ppt/slideLayouts/_rels/slideLayout109.xml.rels" ContentType="application/vnd.openxmlformats-package.relationships+xml"/>
  <Override PartName="/ppt/slideLayouts/_rels/slideLayout136.xml.rels" ContentType="application/vnd.openxmlformats-package.relationships+xml"/>
  <Override PartName="/ppt/slideLayouts/_rels/slideLayout163.xml.rels" ContentType="application/vnd.openxmlformats-package.relationships+xml"/>
  <Override PartName="/ppt/slideLayouts/_rels/slideLayout190.xml.rels" ContentType="application/vnd.openxmlformats-package.relationships+xml"/>
  <Override PartName="/ppt/slideLayouts/_rels/slideLayout359.xml.rels" ContentType="application/vnd.openxmlformats-package.relationships+xml"/>
  <Override PartName="/ppt/slideLayouts/_rels/slideLayout386.xml.rels" ContentType="application/vnd.openxmlformats-package.relationships+xml"/>
  <Override PartName="/ppt/slideLayouts/_rels/slideLayout127.xml.rels" ContentType="application/vnd.openxmlformats-package.relationships+xml"/>
  <Override PartName="/ppt/slideLayouts/_rels/slideLayout154.xml.rels" ContentType="application/vnd.openxmlformats-package.relationships+xml"/>
  <Override PartName="/ppt/slideLayouts/_rels/slideLayout377.xml.rels" ContentType="application/vnd.openxmlformats-package.relationships+xml"/>
  <Override PartName="/ppt/slideLayouts/_rels/slideLayout118.xml.rels" ContentType="application/vnd.openxmlformats-package.relationships+xml"/>
  <Override PartName="/ppt/slideLayouts/_rels/slideLayout311.xml.rels" ContentType="application/vnd.openxmlformats-package.relationships+xml"/>
  <Override PartName="/ppt/slideLayouts/_rels/slideLayout302.xml.rels" ContentType="application/vnd.openxmlformats-package.relationships+xml"/>
  <Override PartName="/ppt/slideLayouts/_rels/slideLayout368.xml.rels" ContentType="application/vnd.openxmlformats-package.relationships+xml"/>
  <Override PartName="/ppt/slideLayouts/_rels/slideLayout395.xml.rels" ContentType="application/vnd.openxmlformats-package.relationships+xml"/>
  <Override PartName="/ppt/slideLayouts/_rels/slideLayout8.xml.rels" ContentType="application/vnd.openxmlformats-package.relationships+xml"/>
  <Override PartName="/ppt/slideLayouts/_rels/slideLayout320.xml.rels" ContentType="application/vnd.openxmlformats-package.relationships+xml"/>
  <Override PartName="/ppt/slideLayouts/_rels/slideLayout278.xml.rels" ContentType="application/vnd.openxmlformats-package.relationships+xml"/>
  <Override PartName="/ppt/slideLayouts/_rels/slideLayout203.xml.rels" ContentType="application/vnd.openxmlformats-package.relationships+xml"/>
  <Override PartName="/ppt/slideLayouts/_rels/slideLayout269.xml.rels" ContentType="application/vnd.openxmlformats-package.relationships+xml"/>
  <Override PartName="/ppt/slideLayouts/_rels/slideLayout296.xml.rels" ContentType="application/vnd.openxmlformats-package.relationships+xml"/>
  <Override PartName="/ppt/slideLayouts/_rels/slideLayout230.xml.rels" ContentType="application/vnd.openxmlformats-package.relationships+xml"/>
  <Override PartName="/ppt/slideLayouts/_rels/slideLayout52.xml.rels" ContentType="application/vnd.openxmlformats-package.relationships+xml"/>
  <Override PartName="/ppt/slideLayouts/_rels/slideLayout287.xml.rels" ContentType="application/vnd.openxmlformats-package.relationships+xml"/>
  <Override PartName="/ppt/slideLayouts/_rels/slideLayout221.xml.rels" ContentType="application/vnd.openxmlformats-package.relationships+xml"/>
  <Override PartName="/ppt/slideLayouts/_rels/slideLayout16.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212.xml.rels" ContentType="application/vnd.openxmlformats-package.relationships+xml"/>
  <Override PartName="/ppt/slideLayouts/_rels/slideLayout408.xml.rels" ContentType="application/vnd.openxmlformats-package.relationships+xml"/>
  <Override PartName="/ppt/slideLayouts/_rels/slideLayout34.xml.rels" ContentType="application/vnd.openxmlformats-package.relationships+xml"/>
  <Override PartName="/ppt/slideLayouts/_rels/slideLayout61.xml.rels" ContentType="application/vnd.openxmlformats-package.relationships+xml"/>
  <Override PartName="/ppt/slideLayouts/_rels/slideLayout197.xml.rels" ContentType="application/vnd.openxmlformats-package.relationships+xml"/>
  <Override PartName="/ppt/slideLayouts/_rels/slideLayout131.xml.rels" ContentType="application/vnd.openxmlformats-package.relationships+xml"/>
  <Override PartName="/ppt/slideLayouts/_rels/slideLayout25.xml.rels" ContentType="application/vnd.openxmlformats-package.relationships+xml"/>
  <Override PartName="/ppt/slideLayouts/_rels/slideLayout122.xml.rels" ContentType="application/vnd.openxmlformats-package.relationships+xml"/>
  <Override PartName="/ppt/slideLayouts/_rels/slideLayout188.xml.rels" ContentType="application/vnd.openxmlformats-package.relationships+xml"/>
  <Override PartName="/ppt/slideLayouts/_rels/slideLayout372.xml.rels" ContentType="application/vnd.openxmlformats-package.relationships+xml"/>
  <Override PartName="/ppt/slideLayouts/_rels/slideLayout113.xml.rels" ContentType="application/vnd.openxmlformats-package.relationships+xml"/>
  <Override PartName="/ppt/slideLayouts/_rels/slideLayout179.xml.rels" ContentType="application/vnd.openxmlformats-package.relationships+xml"/>
  <Override PartName="/ppt/slideLayouts/_rels/slideLayout140.xml.rels" ContentType="application/vnd.openxmlformats-package.relationships+xml"/>
  <Override PartName="/ppt/slideLayouts/_rels/slideLayout309.xml.rels" ContentType="application/vnd.openxmlformats-package.relationships+xml"/>
  <Override PartName="/ppt/slideLayouts/_rels/slideLayout336.xml.rels" ContentType="application/vnd.openxmlformats-package.relationships+xml"/>
  <Override PartName="/ppt/slideLayouts/_rels/slideLayout363.xml.rels" ContentType="application/vnd.openxmlformats-package.relationships+xml"/>
  <Override PartName="/ppt/slideLayouts/_rels/slideLayout104.xml.rels" ContentType="application/vnd.openxmlformats-package.relationships+xml"/>
  <Override PartName="/ppt/slideLayouts/_rels/slideLayout390.xml.rels" ContentType="application/vnd.openxmlformats-package.relationships+xml"/>
  <Override PartName="/ppt/slideLayouts/_rels/slideLayout327.xml.rels" ContentType="application/vnd.openxmlformats-package.relationships+xml"/>
  <Override PartName="/ppt/slideLayouts/_rels/slideLayout354.xml.rels" ContentType="application/vnd.openxmlformats-package.relationships+xml"/>
  <Override PartName="/ppt/slideLayouts/_rels/slideLayout381.xml.rels" ContentType="application/vnd.openxmlformats-package.relationships+xml"/>
  <Override PartName="/ppt/slideLayouts/_rels/slideLayout318.xml.rels" ContentType="application/vnd.openxmlformats-package.relationships+xml"/>
  <Override PartName="/ppt/slideLayouts/_rels/slideLayout345.xml.rels" ContentType="application/vnd.openxmlformats-package.relationships+xml"/>
  <Override PartName="/ppt/slideLayouts/_rels/slideLayout264.xml.rels" ContentType="application/vnd.openxmlformats-package.relationships+xml"/>
  <Override PartName="/ppt/slideLayouts/_rels/slideLayout291.xml.rels" ContentType="application/vnd.openxmlformats-package.relationships+xml"/>
  <Override PartName="/ppt/slideLayouts/_rels/slideLayout228.xml.rels" ContentType="application/vnd.openxmlformats-package.relationships+xml"/>
  <Override PartName="/ppt/slideLayouts/_rels/slideLayout3.xml.rels" ContentType="application/vnd.openxmlformats-package.relationships+xml"/>
  <Override PartName="/ppt/slideLayouts/_rels/slideLayout255.xml.rels" ContentType="application/vnd.openxmlformats-package.relationships+xml"/>
  <Override PartName="/ppt/slideLayouts/_rels/slideLayout282.xml.rels" ContentType="application/vnd.openxmlformats-package.relationships+xml"/>
  <Override PartName="/ppt/slideLayouts/_rels/slideLayout77.xml.rels" ContentType="application/vnd.openxmlformats-package.relationships+xml"/>
  <Override PartName="/ppt/slideLayouts/_rels/slideLayout219.xml.rels" ContentType="application/vnd.openxmlformats-package.relationships+xml"/>
  <Override PartName="/ppt/slideLayouts/_rels/slideLayout246.xml.rels" ContentType="application/vnd.openxmlformats-package.relationships+xml"/>
  <Override PartName="/ppt/slideLayouts/_rels/slideLayout273.xml.rels" ContentType="application/vnd.openxmlformats-package.relationships+xml"/>
  <Override PartName="/ppt/slideLayouts/_rels/slideLayout68.xml.rels" ContentType="application/vnd.openxmlformats-package.relationships+xml"/>
  <Override PartName="/ppt/slideLayouts/_rels/slideLayout95.xml.rels" ContentType="application/vnd.openxmlformats-package.relationships+xml"/>
  <Override PartName="/ppt/slideLayouts/_rels/slideLayout237.xml.rels" ContentType="application/vnd.openxmlformats-package.relationships+xml"/>
  <Override PartName="/ppt/slideLayouts/_rels/slideLayout59.xml.rels" ContentType="application/vnd.openxmlformats-package.relationships+xml"/>
  <Override PartName="/ppt/slideLayouts/_rels/slideLayout86.xml.rels" ContentType="application/vnd.openxmlformats-package.relationships+xml"/>
  <Override PartName="/ppt/slideLayouts/_rels/slideLayout20.xml.rels" ContentType="application/vnd.openxmlformats-package.relationships+xml"/>
  <Override PartName="/ppt/slideLayouts/_rels/slideLayout156.xml.rels" ContentType="application/vnd.openxmlformats-package.relationships+xml"/>
  <Override PartName="/ppt/slideLayouts/_rels/slideLayout183.xml.rels" ContentType="application/vnd.openxmlformats-package.relationships+xml"/>
  <Override PartName="/ppt/slideLayouts/_rels/slideLayout11.xml.rels" ContentType="application/vnd.openxmlformats-package.relationships+xml"/>
  <Override PartName="/ppt/slideLayouts/_rels/slideLayout147.xml.rels" ContentType="application/vnd.openxmlformats-package.relationships+xml"/>
  <Override PartName="/ppt/slideLayouts/_rels/slideLayout174.xml.rels" ContentType="application/vnd.openxmlformats-package.relationships+xml"/>
  <Override PartName="/ppt/slideLayouts/_rels/slideLayout403.xml.rels" ContentType="application/vnd.openxmlformats-package.relationships+xml"/>
  <Override PartName="/ppt/slideLayouts/_rels/slideLayout397.xml.rels" ContentType="application/vnd.openxmlformats-package.relationships+xml"/>
  <Override PartName="/ppt/slideLayouts/_rels/slideLayout138.xml.rels" ContentType="application/vnd.openxmlformats-package.relationships+xml"/>
  <Override PartName="/ppt/slideLayouts/_rels/slideLayout165.xml.rels" ContentType="application/vnd.openxmlformats-package.relationships+xml"/>
  <Override PartName="/ppt/slideLayouts/_rels/slideLayout192.xml.rels" ContentType="application/vnd.openxmlformats-package.relationships+xml"/>
  <Override PartName="/ppt/slideLayouts/_rels/slideLayout322.xml.rels" ContentType="application/vnd.openxmlformats-package.relationships+xml"/>
  <Override PartName="/ppt/slideLayouts/_rels/slideLayout388.xml.rels" ContentType="application/vnd.openxmlformats-package.relationships+xml"/>
  <Override PartName="/ppt/slideLayouts/_rels/slideLayout129.xml.rels" ContentType="application/vnd.openxmlformats-package.relationships+xml"/>
  <Override PartName="/ppt/slideLayouts/_rels/slideLayout313.xml.rels" ContentType="application/vnd.openxmlformats-package.relationships+xml"/>
  <Override PartName="/ppt/slideLayouts/_rels/slideLayout379.xml.rels" ContentType="application/vnd.openxmlformats-package.relationships+xml"/>
  <Override PartName="/ppt/slideLayouts/_rels/slideLayout340.xml.rels" ContentType="application/vnd.openxmlformats-package.relationships+xml"/>
  <Override PartName="/ppt/slideLayouts/_rels/slideLayout304.xml.rels" ContentType="application/vnd.openxmlformats-package.relationships+xml"/>
  <Override PartName="/ppt/slideLayouts/_rels/slideLayout331.xml.rels" ContentType="application/vnd.openxmlformats-package.relationships+xml"/>
  <Override PartName="/ppt/slideLayouts/_rels/slideLayout289.xml.rels" ContentType="application/vnd.openxmlformats-package.relationships+xml"/>
  <Override PartName="/ppt/slideLayouts/_rels/slideLayout214.xml.rels" ContentType="application/vnd.openxmlformats-package.relationships+xml"/>
  <Override PartName="/ppt/slideLayouts/_rels/slideLayout241.xml.rels" ContentType="application/vnd.openxmlformats-package.relationships+xml"/>
  <Override PartName="/ppt/slideLayouts/_rels/slideLayout205.xml.rels" ContentType="application/vnd.openxmlformats-package.relationships+xml"/>
  <Override PartName="/ppt/slideLayouts/_rels/slideLayout90.xml.rels" ContentType="application/vnd.openxmlformats-package.relationships+xml"/>
  <Override PartName="/ppt/slideLayouts/_rels/slideLayout298.xml.rels" ContentType="application/vnd.openxmlformats-package.relationships+xml"/>
  <Override PartName="/ppt/slideLayouts/_rels/slideLayout232.xml.rels" ContentType="application/vnd.openxmlformats-package.relationships+xml"/>
  <Override PartName="/ppt/slideLayouts/_rels/slideLayout27.xml.rels" ContentType="application/vnd.openxmlformats-package.relationships+xml"/>
  <Override PartName="/ppt/slideLayouts/_rels/slideLayout54.xml.rels" ContentType="application/vnd.openxmlformats-package.relationships+xml"/>
  <Override PartName="/ppt/slideLayouts/_rels/slideLayout81.xml.rels" ContentType="application/vnd.openxmlformats-package.relationships+xml"/>
  <Override PartName="/ppt/slideLayouts/_rels/slideLayout223.xml.rels" ContentType="application/vnd.openxmlformats-package.relationships+xml"/>
  <Override PartName="/ppt/slideLayouts/_rels/slideLayout250.xml.rels" ContentType="application/vnd.openxmlformats-package.relationships+xml"/>
  <Override PartName="/ppt/slideLayouts/_rels/slideLayout18.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36.xml.rels" ContentType="application/vnd.openxmlformats-package.relationships+xml"/>
  <Override PartName="/ppt/slideLayouts/_rels/slideLayout63.xml.rels" ContentType="application/vnd.openxmlformats-package.relationships+xml"/>
  <Override PartName="/ppt/slideLayouts/_rels/slideLayout106.xml.rels" ContentType="application/vnd.openxmlformats-package.relationships+xml"/>
  <Override PartName="/ppt/slideLayouts/_rels/slideLayout133.xml.rels" ContentType="application/vnd.openxmlformats-package.relationships+xml"/>
  <Override PartName="/ppt/slideLayouts/_rels/slideLayout199.xml.rels" ContentType="application/vnd.openxmlformats-package.relationships+xml"/>
  <Override PartName="/ppt/slideLayouts/_rels/slideLayout160.xml.rels" ContentType="application/vnd.openxmlformats-package.relationships+xml"/>
  <Override PartName="/ppt/slideLayouts/_rels/slideLayout124.xml.rels" ContentType="application/vnd.openxmlformats-package.relationships+xml"/>
  <Override PartName="/ppt/slideLayouts/_rels/slideLayout151.xml.rels" ContentType="application/vnd.openxmlformats-package.relationships+xml"/>
  <Override PartName="/ppt/slideLayouts/_rels/slideLayout347.xml.rels" ContentType="application/vnd.openxmlformats-package.relationships+xml"/>
  <Override PartName="/ppt/slideLayouts/_rels/slideLayout374.xml.rels" ContentType="application/vnd.openxmlformats-package.relationships+xml"/>
  <Override PartName="/ppt/slideLayouts/_rels/slideLayout115.xml.rels" ContentType="application/vnd.openxmlformats-package.relationships+xml"/>
  <Override PartName="/ppt/slideLayouts/_rels/slideLayout142.xml.rels" ContentType="application/vnd.openxmlformats-package.relationships+xml"/>
  <Override PartName="/ppt/slideLayouts/_rels/slideLayout338.xml.rels" ContentType="application/vnd.openxmlformats-package.relationships+xml"/>
  <Override PartName="/ppt/slideLayouts/_rels/slideLayout365.xml.rels" ContentType="application/vnd.openxmlformats-package.relationships+xml"/>
  <Override PartName="/ppt/slideLayouts/_rels/slideLayout392.xml.rels" ContentType="application/vnd.openxmlformats-package.relationships+xml"/>
  <Override PartName="/ppt/slideLayouts/_rels/slideLayout329.xml.rels" ContentType="application/vnd.openxmlformats-package.relationships+xml"/>
  <Override PartName="/ppt/slideLayouts/_rels/slideLayout356.xml.rels" ContentType="application/vnd.openxmlformats-package.relationships+xml"/>
  <Override PartName="/ppt/slideLayouts/_rels/slideLayout383.xml.rels" ContentType="application/vnd.openxmlformats-package.relationships+xml"/>
  <Override PartName="/ppt/slideLayouts/_rels/slideLayout239.xml.rels" ContentType="application/vnd.openxmlformats-package.relationships+xml"/>
  <Override PartName="/ppt/slideLayouts/_rels/slideLayout266.xml.rels" ContentType="application/vnd.openxmlformats-package.relationships+xml"/>
  <Override PartName="/ppt/slideLayouts/_rels/slideLayout293.xml.rels" ContentType="application/vnd.openxmlformats-package.relationships+xml"/>
  <Override PartName="/ppt/slideLayouts/_rels/slideLayout5.xml.rels" ContentType="application/vnd.openxmlformats-package.relationships+xml"/>
  <Override PartName="/ppt/slideLayouts/_rels/slideLayout257.xml.rels" ContentType="application/vnd.openxmlformats-package.relationships+xml"/>
  <Override PartName="/ppt/slideLayouts/_rels/slideLayout284.xml.rels" ContentType="application/vnd.openxmlformats-package.relationships+xml"/>
  <Override PartName="/ppt/slideLayouts/_rels/slideLayout79.xml.rels" ContentType="application/vnd.openxmlformats-package.relationships+xml"/>
  <Override PartName="/ppt/slideLayouts/_rels/slideLayout40.xml.rels" ContentType="application/vnd.openxmlformats-package.relationships+xml"/>
  <Override PartName="/ppt/slideLayouts/_rels/slideLayout248.xml.rels" ContentType="application/vnd.openxmlformats-package.relationships+xml"/>
  <Override PartName="/ppt/slideLayouts/_rels/slideLayout275.xml.rels" ContentType="application/vnd.openxmlformats-package.relationships+xml"/>
  <Override PartName="/ppt/slideLayouts/_rels/slideLayout405.xml.rels" ContentType="application/vnd.openxmlformats-package.relationships+xml"/>
  <Override PartName="/ppt/slideLayouts/_rels/slideLayout97.xml.rels" ContentType="application/vnd.openxmlformats-package.relationships+xml"/>
  <Override PartName="/ppt/slideLayouts/_rels/slideLayout31.xml.rels" ContentType="application/vnd.openxmlformats-package.relationships+xml"/>
  <Override PartName="/ppt/slideLayouts/_rels/slideLayout200.xml.rels" ContentType="application/vnd.openxmlformats-package.relationships+xml"/>
  <Override PartName="/ppt/slideLayouts/_rels/slideLayout194.xml.rels" ContentType="application/vnd.openxmlformats-package.relationships+xml"/>
  <Override PartName="/ppt/slideLayouts/_rels/slideLayout88.xml.rels" ContentType="application/vnd.openxmlformats-package.relationships+xml"/>
  <Override PartName="/ppt/slideLayouts/_rels/slideLayout22.xml.rels" ContentType="application/vnd.openxmlformats-package.relationships+xml"/>
  <Override PartName="/ppt/slideLayouts/_rels/slideLayout158.xml.rels" ContentType="application/vnd.openxmlformats-package.relationships+xml"/>
  <Override PartName="/ppt/slideLayouts/_rels/slideLayout185.xml.rels" ContentType="application/vnd.openxmlformats-package.relationships+xml"/>
  <Override PartName="/ppt/slideLayouts/_rels/slideLayout13.xml.rels" ContentType="application/vnd.openxmlformats-package.relationships+xml"/>
  <Override PartName="/ppt/slideLayouts/_rels/slideLayout149.xml.rels" ContentType="application/vnd.openxmlformats-package.relationships+xml"/>
  <Override PartName="/ppt/slideLayouts/_rels/slideLayout110.xml.rels" ContentType="application/vnd.openxmlformats-package.relationships+xml"/>
  <Override PartName="/ppt/slideLayouts/_rels/slideLayout176.xml.rels" ContentType="application/vnd.openxmlformats-package.relationships+xml"/>
  <Override PartName="/ppt/slideLayouts/_rels/slideLayout399.xml.rels" ContentType="application/vnd.openxmlformats-package.relationships+xml"/>
  <Override PartName="/ppt/slideLayouts/_rels/slideLayout360.xml.rels" ContentType="application/vnd.openxmlformats-package.relationships+xml"/>
  <Override PartName="/ppt/slideLayouts/_rels/slideLayout101.xml.rels" ContentType="application/vnd.openxmlformats-package.relationships+xml"/>
  <Override PartName="/ppt/slideLayouts/_rels/slideLayout167.xml.rels" ContentType="application/vnd.openxmlformats-package.relationships+xml"/>
  <Override PartName="/ppt/slideLayouts/_rels/slideLayout324.xml.rels" ContentType="application/vnd.openxmlformats-package.relationships+xml"/>
  <Override PartName="/ppt/slideLayouts/_rels/slideLayout351.xml.rels" ContentType="application/vnd.openxmlformats-package.relationships+xml"/>
  <Override PartName="/ppt/slideLayouts/_rels/slideLayout315.xml.rels" ContentType="application/vnd.openxmlformats-package.relationships+xml"/>
  <Override PartName="/ppt/slideLayouts/_rels/slideLayout342.xml.rels" ContentType="application/vnd.openxmlformats-package.relationships+xml"/>
  <Override PartName="/ppt/slideLayouts/_rels/slideLayout306.xml.rels" ContentType="application/vnd.openxmlformats-package.relationships+xml"/>
  <Override PartName="/ppt/slideLayouts/_rels/slideLayout333.xml.rels" ContentType="application/vnd.openxmlformats-package.relationships+xml"/>
  <Override PartName="/ppt/slideLayouts/_rels/slideLayout252.xml.rels" ContentType="application/vnd.openxmlformats-package.relationships+xml"/>
  <Override PartName="/ppt/slideLayouts/_rels/slideLayout216.xml.rels" ContentType="application/vnd.openxmlformats-package.relationships+xml"/>
  <Override PartName="/ppt/slideLayouts/_rels/slideLayout243.xml.rels" ContentType="application/vnd.openxmlformats-package.relationships+xml"/>
  <Override PartName="/ppt/slideLayouts/_rels/slideLayout270.xml.rels" ContentType="application/vnd.openxmlformats-package.relationships+xml"/>
  <Override PartName="/ppt/slideLayouts/_rels/slideLayout65.xml.rels" ContentType="application/vnd.openxmlformats-package.relationships+xml"/>
  <Override PartName="/ppt/slideLayouts/_rels/slideLayout92.xml.rels" ContentType="application/vnd.openxmlformats-package.relationships+xml"/>
  <Override PartName="/ppt/slideLayouts/_rels/slideLayout207.xml.rels" ContentType="application/vnd.openxmlformats-package.relationships+xml"/>
  <Override PartName="/ppt/slideLayouts/_rels/slideLayout234.xml.rels" ContentType="application/vnd.openxmlformats-package.relationships+xml"/>
  <Override PartName="/ppt/slideLayouts/_rels/slideLayout261.xml.rels" ContentType="application/vnd.openxmlformats-package.relationships+xml"/>
  <Override PartName="/ppt/slideLayouts/_rels/slideLayout29.xml.rels" ContentType="application/vnd.openxmlformats-package.relationships+xml"/>
  <Override PartName="/ppt/slideLayouts/_rels/slideLayout56.xml.rels" ContentType="application/vnd.openxmlformats-package.relationships+xml"/>
  <Override PartName="/ppt/slideLayouts/_rels/slideLayout83.xml.rels" ContentType="application/vnd.openxmlformats-package.relationships+xml"/>
  <Override PartName="/ppt/slideLayouts/_rels/slideLayout225.xml.rels" ContentType="application/vnd.openxmlformats-package.relationships+xml"/>
  <Override PartName="/ppt/slideLayouts/_rels/slideLayout47.xml.rels" ContentType="application/vnd.openxmlformats-package.relationships+xml"/>
  <Override PartName="/ppt/slideLayouts/_rels/slideLayout74.xml.rels" ContentType="application/vnd.openxmlformats-package.relationships+xml"/>
  <Override PartName="/ppt/slideLayouts/_rels/slideLayout144.xml.rels" ContentType="application/vnd.openxmlformats-package.relationships+xml"/>
  <Override PartName="/ppt/slideLayouts/_rels/slideLayout171.xml.rels" ContentType="application/vnd.openxmlformats-package.relationships+xml"/>
  <Override PartName="/ppt/slideLayouts/_rels/slideLayout38.xml.rels" ContentType="application/vnd.openxmlformats-package.relationships+xml"/>
  <Override PartName="/ppt/slideLayouts/_rels/slideLayout400.xml.rels" ContentType="application/vnd.openxmlformats-package.relationships+xml"/>
  <Override PartName="/ppt/slideLayouts/_rels/slideLayout108.xml.rels" ContentType="application/vnd.openxmlformats-package.relationships+xml"/>
  <Override PartName="/ppt/slideLayouts/_rels/slideLayout135.xml.rels" ContentType="application/vnd.openxmlformats-package.relationships+xml"/>
  <Override PartName="/ppt/slideLayouts/_rels/slideLayout162.xml.rels" ContentType="application/vnd.openxmlformats-package.relationships+xml"/>
  <Override PartName="/ppt/slideLayouts/_rels/slideLayout385.xml.rels" ContentType="application/vnd.openxmlformats-package.relationships+xml"/>
  <Override PartName="/ppt/slideLayouts/_rels/slideLayout126.xml.rels" ContentType="application/vnd.openxmlformats-package.relationships+xml"/>
  <Override PartName="/ppt/slideLayouts/_rels/slideLayout153.xml.rels" ContentType="application/vnd.openxmlformats-package.relationships+xml"/>
  <Override PartName="/ppt/slideLayouts/_rels/slideLayout180.xml.rels" ContentType="application/vnd.openxmlformats-package.relationships+xml"/>
  <Override PartName="/ppt/slideLayouts/_rels/slideLayout349.xml.rels" ContentType="application/vnd.openxmlformats-package.relationships+xml"/>
  <Override PartName="/ppt/slideLayouts/_rels/slideLayout310.xml.rels" ContentType="application/vnd.openxmlformats-package.relationships+xml"/>
  <Override PartName="/ppt/slideLayouts/_rels/slideLayout376.xml.rels" ContentType="application/vnd.openxmlformats-package.relationships+xml"/>
  <Override PartName="/ppt/slideLayouts/_rels/slideLayout117.xml.rels" ContentType="application/vnd.openxmlformats-package.relationships+xml"/>
  <Override PartName="/ppt/slideLayouts/_rels/slideLayout301.xml.rels" ContentType="application/vnd.openxmlformats-package.relationships+xml"/>
  <Override PartName="/ppt/slideLayouts/_rels/slideLayout367.xml.rels" ContentType="application/vnd.openxmlformats-package.relationships+xml"/>
  <Override PartName="/ppt/slideLayouts/_rels/slideLayout394.xml.rels" ContentType="application/vnd.openxmlformats-package.relationships+xml"/>
  <Override PartName="/ppt/slideLayouts/_rels/slideLayout7.xml.rels" ContentType="application/vnd.openxmlformats-package.relationships+xml"/>
  <Override PartName="/ppt/slideLayouts/_rels/slideLayout358.xml.rels" ContentType="application/vnd.openxmlformats-package.relationships+xml"/>
  <Override PartName="/ppt/slideLayouts/_rels/slideLayout277.xml.rels" ContentType="application/vnd.openxmlformats-package.relationships+xml"/>
  <Override PartName="/ppt/slideLayouts/_rels/slideLayout202.xml.rels" ContentType="application/vnd.openxmlformats-package.relationships+xml"/>
  <Override PartName="/ppt/slideLayouts/_rels/slideLayout268.xml.rels" ContentType="application/vnd.openxmlformats-package.relationships+xml"/>
  <Override PartName="/ppt/slideLayouts/_rels/slideLayout295.xml.rels" ContentType="application/vnd.openxmlformats-package.relationships+xml"/>
  <Override PartName="/ppt/slideLayouts/_rels/slideLayout259.xml.rels" ContentType="application/vnd.openxmlformats-package.relationships+xml"/>
  <Override PartName="/ppt/slideLayouts/_rels/slideLayout220.xml.rels" ContentType="application/vnd.openxmlformats-package.relationships+xml"/>
  <Override PartName="/ppt/slideLayouts/_rels/slideLayout286.xml.rels" ContentType="application/vnd.openxmlformats-package.relationships+xml"/>
  <Override PartName="/ppt/slideLayouts/_rels/slideLayout15.xml.rels" ContentType="application/vnd.openxmlformats-package.relationships+xml"/>
  <Override PartName="/ppt/slideLayouts/_rels/slideLayout42.xml.rels" ContentType="application/vnd.openxmlformats-package.relationships+xml"/>
  <Override PartName="/ppt/slideLayouts/_rels/slideLayout211.xml.rels" ContentType="application/vnd.openxmlformats-package.relationships+xml"/>
  <Override PartName="/ppt/slideLayouts/_rels/slideLayout407.xml.rels" ContentType="application/vnd.openxmlformats-package.relationships+xml"/>
  <Override PartName="/ppt/slideLayouts/_rels/slideLayout33.xml.rels" ContentType="application/vnd.openxmlformats-package.relationships+xml"/>
  <Override PartName="/ppt/slideLayouts/_rels/slideLayout99.xml.rels" ContentType="application/vnd.openxmlformats-package.relationships+xml"/>
  <Override PartName="/ppt/slideLayouts/_rels/slideLayout60.xml.rels" ContentType="application/vnd.openxmlformats-package.relationships+xml"/>
  <Override PartName="/ppt/slideLayouts/_rels/slideLayout169.xml.rels" ContentType="application/vnd.openxmlformats-package.relationships+xml"/>
  <Override PartName="/ppt/slideLayouts/_rels/slideLayout196.xml.rels" ContentType="application/vnd.openxmlformats-package.relationships+xml"/>
  <Override PartName="/ppt/slideLayouts/_rels/slideLayout24.xml.rels" ContentType="application/vnd.openxmlformats-package.relationships+xml"/>
  <Override PartName="/ppt/slideLayouts/_rels/slideLayout51.xml.rels" ContentType="application/vnd.openxmlformats-package.relationships+xml"/>
  <Override PartName="/ppt/slideLayouts/_rels/slideLayout121.xml.rels" ContentType="application/vnd.openxmlformats-package.relationships+xml"/>
  <Override PartName="/ppt/slideLayouts/_rels/slideLayout187.xml.rels" ContentType="application/vnd.openxmlformats-package.relationships+xml"/>
  <Override PartName="/ppt/slideLayouts/_rels/slideLayout371.xml.rels" ContentType="application/vnd.openxmlformats-package.relationships+xml"/>
  <Override PartName="/ppt/slideLayouts/_rels/slideLayout112.xml.rels" ContentType="application/vnd.openxmlformats-package.relationships+xml"/>
  <Override PartName="/ppt/slideLayouts/_rels/slideLayout178.xml.rels" ContentType="application/vnd.openxmlformats-package.relationships+xml"/>
  <Override PartName="/ppt/slideLayouts/_rels/slideLayout335.xml.rels" ContentType="application/vnd.openxmlformats-package.relationships+xml"/>
  <Override PartName="/ppt/slideLayouts/_rels/slideLayout362.xml.rels" ContentType="application/vnd.openxmlformats-package.relationships+xml"/>
  <Override PartName="/ppt/slideLayouts/_rels/slideLayout103.xml.rels" ContentType="application/vnd.openxmlformats-package.relationships+xml"/>
  <Override PartName="/ppt/slideLayouts/_rels/slideLayout130.xml.rels" ContentType="application/vnd.openxmlformats-package.relationships+xml"/>
  <Override PartName="/ppt/slideLayouts/_rels/slideLayout326.xml.rels" ContentType="application/vnd.openxmlformats-package.relationships+xml"/>
  <Override PartName="/ppt/slideLayouts/_rels/slideLayout353.xml.rels" ContentType="application/vnd.openxmlformats-package.relationships+xml"/>
  <Override PartName="/ppt/slideLayouts/_rels/slideLayout380.xml.rels" ContentType="application/vnd.openxmlformats-package.relationships+xml"/>
  <Override PartName="/ppt/slideLayouts/_rels/slideLayout317.xml.rels" ContentType="application/vnd.openxmlformats-package.relationships+xml"/>
  <Override PartName="/ppt/slideLayouts/_rels/slideLayout344.xml.rels" ContentType="application/vnd.openxmlformats-package.relationships+xml"/>
  <Override PartName="/ppt/slideLayouts/_rels/slideLayout308.xml.rels" ContentType="application/vnd.openxmlformats-package.relationships+xml"/>
  <Override PartName="/ppt/slideLayouts/_rels/slideLayout290.xml.rels" ContentType="application/vnd.openxmlformats-package.relationships+xml"/>
  <Override PartName="/ppt/slideLayouts/_rels/slideLayout2.xml.rels" ContentType="application/vnd.openxmlformats-package.relationships+xml"/>
  <Override PartName="/ppt/slideLayouts/_rels/slideLayout227.xml.rels" ContentType="application/vnd.openxmlformats-package.relationships+xml"/>
  <Override PartName="/ppt/slideLayouts/_rels/slideLayout254.xml.rels" ContentType="application/vnd.openxmlformats-package.relationships+xml"/>
  <Override PartName="/ppt/slideLayouts/_rels/slideLayout281.xml.rels" ContentType="application/vnd.openxmlformats-package.relationships+xml"/>
  <Override PartName="/ppt/slideLayouts/_rels/slideLayout218.xml.rels" ContentType="application/vnd.openxmlformats-package.relationships+xml"/>
  <Override PartName="/ppt/slideLayouts/_rels/slideLayout245.xml.rels" ContentType="application/vnd.openxmlformats-package.relationships+xml"/>
  <Override PartName="/ppt/slideLayouts/_rels/slideLayout272.xml.rels" ContentType="application/vnd.openxmlformats-package.relationships+xml"/>
  <Override PartName="/ppt/slideLayouts/_rels/slideLayout67.xml.rels" ContentType="application/vnd.openxmlformats-package.relationships+xml"/>
  <Override PartName="/ppt/slideLayouts/_rels/slideLayout94.xml.rels" ContentType="application/vnd.openxmlformats-package.relationships+xml"/>
  <Override PartName="/ppt/slideLayouts/_rels/slideLayout209.xml.rels" ContentType="application/vnd.openxmlformats-package.relationships+xml"/>
  <Override PartName="/ppt/slideLayouts/_rels/slideLayout236.xml.rels" ContentType="application/vnd.openxmlformats-package.relationships+xml"/>
  <Override PartName="/ppt/slideLayouts/_rels/slideLayout263.xml.rels" ContentType="application/vnd.openxmlformats-package.relationships+xml"/>
  <Override PartName="/ppt/slideLayouts/_rels/slideLayout58.xml.rels" ContentType="application/vnd.openxmlformats-package.relationships+xml"/>
  <Override PartName="/ppt/slideLayouts/_rels/slideLayout85.xml.rels" ContentType="application/vnd.openxmlformats-package.relationships+xml"/>
  <Override PartName="/ppt/slideLayouts/_rels/slideLayout182.xml.rels" ContentType="application/vnd.openxmlformats-package.relationships+xml"/>
  <Override PartName="/ppt/slideLayouts/_rels/slideLayout49.xml.rels" ContentType="application/vnd.openxmlformats-package.relationships+xml"/>
  <Override PartName="/ppt/slideLayouts/_rels/slideLayout10.xml.rels" ContentType="application/vnd.openxmlformats-package.relationships+xml"/>
  <Override PartName="/ppt/slideLayouts/_rels/slideLayout76.xml.rels" ContentType="application/vnd.openxmlformats-package.relationships+xml"/>
  <Override PartName="/ppt/slideLayouts/_rels/slideLayout119.xml.rels" ContentType="application/vnd.openxmlformats-package.relationships+xml"/>
  <Override PartName="/ppt/slideLayouts/_rels/slideLayout146.xml.rels" ContentType="application/vnd.openxmlformats-package.relationships+xml"/>
  <Override PartName="/ppt/slideLayouts/_rels/slideLayout173.xml.rels" ContentType="application/vnd.openxmlformats-package.relationships+xml"/>
  <Override PartName="/ppt/slideLayouts/_rels/slideLayout402.xml.rels" ContentType="application/vnd.openxmlformats-package.relationships+xml"/>
  <Override PartName="/ppt/slideLayouts/_rels/slideLayout137.xml.rels" ContentType="application/vnd.openxmlformats-package.relationships+xml"/>
  <Override PartName="/ppt/slideLayouts/_rels/slideLayout164.xml.rels" ContentType="application/vnd.openxmlformats-package.relationships+xml"/>
  <Override PartName="/ppt/slideLayouts/_rels/slideLayout191.xml.rels" ContentType="application/vnd.openxmlformats-package.relationships+xml"/>
  <Override PartName="/ppt/slideLayouts/_rels/slideLayout321.xml.rels" ContentType="application/vnd.openxmlformats-package.relationships+xml"/>
  <Override PartName="/ppt/slideLayouts/_rels/slideLayout387.xml.rels" ContentType="application/vnd.openxmlformats-package.relationships+xml"/>
  <Override PartName="/ppt/slideLayouts/_rels/slideLayout128.xml.rels" ContentType="application/vnd.openxmlformats-package.relationships+xml"/>
  <Override PartName="/ppt/slideLayouts/_rels/slideLayout155.xml.rels" ContentType="application/vnd.openxmlformats-package.relationships+xml"/>
  <Override PartName="/ppt/slideLayouts/_rels/slideLayout312.xml.rels" ContentType="application/vnd.openxmlformats-package.relationships+xml"/>
  <Override PartName="/ppt/slideLayouts/_rels/slideLayout378.xml.rels" ContentType="application/vnd.openxmlformats-package.relationships+xml"/>
  <Override PartName="/ppt/slideLayouts/_rels/slideLayout369.xml.rels" ContentType="application/vnd.openxmlformats-package.relationships+xml"/>
  <Override PartName="/ppt/slideLayouts/_rels/slideLayout303.xml.rels" ContentType="application/vnd.openxmlformats-package.relationships+xml"/>
  <Override PartName="/ppt/slideLayouts/_rels/slideLayout396.xml.rels" ContentType="application/vnd.openxmlformats-package.relationships+xml"/>
  <Override PartName="/ppt/slideLayouts/_rels/slideLayout330.xml.rels" ContentType="application/vnd.openxmlformats-package.relationships+xml"/>
  <Override PartName="/ppt/slideLayouts/_rels/slideLayout9.xml.rels" ContentType="application/vnd.openxmlformats-package.relationships+xml"/>
  <Override PartName="/ppt/slideLayouts/_rels/slideLayout279.xml.rels" ContentType="application/vnd.openxmlformats-package.relationships+xml"/>
  <Override PartName="/ppt/slideLayouts/_rels/slideLayout240.xml.rels" ContentType="application/vnd.openxmlformats-package.relationships+xml"/>
  <Override PartName="/ppt/slideLayouts/_rels/slideLayout204.xml.rels" ContentType="application/vnd.openxmlformats-package.relationships+xml"/>
  <Override PartName="/ppt/slideLayouts/_rels/slideLayout231.xml.rels" ContentType="application/vnd.openxmlformats-package.relationships+xml"/>
  <Override PartName="/ppt/slideLayouts/_rels/slideLayout297.xml.rels" ContentType="application/vnd.openxmlformats-package.relationships+xml"/>
  <Override PartName="/ppt/slideLayouts/_rels/slideLayout53.xml.rels" ContentType="application/vnd.openxmlformats-package.relationships+xml"/>
  <Override PartName="/ppt/slideLayouts/_rels/slideLayout80.xml.rels" ContentType="application/vnd.openxmlformats-package.relationships+xml"/>
  <Override PartName="/ppt/slideLayouts/_rels/slideLayout222.xml.rels" ContentType="application/vnd.openxmlformats-package.relationships+xml"/>
  <Override PartName="/ppt/slideLayouts/_rels/slideLayout288.xml.rels" ContentType="application/vnd.openxmlformats-package.relationships+xml"/>
  <Override PartName="/ppt/slideLayouts/_rels/slideLayout17.xml.rels" ContentType="application/vnd.openxmlformats-package.relationships+xml"/>
  <Override PartName="/ppt/slideLayouts/slideLayout27.xml" ContentType="application/vnd.openxmlformats-officedocument.presentationml.slideLayout+xml"/>
  <Override PartName="/ppt/slideLayouts/slideLayout277.xml" ContentType="application/vnd.openxmlformats-officedocument.presentationml.slideLayout+xml"/>
  <Override PartName="/ppt/slideLayouts/slideLayout163.xml" ContentType="application/vnd.openxmlformats-officedocument.presentationml.slideLayout+xml"/>
  <Override PartName="/ppt/slideLayouts/slideLayout325.xml" ContentType="application/vnd.openxmlformats-officedocument.presentationml.slideLayout+xml"/>
  <Override PartName="/ppt/slideLayouts/slideLayout196.xml" ContentType="application/vnd.openxmlformats-officedocument.presentationml.slideLayout+xml"/>
  <Override PartName="/ppt/slideLayouts/slideLayout20.xml" ContentType="application/vnd.openxmlformats-officedocument.presentationml.slideLayout+xml"/>
  <Override PartName="/ppt/slideLayouts/slideLayout358.xml" ContentType="application/vnd.openxmlformats-officedocument.presentationml.slideLayout+xml"/>
  <Override PartName="/ppt/slideLayouts/slideLayout270.xml" ContentType="application/vnd.openxmlformats-officedocument.presentationml.slideLayout+xml"/>
  <Override PartName="/ppt/slideLayouts/slideLayout227.xml" ContentType="application/vnd.openxmlformats-officedocument.presentationml.slideLayout+xml"/>
  <Override PartName="/ppt/slideLayouts/slideLayout113.xml" ContentType="application/vnd.openxmlformats-officedocument.presentationml.slideLayout+xml"/>
  <Override PartName="/ppt/slideLayouts/slideLayout53.xml" ContentType="application/vnd.openxmlformats-officedocument.presentationml.slideLayout+xml"/>
  <Override PartName="/ppt/slideLayouts/slideLayout351.xml" ContentType="application/vnd.openxmlformats-officedocument.presentationml.slideLayout+xml"/>
  <Override PartName="/ppt/slideLayouts/slideLayout146.xml" ContentType="application/vnd.openxmlformats-officedocument.presentationml.slideLayout+xml"/>
  <Override PartName="/ppt/slideLayouts/slideLayout308.xml" ContentType="application/vnd.openxmlformats-officedocument.presentationml.slideLayout+xml"/>
  <Override PartName="/ppt/slideLayouts/slideLayout86.xml" ContentType="application/vnd.openxmlformats-officedocument.presentationml.slideLayout+xml"/>
  <Override PartName="/ppt/slideLayouts/slideLayout220.xml" ContentType="application/vnd.openxmlformats-officedocument.presentationml.slideLayout+xml"/>
  <Override PartName="/ppt/slideLayouts/slideLayout384.xml" ContentType="application/vnd.openxmlformats-officedocument.presentationml.slideLayout+xml"/>
  <Override PartName="/ppt/slideLayouts/slideLayout179.xml" ContentType="application/vnd.openxmlformats-officedocument.presentationml.slideLayout+xml"/>
  <Override PartName="/ppt/slideLayouts/slideLayout9.xml" ContentType="application/vnd.openxmlformats-officedocument.presentationml.slideLayout+xml"/>
  <Override PartName="/ppt/slideLayouts/slideLayout253.xml" ContentType="application/vnd.openxmlformats-officedocument.presentationml.slideLayout+xml"/>
  <Override PartName="/ppt/slideLayouts/slideLayout301.xml" ContentType="application/vnd.openxmlformats-officedocument.presentationml.slideLayout+xml"/>
  <Override PartName="/ppt/slideLayouts/slideLayout36.xml" ContentType="application/vnd.openxmlformats-officedocument.presentationml.slideLayout+xml"/>
  <Override PartName="/ppt/slideLayouts/slideLayout286.xml" ContentType="application/vnd.openxmlformats-officedocument.presentationml.slideLayout+xml"/>
  <Override PartName="/ppt/slideLayouts/slideLayout172.xml" ContentType="application/vnd.openxmlformats-officedocument.presentationml.slideLayout+xml"/>
  <Override PartName="/ppt/slideLayouts/slideLayout2.xml" ContentType="application/vnd.openxmlformats-officedocument.presentationml.slideLayout+xml"/>
  <Override PartName="/ppt/slideLayouts/slideLayout334.xml" ContentType="application/vnd.openxmlformats-officedocument.presentationml.slideLayout+xml"/>
  <Override PartName="/ppt/slideLayouts/slideLayout129.xml" ContentType="application/vnd.openxmlformats-officedocument.presentationml.slideLayout+xml"/>
  <Override PartName="/ppt/slideLayouts/slideLayout69.xml" ContentType="application/vnd.openxmlformats-officedocument.presentationml.slideLayout+xml"/>
  <Override PartName="/ppt/slideLayouts/slideLayout203.xml" ContentType="application/vnd.openxmlformats-officedocument.presentationml.slideLayout+xml"/>
  <Override PartName="/ppt/slideLayouts/slideLayout367.xml" ContentType="application/vnd.openxmlformats-officedocument.presentationml.slideLayout+xml"/>
  <Override PartName="/ppt/slideLayouts/slideLayout236.xml" ContentType="application/vnd.openxmlformats-officedocument.presentationml.slideLayout+xml"/>
  <Override PartName="/ppt/slideLayouts/slideLayout122.xml" ContentType="application/vnd.openxmlformats-officedocument.presentationml.slideLayout+xml"/>
  <Override PartName="/ppt/slideLayouts/slideLayout62.xml" ContentType="application/vnd.openxmlformats-officedocument.presentationml.slideLayout+xml"/>
  <Override PartName="/ppt/slideLayouts/slideLayout19.xml" ContentType="application/vnd.openxmlformats-officedocument.presentationml.slideLayout+xml"/>
  <Override PartName="/ppt/slideLayouts/slideLayout269.xml" ContentType="application/vnd.openxmlformats-officedocument.presentationml.slideLayout+xml"/>
  <Override PartName="/ppt/slideLayouts/slideLayout360.xml" ContentType="application/vnd.openxmlformats-officedocument.presentationml.slideLayout+xml"/>
  <Override PartName="/ppt/slideLayouts/slideLayout155.xml" ContentType="application/vnd.openxmlformats-officedocument.presentationml.slideLayout+xml"/>
  <Override PartName="/ppt/slideLayouts/slideLayout317.xml" ContentType="application/vnd.openxmlformats-officedocument.presentationml.slideLayout+xml"/>
  <Override PartName="/ppt/slideLayouts/slideLayout95.xml" ContentType="application/vnd.openxmlformats-officedocument.presentationml.slideLayout+xml"/>
  <Override PartName="/ppt/slideLayouts/slideLayout393.xml" ContentType="application/vnd.openxmlformats-officedocument.presentationml.slideLayout+xml"/>
  <Override PartName="/ppt/slideLayouts/slideLayout188.xml" ContentType="application/vnd.openxmlformats-officedocument.presentationml.slideLayout+xml"/>
  <Override PartName="/ppt/slideLayouts/slideLayout12.xml" ContentType="application/vnd.openxmlformats-officedocument.presentationml.slideLayout+xml"/>
  <Override PartName="/ppt/slideLayouts/slideLayout262.xml" ContentType="application/vnd.openxmlformats-officedocument.presentationml.slideLayout+xml"/>
  <Override PartName="/ppt/slideLayouts/slideLayout219.xml" ContentType="application/vnd.openxmlformats-officedocument.presentationml.slideLayout+xml"/>
  <Override PartName="/ppt/slideLayouts/slideLayout310.xml" ContentType="application/vnd.openxmlformats-officedocument.presentationml.slideLayout+xml"/>
  <Override PartName="/ppt/slideLayouts/slideLayout105.xml" ContentType="application/vnd.openxmlformats-officedocument.presentationml.slideLayout+xml"/>
  <Override PartName="/ppt/slideLayouts/slideLayout45.xml" ContentType="application/vnd.openxmlformats-officedocument.presentationml.slideLayout+xml"/>
  <Override PartName="/ppt/slideLayouts/slideLayout295.xml" ContentType="application/vnd.openxmlformats-officedocument.presentationml.slideLayout+xml"/>
  <Override PartName="/ppt/slideLayouts/slideLayout181.xml" ContentType="application/vnd.openxmlformats-officedocument.presentationml.slideLayout+xml"/>
  <Override PartName="/ppt/slideLayouts/slideLayout343.xml" ContentType="application/vnd.openxmlformats-officedocument.presentationml.slideLayout+xml"/>
  <Override PartName="/ppt/slideLayouts/slideLayout138.xml" ContentType="application/vnd.openxmlformats-officedocument.presentationml.slideLayout+xml"/>
  <Override PartName="/ppt/slideLayouts/slideLayout78.xml" ContentType="application/vnd.openxmlformats-officedocument.presentationml.slideLayout+xml"/>
  <Override PartName="/ppt/slideLayouts/slideLayout212.xml" ContentType="application/vnd.openxmlformats-officedocument.presentationml.slideLayout+xml"/>
  <Override PartName="/ppt/slideLayouts/slideLayout376.xml" ContentType="application/vnd.openxmlformats-officedocument.presentationml.slideLayout+xml"/>
  <Override PartName="/ppt/slideLayouts/slideLayout245.xml" ContentType="application/vnd.openxmlformats-officedocument.presentationml.slideLayout+xml"/>
  <Override PartName="/ppt/slideLayouts/slideLayout407.xml" ContentType="application/vnd.openxmlformats-officedocument.presentationml.slideLayout+xml"/>
  <Override PartName="/ppt/slideLayouts/slideLayout131.xml" ContentType="application/vnd.openxmlformats-officedocument.presentationml.slideLayout+xml"/>
  <Override PartName="/ppt/slideLayouts/slideLayout71.xml" ContentType="application/vnd.openxmlformats-officedocument.presentationml.slideLayout+xml"/>
  <Override PartName="/ppt/slideLayouts/slideLayout28.xml" ContentType="application/vnd.openxmlformats-officedocument.presentationml.slideLayout+xml"/>
  <Override PartName="/ppt/slideLayouts/slideLayout278.xml" ContentType="application/vnd.openxmlformats-officedocument.presentationml.slideLayout+xml"/>
  <Override PartName="/ppt/slideLayouts/slideLayout164.xml" ContentType="application/vnd.openxmlformats-officedocument.presentationml.slideLayout+xml"/>
  <Override PartName="/ppt/slideLayouts/slideLayout326.xml" ContentType="application/vnd.openxmlformats-officedocument.presentationml.slideLayout+xml"/>
  <Override PartName="/ppt/slideLayouts/slideLayout400.xml" ContentType="application/vnd.openxmlformats-officedocument.presentationml.slideLayout+xml"/>
  <Override PartName="/ppt/slideLayouts/slideLayout197.xml" ContentType="application/vnd.openxmlformats-officedocument.presentationml.slideLayout+xml"/>
  <Override PartName="/ppt/slideLayouts/slideLayout21.xml" ContentType="application/vnd.openxmlformats-officedocument.presentationml.slideLayout+xml"/>
  <Override PartName="/ppt/slideLayouts/slideLayout359.xml" ContentType="application/vnd.openxmlformats-officedocument.presentationml.slideLayout+xml"/>
  <Override PartName="/ppt/slideLayouts/slideLayout271.xml" ContentType="application/vnd.openxmlformats-officedocument.presentationml.slideLayout+xml"/>
  <Override PartName="/ppt/slideLayouts/slideLayout228.xml" ContentType="application/vnd.openxmlformats-officedocument.presentationml.slideLayout+xml"/>
  <Override PartName="/ppt/slideLayouts/slideLayout114.xml" ContentType="application/vnd.openxmlformats-officedocument.presentationml.slideLayout+xml"/>
  <Override PartName="/ppt/slideLayouts/slideLayout54.xml" ContentType="application/vnd.openxmlformats-officedocument.presentationml.slideLayout+xml"/>
  <Override PartName="/ppt/slideLayouts/slideLayout190.xml" ContentType="application/vnd.openxmlformats-officedocument.presentationml.slideLayout+xml"/>
  <Override PartName="/ppt/slideLayouts/slideLayout352.xml" ContentType="application/vnd.openxmlformats-officedocument.presentationml.slideLayout+xml"/>
  <Override PartName="/ppt/slideLayouts/slideLayout147.xml" ContentType="application/vnd.openxmlformats-officedocument.presentationml.slideLayout+xml"/>
  <Override PartName="/ppt/slideLayouts/slideLayout309.xml" ContentType="application/vnd.openxmlformats-officedocument.presentationml.slideLayout+xml"/>
  <Override PartName="/ppt/slideLayouts/slideLayout87.xml" ContentType="application/vnd.openxmlformats-officedocument.presentationml.slideLayout+xml"/>
  <Override PartName="/ppt/slideLayouts/slideLayout221.xml" ContentType="application/vnd.openxmlformats-officedocument.presentationml.slideLayout+xml"/>
  <Override PartName="/ppt/slideLayouts/slideLayout385.xml" ContentType="application/vnd.openxmlformats-officedocument.presentationml.slideLayout+xml"/>
  <Override PartName="/ppt/slideLayouts/slideLayout254.xml" ContentType="application/vnd.openxmlformats-officedocument.presentationml.slideLayout+xml"/>
  <Override PartName="/ppt/slideLayouts/slideLayout140.xml" ContentType="application/vnd.openxmlformats-officedocument.presentationml.slideLayout+xml"/>
  <Override PartName="/ppt/slideLayouts/slideLayout302.xml" ContentType="application/vnd.openxmlformats-officedocument.presentationml.slideLayout+xml"/>
  <Override PartName="/ppt/slideLayouts/slideLayout80.xml" ContentType="application/vnd.openxmlformats-officedocument.presentationml.slideLayout+xml"/>
  <Override PartName="/ppt/slideLayouts/slideLayout37.xml" ContentType="application/vnd.openxmlformats-officedocument.presentationml.slideLayout+xml"/>
  <Override PartName="/ppt/slideLayouts/slideLayout287.xml" ContentType="application/vnd.openxmlformats-officedocument.presentationml.slideLayout+xml"/>
  <Override PartName="/ppt/slideLayouts/slideLayout173.xml" ContentType="application/vnd.openxmlformats-officedocument.presentationml.slideLayout+xml"/>
  <Override PartName="/ppt/slideLayouts/slideLayout3.xml" ContentType="application/vnd.openxmlformats-officedocument.presentationml.slideLayout+xml"/>
  <Override PartName="/ppt/slideLayouts/slideLayout335.xml" ContentType="application/vnd.openxmlformats-officedocument.presentationml.slideLayout+xml"/>
  <Override PartName="/ppt/slideLayouts/slideLayout204.xml" ContentType="application/vnd.openxmlformats-officedocument.presentationml.slideLayout+xml"/>
  <Override PartName="/ppt/slideLayouts/slideLayout30.xml" ContentType="application/vnd.openxmlformats-officedocument.presentationml.slideLayout+xml"/>
  <Override PartName="/ppt/slideLayouts/slideLayout368.xml" ContentType="application/vnd.openxmlformats-officedocument.presentationml.slideLayout+xml"/>
  <Override PartName="/ppt/slideLayouts/slideLayout280.xml" ContentType="application/vnd.openxmlformats-officedocument.presentationml.slideLayout+xml"/>
  <Override PartName="/ppt/slideLayouts/slideLayout237.xml" ContentType="application/vnd.openxmlformats-officedocument.presentationml.slideLayout+xml"/>
  <Override PartName="/ppt/slideLayouts/slideLayout123.xml" ContentType="application/vnd.openxmlformats-officedocument.presentationml.slideLayout+xml"/>
  <Override PartName="/ppt/slideLayouts/slideLayout63.xml" ContentType="application/vnd.openxmlformats-officedocument.presentationml.slideLayout+xml"/>
  <Override PartName="/ppt/slideLayouts/slideLayout361.xml" ContentType="application/vnd.openxmlformats-officedocument.presentationml.slideLayout+xml"/>
  <Override PartName="/ppt/slideLayouts/slideLayout156.xml" ContentType="application/vnd.openxmlformats-officedocument.presentationml.slideLayout+xml"/>
  <Override PartName="/ppt/slideLayouts/slideLayout318.xml" ContentType="application/vnd.openxmlformats-officedocument.presentationml.slideLayout+xml"/>
  <Override PartName="/ppt/slideLayouts/slideLayout96.xml" ContentType="application/vnd.openxmlformats-officedocument.presentationml.slideLayout+xml"/>
  <Override PartName="/ppt/slideLayouts/slideLayout230.xml" ContentType="application/vnd.openxmlformats-officedocument.presentationml.slideLayout+xml"/>
  <Override PartName="/ppt/slideLayouts/slideLayout394.xml" ContentType="application/vnd.openxmlformats-officedocument.presentationml.slideLayout+xml"/>
  <Override PartName="/ppt/slideLayouts/slideLayout189.xml" ContentType="application/vnd.openxmlformats-officedocument.presentationml.slideLayout+xml"/>
  <Override PartName="/ppt/slideLayouts/slideLayout13.xml" ContentType="application/vnd.openxmlformats-officedocument.presentationml.slideLayout+xml"/>
  <Override PartName="/ppt/slideLayouts/slideLayout263.xml" ContentType="application/vnd.openxmlformats-officedocument.presentationml.slideLayout+xml"/>
  <Override PartName="/ppt/slideLayouts/slideLayout311.xml" ContentType="application/vnd.openxmlformats-officedocument.presentationml.slideLayout+xml"/>
  <Override PartName="/ppt/slideLayouts/slideLayout106.xml" ContentType="application/vnd.openxmlformats-officedocument.presentationml.slideLayout+xml"/>
  <Override PartName="/ppt/slideLayouts/slideLayout46.xml" ContentType="application/vnd.openxmlformats-officedocument.presentationml.slideLayout+xml"/>
  <Override PartName="/ppt/slideLayouts/slideLayout296.xml" ContentType="application/vnd.openxmlformats-officedocument.presentationml.slideLayout+xml"/>
  <Override PartName="/ppt/slideLayouts/slideLayout182.xml" ContentType="application/vnd.openxmlformats-officedocument.presentationml.slideLayout+xml"/>
  <Override PartName="/ppt/slideLayouts/slideLayout344.xml" ContentType="application/vnd.openxmlformats-officedocument.presentationml.slideLayout+xml"/>
  <Override PartName="/ppt/slideLayouts/slideLayout139.xml" ContentType="application/vnd.openxmlformats-officedocument.presentationml.slideLayout+xml"/>
  <Override PartName="/ppt/slideLayouts/slideLayout79.xml" ContentType="application/vnd.openxmlformats-officedocument.presentationml.slideLayout+xml"/>
  <Override PartName="/ppt/slideLayouts/slideLayout213.xml" ContentType="application/vnd.openxmlformats-officedocument.presentationml.slideLayout+xml"/>
  <Override PartName="/ppt/slideLayouts/slideLayout377.xml" ContentType="application/vnd.openxmlformats-officedocument.presentationml.slideLayout+xml"/>
  <Override PartName="/ppt/slideLayouts/slideLayout246.xml" ContentType="application/vnd.openxmlformats-officedocument.presentationml.slideLayout+xml"/>
  <Override PartName="/ppt/slideLayouts/slideLayout408.xml" ContentType="application/vnd.openxmlformats-officedocument.presentationml.slideLayout+xml"/>
  <Override PartName="/ppt/slideLayouts/slideLayout132.xml" ContentType="application/vnd.openxmlformats-officedocument.presentationml.slideLayout+xml"/>
  <Override PartName="/ppt/slideLayouts/slideLayout72.xml" ContentType="application/vnd.openxmlformats-officedocument.presentationml.slideLayout+xml"/>
  <Override PartName="/ppt/slideLayouts/slideLayout29.xml" ContentType="application/vnd.openxmlformats-officedocument.presentationml.slideLayout+xml"/>
  <Override PartName="/ppt/slideLayouts/slideLayout279.xml" ContentType="application/vnd.openxmlformats-officedocument.presentationml.slideLayout+xml"/>
  <Override PartName="/ppt/slideLayouts/slideLayout370.xml" ContentType="application/vnd.openxmlformats-officedocument.presentationml.slideLayout+xml"/>
  <Override PartName="/ppt/slideLayouts/slideLayout165.xml" ContentType="application/vnd.openxmlformats-officedocument.presentationml.slideLayout+xml"/>
  <Override PartName="/ppt/slideLayouts/slideLayout327.xml" ContentType="application/vnd.openxmlformats-officedocument.presentationml.slideLayout+xml"/>
  <Override PartName="/ppt/slideLayouts/slideLayout401.xml" ContentType="application/vnd.openxmlformats-officedocument.presentationml.slideLayout+xml"/>
  <Override PartName="/ppt/slideLayouts/slideLayout198.xml" ContentType="application/vnd.openxmlformats-officedocument.presentationml.slideLayout+xml"/>
  <Override PartName="/ppt/slideLayouts/slideLayout22.xml" ContentType="application/vnd.openxmlformats-officedocument.presentationml.slideLayout+xml"/>
  <Override PartName="/ppt/slideLayouts/slideLayout272.xml" ContentType="application/vnd.openxmlformats-officedocument.presentationml.slideLayout+xml"/>
  <Override PartName="/ppt/slideLayouts/slideLayout229.xml" ContentType="application/vnd.openxmlformats-officedocument.presentationml.slideLayout+xml"/>
  <Override PartName="/ppt/slideLayouts/slideLayout320.xml" ContentType="application/vnd.openxmlformats-officedocument.presentationml.slideLayout+xml"/>
  <Override PartName="/ppt/slideLayouts/slideLayout115.xml" ContentType="application/vnd.openxmlformats-officedocument.presentationml.slideLayout+xml"/>
  <Override PartName="/ppt/slideLayouts/slideLayout55.xml" ContentType="application/vnd.openxmlformats-officedocument.presentationml.slideLayout+xml"/>
  <Override PartName="/ppt/slideLayouts/slideLayout191.xml" ContentType="application/vnd.openxmlformats-officedocument.presentationml.slideLayout+xml"/>
  <Override PartName="/ppt/slideLayouts/slideLayout353.xml" ContentType="application/vnd.openxmlformats-officedocument.presentationml.slideLayout+xml"/>
  <Override PartName="/ppt/slideLayouts/slideLayout148.xml" ContentType="application/vnd.openxmlformats-officedocument.presentationml.slideLayout+xml"/>
  <Override PartName="/ppt/slideLayouts/slideLayout88.xml" ContentType="application/vnd.openxmlformats-officedocument.presentationml.slideLayout+xml"/>
  <Override PartName="/ppt/slideLayouts/slideLayout222.xml" ContentType="application/vnd.openxmlformats-officedocument.presentationml.slideLayout+xml"/>
  <Override PartName="/ppt/slideLayouts/slideLayout386.xml" ContentType="application/vnd.openxmlformats-officedocument.presentationml.slideLayout+xml"/>
  <Override PartName="/ppt/slideLayouts/slideLayout255.xml" ContentType="application/vnd.openxmlformats-officedocument.presentationml.slideLayout+xml"/>
  <Override PartName="/ppt/slideLayouts/slideLayout141.xml" ContentType="application/vnd.openxmlformats-officedocument.presentationml.slideLayout+xml"/>
  <Override PartName="/ppt/slideLayouts/slideLayout303.xml" ContentType="application/vnd.openxmlformats-officedocument.presentationml.slideLayout+xml"/>
  <Override PartName="/ppt/slideLayouts/slideLayout81.xml" ContentType="application/vnd.openxmlformats-officedocument.presentationml.slideLayout+xml"/>
  <Override PartName="/ppt/slideLayouts/slideLayout38.xml" ContentType="application/vnd.openxmlformats-officedocument.presentationml.slideLayout+xml"/>
  <Override PartName="/ppt/slideLayouts/slideLayout288.xml" ContentType="application/vnd.openxmlformats-officedocument.presentationml.slideLayout+xml"/>
  <Override PartName="/ppt/slideLayouts/slideLayout174.xml" ContentType="application/vnd.openxmlformats-officedocument.presentationml.slideLayout+xml"/>
  <Override PartName="/ppt/slideLayouts/slideLayout4.xml" ContentType="application/vnd.openxmlformats-officedocument.presentationml.slideLayout+xml"/>
  <Override PartName="/ppt/slideLayouts/slideLayout336.xml" ContentType="application/vnd.openxmlformats-officedocument.presentationml.slideLayout+xml"/>
  <Override PartName="/ppt/slideLayouts/slideLayout205.xml" ContentType="application/vnd.openxmlformats-officedocument.presentationml.slideLayout+xml"/>
  <Override PartName="/ppt/slideLayouts/slideLayout31.xml" ContentType="application/vnd.openxmlformats-officedocument.presentationml.slideLayout+xml"/>
  <Override PartName="/ppt/slideLayouts/slideLayout369.xml" ContentType="application/vnd.openxmlformats-officedocument.presentationml.slideLayout+xml"/>
  <Override PartName="/ppt/slideLayouts/slideLayout281.xml" ContentType="application/vnd.openxmlformats-officedocument.presentationml.slideLayout+xml"/>
  <Override PartName="/ppt/slideLayouts/slideLayout238.xml" ContentType="application/vnd.openxmlformats-officedocument.presentationml.slideLayout+xml"/>
  <Override PartName="/ppt/slideLayouts/slideLayout124.xml" ContentType="application/vnd.openxmlformats-officedocument.presentationml.slideLayout+xml"/>
  <Override PartName="/ppt/slideLayouts/slideLayout64.xml" ContentType="application/vnd.openxmlformats-officedocument.presentationml.slideLayout+xml"/>
  <Override PartName="/ppt/slideLayouts/slideLayout362.xml" ContentType="application/vnd.openxmlformats-officedocument.presentationml.slideLayout+xml"/>
  <Override PartName="/ppt/slideLayouts/slideLayout157.xml" ContentType="application/vnd.openxmlformats-officedocument.presentationml.slideLayout+xml"/>
  <Override PartName="/ppt/slideLayouts/slideLayout319.xml" ContentType="application/vnd.openxmlformats-officedocument.presentationml.slideLayout+xml"/>
  <Override PartName="/ppt/slideLayouts/slideLayout97.xml" ContentType="application/vnd.openxmlformats-officedocument.presentationml.slideLayout+xml"/>
  <Override PartName="/ppt/slideLayouts/slideLayout231.xml" ContentType="application/vnd.openxmlformats-officedocument.presentationml.slideLayout+xml"/>
  <Override PartName="/ppt/slideLayouts/slideLayout395.xml" ContentType="application/vnd.openxmlformats-officedocument.presentationml.slideLayout+xml"/>
  <Override PartName="/ppt/slideLayouts/slideLayout14.xml" ContentType="application/vnd.openxmlformats-officedocument.presentationml.slideLayout+xml"/>
  <Override PartName="/ppt/slideLayouts/slideLayout264.xml" ContentType="application/vnd.openxmlformats-officedocument.presentationml.slideLayout+xml"/>
  <Override PartName="/ppt/slideLayouts/slideLayout150.xml" ContentType="application/vnd.openxmlformats-officedocument.presentationml.slideLayout+xml"/>
  <Override PartName="/ppt/slideLayouts/slideLayout312.xml" ContentType="application/vnd.openxmlformats-officedocument.presentationml.slideLayout+xml"/>
  <Override PartName="/ppt/slideLayouts/slideLayout107.xml" ContentType="application/vnd.openxmlformats-officedocument.presentationml.slideLayout+xml"/>
  <Override PartName="/ppt/slideLayouts/slideLayout90.xml" ContentType="application/vnd.openxmlformats-officedocument.presentationml.slideLayout+xml"/>
  <Override PartName="/ppt/slideLayouts/slideLayout47.xml" ContentType="application/vnd.openxmlformats-officedocument.presentationml.slideLayout+xml"/>
  <Override PartName="/ppt/slideLayouts/slideLayout297.xml" ContentType="application/vnd.openxmlformats-officedocument.presentationml.slideLayout+xml"/>
  <Override PartName="/ppt/slideLayouts/slideLayout183.xml" ContentType="application/vnd.openxmlformats-officedocument.presentationml.slideLayout+xml"/>
  <Override PartName="/ppt/slideLayouts/slideLayout345.xml" ContentType="application/vnd.openxmlformats-officedocument.presentationml.slideLayout+xml"/>
  <Override PartName="/ppt/slideLayouts/slideLayout214.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378.xml" ContentType="application/vnd.openxmlformats-officedocument.presentationml.slideLayout+xml"/>
  <Override PartName="/ppt/slideLayouts/slideLayout290.xml" ContentType="application/vnd.openxmlformats-officedocument.presentationml.slideLayout+xml"/>
  <Override PartName="/ppt/slideLayouts/slideLayout247.xml" ContentType="application/vnd.openxmlformats-officedocument.presentationml.slideLayout+xml"/>
  <Override PartName="/ppt/slideLayouts/slideLayout133.xml" ContentType="application/vnd.openxmlformats-officedocument.presentationml.slideLayout+xml"/>
  <Override PartName="/ppt/slideLayouts/slideLayout73.xml" ContentType="application/vnd.openxmlformats-officedocument.presentationml.slideLayout+xml"/>
  <Override PartName="/ppt/slideLayouts/slideLayout371.xml" ContentType="application/vnd.openxmlformats-officedocument.presentationml.slideLayout+xml"/>
  <Override PartName="/ppt/slideLayouts/slideLayout166.xml" ContentType="application/vnd.openxmlformats-officedocument.presentationml.slideLayout+xml"/>
  <Override PartName="/ppt/slideLayouts/slideLayout328.xml" ContentType="application/vnd.openxmlformats-officedocument.presentationml.slideLayout+xml"/>
  <Override PartName="/ppt/slideLayouts/slideLayout240.xml" ContentType="application/vnd.openxmlformats-officedocument.presentationml.slideLayout+xml"/>
  <Override PartName="/ppt/slideLayouts/slideLayout402.xml" ContentType="application/vnd.openxmlformats-officedocument.presentationml.slideLayout+xml"/>
  <Override PartName="/ppt/slideLayouts/slideLayout199.xml" ContentType="application/vnd.openxmlformats-officedocument.presentationml.slideLayout+xml"/>
  <Override PartName="/ppt/slideLayouts/slideLayout23.xml" ContentType="application/vnd.openxmlformats-officedocument.presentationml.slideLayout+xml"/>
  <Override PartName="/ppt/slideLayouts/slideLayout273.xml" ContentType="application/vnd.openxmlformats-officedocument.presentationml.slideLayout+xml"/>
  <Override PartName="/ppt/slideLayouts/slideLayout321.xml" ContentType="application/vnd.openxmlformats-officedocument.presentationml.slideLayout+xml"/>
  <Override PartName="/ppt/slideLayouts/slideLayout116.xml" ContentType="application/vnd.openxmlformats-officedocument.presentationml.slideLayout+xml"/>
  <Override PartName="/ppt/slideLayouts/slideLayout56.xml" ContentType="application/vnd.openxmlformats-officedocument.presentationml.slideLayout+xml"/>
  <Override PartName="/ppt/slideLayouts/slideLayout192.xml" ContentType="application/vnd.openxmlformats-officedocument.presentationml.slideLayout+xml"/>
  <Override PartName="/ppt/slideLayouts/slideLayout354.xml" ContentType="application/vnd.openxmlformats-officedocument.presentationml.slideLayout+xml"/>
  <Override PartName="/ppt/slideLayouts/slideLayout149.xml" ContentType="application/vnd.openxmlformats-officedocument.presentationml.slideLayout+xml"/>
  <Override PartName="/ppt/slideLayouts/slideLayout89.xml" ContentType="application/vnd.openxmlformats-officedocument.presentationml.slideLayout+xml"/>
  <Override PartName="/ppt/slideLayouts/slideLayout223.xml" ContentType="application/vnd.openxmlformats-officedocument.presentationml.slideLayout+xml"/>
  <Override PartName="/ppt/slideLayouts/slideLayout387.xml" ContentType="application/vnd.openxmlformats-officedocument.presentationml.slideLayout+xml"/>
  <Override PartName="/ppt/slideLayouts/slideLayout256.xml" ContentType="application/vnd.openxmlformats-officedocument.presentationml.slideLayout+xml"/>
  <Override PartName="/ppt/slideLayouts/slideLayout142.xml" ContentType="application/vnd.openxmlformats-officedocument.presentationml.slideLayout+xml"/>
  <Override PartName="/ppt/slideLayouts/slideLayout304.xml" ContentType="application/vnd.openxmlformats-officedocument.presentationml.slideLayout+xml"/>
  <Override PartName="/ppt/slideLayouts/slideLayout82.xml" ContentType="application/vnd.openxmlformats-officedocument.presentationml.slideLayout+xml"/>
  <Override PartName="/ppt/slideLayouts/slideLayout39.xml" ContentType="application/vnd.openxmlformats-officedocument.presentationml.slideLayout+xml"/>
  <Override PartName="/ppt/slideLayouts/slideLayout289.xml" ContentType="application/vnd.openxmlformats-officedocument.presentationml.slideLayout+xml"/>
  <Override PartName="/ppt/slideLayouts/slideLayout380.xml" ContentType="application/vnd.openxmlformats-officedocument.presentationml.slideLayout+xml"/>
  <Override PartName="/ppt/slideLayouts/slideLayout175.xml" ContentType="application/vnd.openxmlformats-officedocument.presentationml.slideLayout+xml"/>
  <Override PartName="/ppt/slideLayouts/slideLayout5.xml" ContentType="application/vnd.openxmlformats-officedocument.presentationml.slideLayout+xml"/>
  <Override PartName="/ppt/slideLayouts/slideLayout337.xml" ContentType="application/vnd.openxmlformats-officedocument.presentationml.slideLayout+xml"/>
  <Override PartName="/ppt/slideLayouts/slideLayout206.xml" ContentType="application/vnd.openxmlformats-officedocument.presentationml.slideLayout+xml"/>
  <Override PartName="/ppt/slideLayouts/slideLayout32.xml" ContentType="application/vnd.openxmlformats-officedocument.presentationml.slideLayout+xml"/>
  <Override PartName="/ppt/slideLayouts/slideLayout28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45.xml" ContentType="application/vnd.openxmlformats-officedocument.presentationml.slide+xml"/>
  <Override PartName="/ppt/slides/slide49.xml" ContentType="application/vnd.openxmlformats-officedocument.presentationml.slide+xml"/>
  <Override PartName="/ppt/slides/slide182.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114.xml" ContentType="application/vnd.openxmlformats-officedocument.presentationml.slide+xml"/>
  <Override PartName="/ppt/slides/slide151.xml" ContentType="application/vnd.openxmlformats-officedocument.presentationml.slide+xml"/>
  <Override PartName="/ppt/slides/slide55.xml" ContentType="application/vnd.openxmlformats-officedocument.presentationml.slide+xml"/>
  <Override PartName="/ppt/slides/slide92.xml" ContentType="application/vnd.openxmlformats-officedocument.presentationml.slide+xml"/>
  <Override PartName="/ppt/slides/slide24.xml" ContentType="application/vnd.openxmlformats-officedocument.presentationml.slide+xml"/>
  <Override PartName="/ppt/slides/slide120.xml" ContentType="application/vnd.openxmlformats-officedocument.presentationml.slide+xml"/>
  <Override PartName="/ppt/slides/slide61.xml" ContentType="application/vnd.openxmlformats-officedocument.presentationml.slide+xml"/>
  <Override PartName="/ppt/slides/slide168.xml" ContentType="application/vnd.openxmlformats-officedocument.presentationml.slide+xml"/>
  <Override PartName="/ppt/slides/slide2.xml" ContentType="application/vnd.openxmlformats-officedocument.presentationml.slide+xml"/>
  <Override PartName="/ppt/slides/slide30.xml" ContentType="application/vnd.openxmlformats-officedocument.presentationml.slide+xml"/>
  <Override PartName="/ppt/slides/slide137.xml" ContentType="application/vnd.openxmlformats-officedocument.presentationml.slide+xml"/>
  <Override PartName="/ppt/slides/slide174.xml" ContentType="application/vnd.openxmlformats-officedocument.presentationml.slide+xml"/>
  <Override PartName="/ppt/slides/slide78.xml" ContentType="application/vnd.openxmlformats-officedocument.presentationml.slide+xml"/>
  <Override PartName="/ppt/slides/slide106.xml" ContentType="application/vnd.openxmlformats-officedocument.presentationml.slide+xml"/>
  <Override PartName="/ppt/slides/slide143.xml" ContentType="application/vnd.openxmlformats-officedocument.presentationml.slide+xml"/>
  <Override PartName="/ppt/slides/slide47.xml" ContentType="application/vnd.openxmlformats-officedocument.presentationml.slide+xml"/>
  <Override PartName="/ppt/slides/slide180.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112.xml" ContentType="application/vnd.openxmlformats-officedocument.presentationml.slide+xml"/>
  <Override PartName="/ppt/slides/slide53.xml" ContentType="application/vnd.openxmlformats-officedocument.presentationml.slide+xml"/>
  <Override PartName="/ppt/slides/_rels/slide125.xml.rels" ContentType="application/vnd.openxmlformats-package.relationships+xml"/>
  <Override PartName="/ppt/slides/_rels/slide48.xml.rels" ContentType="application/vnd.openxmlformats-package.relationships+xml"/>
  <Override PartName="/ppt/slides/_rels/slide92.xml.rels" ContentType="application/vnd.openxmlformats-package.relationships+xml"/>
  <Override PartName="/ppt/slides/_rels/slide138.xml.rels" ContentType="application/vnd.openxmlformats-package.relationships+xml"/>
  <Override PartName="/ppt/slides/_rels/slide182.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00.xml.rels" ContentType="application/vnd.openxmlformats-package.relationships+xml"/>
  <Override PartName="/ppt/slides/_rels/slide23.xml.rels" ContentType="application/vnd.openxmlformats-package.relationships+xml"/>
  <Override PartName="/ppt/slides/_rels/slide36.xml.rels" ContentType="application/vnd.openxmlformats-package.relationships+xml"/>
  <Override PartName="/ppt/slides/_rels/slide80.xml.rels" ContentType="application/vnd.openxmlformats-package.relationships+xml"/>
  <Override PartName="/ppt/slides/_rels/slide113.xml.rels" ContentType="application/vnd.openxmlformats-package.relationships+xml"/>
  <Override PartName="/ppt/slides/_rels/slide49.xml.rels" ContentType="application/vnd.openxmlformats-package.relationships+xml"/>
  <Override PartName="/ppt/slides/_rels/slide93.xml.rels" ContentType="application/vnd.openxmlformats-package.relationships+xml"/>
  <Override PartName="/ppt/slides/_rels/slide126.xml.rels" ContentType="application/vnd.openxmlformats-package.relationships+xml"/>
  <Override PartName="/ppt/slides/_rels/slide170.xml.rels" ContentType="application/vnd.openxmlformats-package.relationships+xml"/>
  <Override PartName="/ppt/slides/_rels/slide139.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101.xml.rels" ContentType="application/vnd.openxmlformats-package.relationships+xml"/>
  <Override PartName="/ppt/slides/_rels/slide81.xml.rels" ContentType="application/vnd.openxmlformats-package.relationships+xml"/>
  <Override PartName="/ppt/slides/_rels/slide114.xml.rels" ContentType="application/vnd.openxmlformats-package.relationships+xml"/>
  <Override PartName="/ppt/slides/_rels/slide37.xml.rels" ContentType="application/vnd.openxmlformats-package.relationships+xml"/>
  <Override PartName="/ppt/slides/_rels/slide127.xml.rels" ContentType="application/vnd.openxmlformats-package.relationships+xml"/>
  <Override PartName="/ppt/slides/_rels/slide94.xml.rels" ContentType="application/vnd.openxmlformats-package.relationships+xml"/>
  <Override PartName="/ppt/slides/_rels/slide171.xml.rels" ContentType="application/vnd.openxmlformats-package.relationships+xml"/>
  <Override PartName="/ppt/slides/_rels/slide12.xml.rels" ContentType="application/vnd.openxmlformats-package.relationships+xml"/>
  <Override PartName="/ppt/slides/_rels/slide102.xml.rels" ContentType="application/vnd.openxmlformats-package.relationships+xml"/>
  <Override PartName="/ppt/slides/_rels/slide25.xml.rels" ContentType="application/vnd.openxmlformats-package.relationships+xml"/>
  <Override PartName="/ppt/slides/_rels/slide38.xml.rels" ContentType="application/vnd.openxmlformats-package.relationships+xml"/>
  <Override PartName="/ppt/slides/_rels/slide82.xml.rels" ContentType="application/vnd.openxmlformats-package.relationships+xml"/>
  <Override PartName="/ppt/slides/_rels/slide115.xml.rels" ContentType="application/vnd.openxmlformats-package.relationships+xml"/>
  <Override PartName="/ppt/slides/_rels/slide95.xml.rels" ContentType="application/vnd.openxmlformats-package.relationships+xml"/>
  <Override PartName="/ppt/slides/_rels/slide128.xml.rels" ContentType="application/vnd.openxmlformats-package.relationships+xml"/>
  <Override PartName="/ppt/slides/_rels/slide172.xml.rels" ContentType="application/vnd.openxmlformats-package.relationships+xml"/>
  <Override PartName="/ppt/slides/_rels/slide13.xml.rels" ContentType="application/vnd.openxmlformats-package.relationships+xml"/>
  <Override PartName="/ppt/slides/_rels/slide26.xml.rels" ContentType="application/vnd.openxmlformats-package.relationships+xml"/>
  <Override PartName="/ppt/slides/_rels/slide70.xml.rels" ContentType="application/vnd.openxmlformats-package.relationships+xml"/>
  <Override PartName="/ppt/slides/_rels/slide103.xml.rels" ContentType="application/vnd.openxmlformats-package.relationships+xml"/>
  <Override PartName="/ppt/slides/_rels/slide83.xml.rels" ContentType="application/vnd.openxmlformats-package.relationships+xml"/>
  <Override PartName="/ppt/slides/_rels/slide116.xml.rels" ContentType="application/vnd.openxmlformats-package.relationships+xml"/>
  <Override PartName="/ppt/slides/_rels/slide39.xml.rels" ContentType="application/vnd.openxmlformats-package.relationships+xml"/>
  <Override PartName="/ppt/slides/_rels/slide160.xml.rels" ContentType="application/vnd.openxmlformats-package.relationships+xml"/>
  <Override PartName="/ppt/slides/_rels/slide173.xml.rels" ContentType="application/vnd.openxmlformats-package.relationships+xml"/>
  <Override PartName="/ppt/slides/_rels/slide129.xml.rels" ContentType="application/vnd.openxmlformats-package.relationships+xml"/>
  <Override PartName="/ppt/slides/_rels/slide96.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71.xml.rels" ContentType="application/vnd.openxmlformats-package.relationships+xml"/>
  <Override PartName="/ppt/slides/_rels/slide104.xml.rels" ContentType="application/vnd.openxmlformats-package.relationships+xml"/>
  <Override PartName="/ppt/slides/_rels/slide161.xml.rels" ContentType="application/vnd.openxmlformats-package.relationships+xml"/>
  <Override PartName="/ppt/slides/_rels/slide84.xml.rels" ContentType="application/vnd.openxmlformats-package.relationships+xml"/>
  <Override PartName="/ppt/slides/_rels/slide117.xml.rels" ContentType="application/vnd.openxmlformats-package.relationships+xml"/>
  <Override PartName="/ppt/slides/_rels/slide174.xml.rels" ContentType="application/vnd.openxmlformats-package.relationships+xml"/>
  <Override PartName="/ppt/slides/_rels/slide97.xml.rels" ContentType="application/vnd.openxmlformats-package.relationships+xml"/>
  <Override PartName="/ppt/slides/_rels/slide15.xml.rels" ContentType="application/vnd.openxmlformats-package.relationships+xml"/>
  <Override PartName="/ppt/slides/_rels/slide28.xml.rels" ContentType="application/vnd.openxmlformats-package.relationships+xml"/>
  <Override PartName="/ppt/slides/_rels/slide72.xml.rels" ContentType="application/vnd.openxmlformats-package.relationships+xml"/>
  <Override PartName="/ppt/slides/_rels/slide105.xml.rels" ContentType="application/vnd.openxmlformats-package.relationships+xml"/>
  <Override PartName="/ppt/slides/_rels/slide162.xml.rels" ContentType="application/vnd.openxmlformats-package.relationships+xml"/>
  <Override PartName="/ppt/slides/_rels/slide85.xml.rels" ContentType="application/vnd.openxmlformats-package.relationships+xml"/>
  <Override PartName="/ppt/slides/_rels/slide118.xml.rels" ContentType="application/vnd.openxmlformats-package.relationships+xml"/>
  <Override PartName="/ppt/slides/_rels/slide175.xml.rels" ContentType="application/vnd.openxmlformats-package.relationships+xml"/>
  <Override PartName="/ppt/slides/_rels/slide98.xml.rels" ContentType="application/vnd.openxmlformats-package.relationships+xml"/>
  <Override PartName="/ppt/slides/_rels/slide16.xml.rels" ContentType="application/vnd.openxmlformats-package.relationships+xml"/>
  <Override PartName="/ppt/slides/_rels/slide60.xml.rels" ContentType="application/vnd.openxmlformats-package.relationships+xml"/>
  <Override PartName="/ppt/slides/_rels/slide29.xml.rels" ContentType="application/vnd.openxmlformats-package.relationships+xml"/>
  <Override PartName="/ppt/slides/_rels/slide150.xml.rels" ContentType="application/vnd.openxmlformats-package.relationships+xml"/>
  <Override PartName="/ppt/slides/_rels/slide106.xml.rels" ContentType="application/vnd.openxmlformats-package.relationships+xml"/>
  <Override PartName="/ppt/slides/_rels/slide73.xml.rels" ContentType="application/vnd.openxmlformats-package.relationships+xml"/>
  <Override PartName="/ppt/slides/_rels/slide163.xml.rels" ContentType="application/vnd.openxmlformats-package.relationships+xml"/>
  <Override PartName="/ppt/slides/_rels/slide86.xml.rels" ContentType="application/vnd.openxmlformats-package.relationships+xml"/>
  <Override PartName="/ppt/slides/_rels/slide119.xml.rels" ContentType="application/vnd.openxmlformats-package.relationships+xml"/>
  <Override PartName="/ppt/slides/_rels/slide176.xml.rels" ContentType="application/vnd.openxmlformats-package.relationships+xml"/>
  <Override PartName="/ppt/slides/_rels/slide99.xml.rels" ContentType="application/vnd.openxmlformats-package.relationships+xml"/>
  <Override PartName="/ppt/slides/_rels/slide17.xml.rels" ContentType="application/vnd.openxmlformats-package.relationships+xml"/>
  <Override PartName="/ppt/slides/_rels/slide61.xml.rels" ContentType="application/vnd.openxmlformats-package.relationships+xml"/>
  <Override PartName="/ppt/slides/_rels/slide151.xml.rels" ContentType="application/vnd.openxmlformats-package.relationships+xml"/>
  <Override PartName="/ppt/slides/_rels/slide74.xml.rels" ContentType="application/vnd.openxmlformats-package.relationships+xml"/>
  <Override PartName="/ppt/slides/_rels/slide107.xml.rels" ContentType="application/vnd.openxmlformats-package.relationships+xml"/>
  <Override PartName="/ppt/slides/_rels/slide164.xml.rels" ContentType="application/vnd.openxmlformats-package.relationships+xml"/>
  <Override PartName="/ppt/slides/_rels/slide87.xml.rels" ContentType="application/vnd.openxmlformats-package.relationships+xml"/>
  <Override PartName="/ppt/slides/_rels/slide177.xml.rels" ContentType="application/vnd.openxmlformats-package.relationships+xml"/>
  <Override PartName="/ppt/slides/_rels/slide18.xml.rels" ContentType="application/vnd.openxmlformats-package.relationships+xml"/>
  <Override PartName="/ppt/slides/_rels/slide62.xml.rels" ContentType="application/vnd.openxmlformats-package.relationships+xml"/>
  <Override PartName="/ppt/slides/_rels/slide152.xml.rels" ContentType="application/vnd.openxmlformats-package.relationships+xml"/>
  <Override PartName="/ppt/slides/_rels/slide108.xml.rels" ContentType="application/vnd.openxmlformats-package.relationships+xml"/>
  <Override PartName="/ppt/slides/_rels/slide75.xml.rels" ContentType="application/vnd.openxmlformats-package.relationships+xml"/>
  <Override PartName="/ppt/slides/_rels/slide165.xml.rels" ContentType="application/vnd.openxmlformats-package.relationships+xml"/>
  <Override PartName="/ppt/slides/_rels/slide88.xml.rels" ContentType="application/vnd.openxmlformats-package.relationships+xml"/>
  <Override PartName="/ppt/slides/_rels/slide178.xml.rels" ContentType="application/vnd.openxmlformats-package.relationships+xml"/>
  <Override PartName="/ppt/slides/_rels/slide50.xml.rels" ContentType="application/vnd.openxmlformats-package.relationships+xml"/>
  <Override PartName="/ppt/slides/_rels/slide19.xml.rels" ContentType="application/vnd.openxmlformats-package.relationships+xml"/>
  <Override PartName="/ppt/slides/_rels/slide140.xml.rels" ContentType="application/vnd.openxmlformats-package.relationships+xml"/>
  <Override PartName="/ppt/slides/_rels/slide63.xml.rels" ContentType="application/vnd.openxmlformats-package.relationships+xml"/>
  <Override PartName="/ppt/slides/_rels/slide153.xml.rels" ContentType="application/vnd.openxmlformats-package.relationships+xml"/>
  <Override PartName="/ppt/slides/_rels/slide76.xml.rels" ContentType="application/vnd.openxmlformats-package.relationships+xml"/>
  <Override PartName="/ppt/slides/_rels/slide109.xml.rels" ContentType="application/vnd.openxmlformats-package.relationships+xml"/>
  <Override PartName="/ppt/slides/_rels/slide166.xml.rels" ContentType="application/vnd.openxmlformats-package.relationships+xml"/>
  <Override PartName="/ppt/slides/_rels/slide89.xml.rels" ContentType="application/vnd.openxmlformats-package.relationships+xml"/>
  <Override PartName="/ppt/slides/_rels/slide179.xml.rels" ContentType="application/vnd.openxmlformats-package.relationships+xml"/>
  <Override PartName="/ppt/slides/_rels/slide51.xml.rels" ContentType="application/vnd.openxmlformats-package.relationships+xml"/>
  <Override PartName="/ppt/slides/_rels/slide141.xml.rels" ContentType="application/vnd.openxmlformats-package.relationships+xml"/>
  <Override PartName="/ppt/slides/_rels/slide64.xml.rels" ContentType="application/vnd.openxmlformats-package.relationships+xml"/>
  <Override PartName="/ppt/slides/_rels/slide77.xml.rels" ContentType="application/vnd.openxmlformats-package.relationships+xml"/>
  <Override PartName="/ppt/slides/_rels/slide154.xml.rels" ContentType="application/vnd.openxmlformats-package.relationships+xml"/>
  <Override PartName="/ppt/slides/_rels/slide167.xml.rels" ContentType="application/vnd.openxmlformats-package.relationships+xml"/>
  <Override PartName="/ppt/slides/_rels/slide52.xml.rels" ContentType="application/vnd.openxmlformats-package.relationships+xml"/>
  <Override PartName="/ppt/slides/_rels/slide65.xml.rels" ContentType="application/vnd.openxmlformats-package.relationships+xml"/>
  <Override PartName="/ppt/slides/_rels/slide142.xml.rels" ContentType="application/vnd.openxmlformats-package.relationships+xml"/>
  <Override PartName="/ppt/slides/_rels/slide78.xml.rels" ContentType="application/vnd.openxmlformats-package.relationships+xml"/>
  <Override PartName="/ppt/slides/_rels/slide155.xml.rels" ContentType="application/vnd.openxmlformats-package.relationships+xml"/>
  <Override PartName="/ppt/slides/_rels/slide168.xml.rels" ContentType="application/vnd.openxmlformats-package.relationships+xml"/>
  <Override PartName="/ppt/slides/_rels/slide40.xml.rels" ContentType="application/vnd.openxmlformats-package.relationships+xml"/>
  <Override PartName="/ppt/slides/_rels/slide53.xml.rels" ContentType="application/vnd.openxmlformats-package.relationships+xml"/>
  <Override PartName="/ppt/slides/_rels/slide130.xml.rels" ContentType="application/vnd.openxmlformats-package.relationships+xml"/>
  <Override PartName="/ppt/slides/_rels/slide66.xml.rels" ContentType="application/vnd.openxmlformats-package.relationships+xml"/>
  <Override PartName="/ppt/slides/_rels/slide143.xml.rels" ContentType="application/vnd.openxmlformats-package.relationships+xml"/>
  <Override PartName="/ppt/slides/_rels/slide79.xml.rels" ContentType="application/vnd.openxmlformats-package.relationships+xml"/>
  <Override PartName="/ppt/slides/_rels/slide156.xml.rels" ContentType="application/vnd.openxmlformats-package.relationships+xml"/>
  <Override PartName="/ppt/slides/_rels/slide169.xml.rels" ContentType="application/vnd.openxmlformats-package.relationships+xml"/>
  <Override PartName="/ppt/slides/_rels/slide41.xml.rels" ContentType="application/vnd.openxmlformats-package.relationships+xml"/>
  <Override PartName="/ppt/slides/_rels/slide54.xml.rels" ContentType="application/vnd.openxmlformats-package.relationships+xml"/>
  <Override PartName="/ppt/slides/_rels/slide131.xml.rels" ContentType="application/vnd.openxmlformats-package.relationships+xml"/>
  <Override PartName="/ppt/slides/_rels/slide1.xml.rels" ContentType="application/vnd.openxmlformats-package.relationships+xml"/>
  <Override PartName="/ppt/slides/_rels/slide67.xml.rels" ContentType="application/vnd.openxmlformats-package.relationships+xml"/>
  <Override PartName="/ppt/slides/_rels/slide144.xml.rels" ContentType="application/vnd.openxmlformats-package.relationships+xml"/>
  <Override PartName="/ppt/slides/_rels/slide157.xml.rels" ContentType="application/vnd.openxmlformats-package.relationships+xml"/>
  <Override PartName="/ppt/slides/_rels/slide42.xml.rels" ContentType="application/vnd.openxmlformats-package.relationships+xml"/>
  <Override PartName="/ppt/slides/_rels/slide55.xml.rels" ContentType="application/vnd.openxmlformats-package.relationships+xml"/>
  <Override PartName="/ppt/slides/_rels/slide132.xml.rels" ContentType="application/vnd.openxmlformats-package.relationships+xml"/>
  <Override PartName="/ppt/slides/_rels/slide2.xml.rels" ContentType="application/vnd.openxmlformats-package.relationships+xml"/>
  <Override PartName="/ppt/slides/_rels/slide68.xml.rels" ContentType="application/vnd.openxmlformats-package.relationships+xml"/>
  <Override PartName="/ppt/slides/_rels/slide145.xml.rels" ContentType="application/vnd.openxmlformats-package.relationships+xml"/>
  <Override PartName="/ppt/slides/_rels/slide158.xml.rels" ContentType="application/vnd.openxmlformats-package.relationships+xml"/>
  <Override PartName="/ppt/slides/_rels/slide30.xml.rels" ContentType="application/vnd.openxmlformats-package.relationships+xml"/>
  <Override PartName="/ppt/slides/_rels/slide43.xml.rels" ContentType="application/vnd.openxmlformats-package.relationships+xml"/>
  <Override PartName="/ppt/slides/_rels/slide120.xml.rels" ContentType="application/vnd.openxmlformats-package.relationships+xml"/>
  <Override PartName="/ppt/slides/_rels/slide56.xml.rels" ContentType="application/vnd.openxmlformats-package.relationships+xml"/>
  <Override PartName="/ppt/slides/_rels/slide133.xml.rels" ContentType="application/vnd.openxmlformats-package.relationships+xml"/>
  <Override PartName="/ppt/slides/_rels/slide3.xml.rels" ContentType="application/vnd.openxmlformats-package.relationships+xml"/>
  <Override PartName="/ppt/slides/_rels/slide69.xml.rels" ContentType="application/vnd.openxmlformats-package.relationships+xml"/>
  <Override PartName="/ppt/slides/_rels/slide146.xml.rels" ContentType="application/vnd.openxmlformats-package.relationships+xml"/>
  <Override PartName="/ppt/slides/_rels/slide159.xml.rels" ContentType="application/vnd.openxmlformats-package.relationships+xml"/>
  <Override PartName="/ppt/slides/_rels/slide31.xml.rels" ContentType="application/vnd.openxmlformats-package.relationships+xml"/>
  <Override PartName="/ppt/slides/_rels/slide44.xml.rels" ContentType="application/vnd.openxmlformats-package.relationships+xml"/>
  <Override PartName="/ppt/slides/_rels/slide121.xml.rels" ContentType="application/vnd.openxmlformats-package.relationships+xml"/>
  <Override PartName="/ppt/slides/_rels/slide57.xml.rels" ContentType="application/vnd.openxmlformats-package.relationships+xml"/>
  <Override PartName="/ppt/slides/_rels/slide134.xml.rels" ContentType="application/vnd.openxmlformats-package.relationships+xml"/>
  <Override PartName="/ppt/slides/_rels/slide4.xml.rels" ContentType="application/vnd.openxmlformats-package.relationships+xml"/>
  <Override PartName="/ppt/slides/_rels/slide147.xml.rels" ContentType="application/vnd.openxmlformats-package.relationships+xml"/>
  <Override PartName="/ppt/slides/_rels/slide32.xml.rels" ContentType="application/vnd.openxmlformats-package.relationships+xml"/>
  <Override PartName="/ppt/slides/_rels/slide45.xml.rels" ContentType="application/vnd.openxmlformats-package.relationships+xml"/>
  <Override PartName="/ppt/slides/_rels/slide122.xml.rels" ContentType="application/vnd.openxmlformats-package.relationships+xml"/>
  <Override PartName="/ppt/slides/_rels/slide58.xml.rels" ContentType="application/vnd.openxmlformats-package.relationships+xml"/>
  <Override PartName="/ppt/slides/_rels/slide135.xml.rels" ContentType="application/vnd.openxmlformats-package.relationships+xml"/>
  <Override PartName="/ppt/slides/_rels/slide5.xml.rels" ContentType="application/vnd.openxmlformats-package.relationships+xml"/>
  <Override PartName="/ppt/slides/_rels/slide148.xml.rels" ContentType="application/vnd.openxmlformats-package.relationships+xml"/>
  <Override PartName="/ppt/slides/_rels/slide20.xml.rels" ContentType="application/vnd.openxmlformats-package.relationships+xml"/>
  <Override PartName="/ppt/slides/_rels/slide33.xml.rels" ContentType="application/vnd.openxmlformats-package.relationships+xml"/>
  <Override PartName="/ppt/slides/_rels/slide110.xml.rels" ContentType="application/vnd.openxmlformats-package.relationships+xml"/>
  <Override PartName="/ppt/slides/_rels/slide123.xml.rels" ContentType="application/vnd.openxmlformats-package.relationships+xml"/>
  <Override PartName="/ppt/slides/_rels/slide46.xml.rels" ContentType="application/vnd.openxmlformats-package.relationships+xml"/>
  <Override PartName="/ppt/slides/_rels/slide90.xml.rels" ContentType="application/vnd.openxmlformats-package.relationships+xml"/>
  <Override PartName="/ppt/slides/_rels/slide136.xml.rels" ContentType="application/vnd.openxmlformats-package.relationships+xml"/>
  <Override PartName="/ppt/slides/_rels/slide59.xml.rels" ContentType="application/vnd.openxmlformats-package.relationships+xml"/>
  <Override PartName="/ppt/slides/_rels/slide180.xml.rels" ContentType="application/vnd.openxmlformats-package.relationships+xml"/>
  <Override PartName="/ppt/slides/_rels/slide6.xml.rels" ContentType="application/vnd.openxmlformats-package.relationships+xml"/>
  <Override PartName="/ppt/slides/_rels/slide149.xml.rels" ContentType="application/vnd.openxmlformats-package.relationships+xml"/>
  <Override PartName="/ppt/slides/_rels/slide21.xml.rels" ContentType="application/vnd.openxmlformats-package.relationships+xml"/>
  <Override PartName="/ppt/slides/_rels/slide111.xml.rels" ContentType="application/vnd.openxmlformats-package.relationships+xml"/>
  <Override PartName="/ppt/slides/_rels/slide34.xml.rels" ContentType="application/vnd.openxmlformats-package.relationships+xml"/>
  <Override PartName="/ppt/slides/_rels/slide47.xml.rels" ContentType="application/vnd.openxmlformats-package.relationships+xml"/>
  <Override PartName="/ppt/slides/_rels/slide91.xml.rels" ContentType="application/vnd.openxmlformats-package.relationships+xml"/>
  <Override PartName="/ppt/slides/_rels/slide124.xml.rels" ContentType="application/vnd.openxmlformats-package.relationships+xml"/>
  <Override PartName="/ppt/slides/_rels/slide137.xml.rels" ContentType="application/vnd.openxmlformats-package.relationships+xml"/>
  <Override PartName="/ppt/slides/_rels/slide181.xml.rels" ContentType="application/vnd.openxmlformats-package.relationships+xml"/>
  <Override PartName="/ppt/slides/_rels/slide7.xml.rels" ContentType="application/vnd.openxmlformats-package.relationships+xml"/>
  <Override PartName="/ppt/slides/_rels/slide22.xml.rels" ContentType="application/vnd.openxmlformats-package.relationships+xml"/>
  <Override PartName="/ppt/slides/_rels/slide35.xml.rels" ContentType="application/vnd.openxmlformats-package.relationships+xml"/>
  <Override PartName="/ppt/slides/_rels/slide112.xml.rels" ContentType="application/vnd.openxmlformats-package.relationships+xml"/>
  <Override PartName="/ppt/slides/slide90.xml" ContentType="application/vnd.openxmlformats-officedocument.presentationml.slide+xml"/>
  <Override PartName="/ppt/slides/slide22.xml" ContentType="application/vnd.openxmlformats-officedocument.presentationml.slide+xml"/>
  <Override PartName="/ppt/slides/slide129.xml" ContentType="application/vnd.openxmlformats-officedocument.presentationml.slide+xml"/>
  <Override PartName="/ppt/slides/slide166.xml" ContentType="application/vnd.openxmlformats-officedocument.presentationml.slide+xml"/>
  <Override PartName="/ppt/slides/slide135.xml" ContentType="application/vnd.openxmlformats-officedocument.presentationml.slide+xml"/>
  <Override PartName="/ppt/slides/slide39.xml" ContentType="application/vnd.openxmlformats-officedocument.presentationml.slide+xml"/>
  <Override PartName="/ppt/slides/slide172.xml" ContentType="application/vnd.openxmlformats-officedocument.presentationml.slide+xml"/>
  <Override PartName="/ppt/slides/slide76.xml" ContentType="application/vnd.openxmlformats-officedocument.presentationml.slide+xml"/>
  <Override PartName="/ppt/slides/slide104.xml" ContentType="application/vnd.openxmlformats-officedocument.presentationml.slide+xml"/>
  <Override PartName="/ppt/slides/slide141.xml" ContentType="application/vnd.openxmlformats-officedocument.presentationml.slide+xml"/>
  <Override PartName="/ppt/slides/slide45.xml" ContentType="application/vnd.openxmlformats-officedocument.presentationml.slide+xml"/>
  <Override PartName="/ppt/slides/slide110.xml" ContentType="application/vnd.openxmlformats-officedocument.presentationml.slide+xml"/>
  <Override PartName="/ppt/slides/slide82.xml" ContentType="application/vnd.openxmlformats-officedocument.presentationml.slide+xml"/>
  <Override PartName="/ppt/slides/slide14.xml" ContentType="application/vnd.openxmlformats-officedocument.presentationml.slide+xml"/>
  <Override PartName="/ppt/slides/slide51.xml" ContentType="application/vnd.openxmlformats-officedocument.presentationml.slide+xml"/>
  <Override PartName="/ppt/slides/slide158.xml" ContentType="application/vnd.openxmlformats-officedocument.presentationml.slide+xml"/>
  <Override PartName="/ppt/slides/slide20.xml" ContentType="application/vnd.openxmlformats-officedocument.presentationml.slide+xml"/>
  <Override PartName="/ppt/slides/slide99.xml" ContentType="application/vnd.openxmlformats-officedocument.presentationml.slide+xml"/>
  <Override PartName="/ppt/slides/slide127.xml" ContentType="application/vnd.openxmlformats-officedocument.presentationml.slide+xml"/>
  <Override PartName="/ppt/slides/slide164.xml" ContentType="application/vnd.openxmlformats-officedocument.presentationml.slide+xml"/>
  <Override PartName="/ppt/slides/slide68.xml" ContentType="application/vnd.openxmlformats-officedocument.presentationml.slide+xml"/>
  <Override PartName="/ppt/slides/slide9.xml" ContentType="application/vnd.openxmlformats-officedocument.presentationml.slide+xml"/>
  <Override PartName="/ppt/slides/slide133.xml" ContentType="application/vnd.openxmlformats-officedocument.presentationml.slide+xml"/>
  <Override PartName="/ppt/slides/slide37.xml" ContentType="application/vnd.openxmlformats-officedocument.presentationml.slide+xml"/>
  <Override PartName="/ppt/slides/slide170.xml" ContentType="application/vnd.openxmlformats-officedocument.presentationml.slide+xml"/>
  <Override PartName="/ppt/slides/slide102.xml" ContentType="application/vnd.openxmlformats-officedocument.presentationml.slide+xml"/>
  <Override PartName="/ppt/slides/slide74.xml" ContentType="application/vnd.openxmlformats-officedocument.presentationml.slide+xml"/>
  <Override PartName="/ppt/slides/slide43.xml" ContentType="application/vnd.openxmlformats-officedocument.presentationml.slide+xml"/>
  <Override PartName="/ppt/slides/slide80.xml" ContentType="application/vnd.openxmlformats-officedocument.presentationml.slide+xml"/>
  <Override PartName="/ppt/slides/slide12.xml" ContentType="application/vnd.openxmlformats-officedocument.presentationml.slide+xml"/>
  <Override PartName="/ppt/slides/slide119.xml" ContentType="application/vnd.openxmlformats-officedocument.presentationml.slide+xml"/>
  <Override PartName="/ppt/slides/slide156.xml" ContentType="application/vnd.openxmlformats-officedocument.presentationml.slide+xml"/>
  <Override PartName="/ppt/slides/slide97.xml" ContentType="application/vnd.openxmlformats-officedocument.presentationml.slide+xml"/>
  <Override PartName="/ppt/slides/slide29.xml" ContentType="application/vnd.openxmlformats-officedocument.presentationml.slide+xml"/>
  <Override PartName="/ppt/slides/slide125.xml" ContentType="application/vnd.openxmlformats-officedocument.presentationml.slide+xml"/>
  <Override PartName="/ppt/slides/slide162.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131.xml" ContentType="application/vnd.openxmlformats-officedocument.presentationml.slide+xml"/>
  <Override PartName="/ppt/slides/slide35.xml" ContentType="application/vnd.openxmlformats-officedocument.presentationml.slide+xml"/>
  <Override PartName="/ppt/slides/slide100.xml" ContentType="application/vnd.openxmlformats-officedocument.presentationml.slide+xml"/>
  <Override PartName="/ppt/slides/slide72.xml" ContentType="application/vnd.openxmlformats-officedocument.presentationml.slide+xml"/>
  <Override PartName="/ppt/slides/slide179.xml" ContentType="application/vnd.openxmlformats-officedocument.presentationml.slide+xml"/>
  <Override PartName="/ppt/slides/slide41.xml" ContentType="application/vnd.openxmlformats-officedocument.presentationml.slide+xml"/>
  <Override PartName="/ppt/slides/slide148.xml" ContentType="application/vnd.openxmlformats-officedocument.presentationml.slide+xml"/>
  <Override PartName="/ppt/slides/slide10.xml" ContentType="application/vnd.openxmlformats-officedocument.presentationml.slide+xml"/>
  <Override PartName="/ppt/slides/slide89.xml" ContentType="application/vnd.openxmlformats-officedocument.presentationml.slide+xml"/>
  <Override PartName="/ppt/slides/slide117.xml" ContentType="application/vnd.openxmlformats-officedocument.presentationml.slide+xml"/>
  <Override PartName="/ppt/slides/slide154.xml" ContentType="application/vnd.openxmlformats-officedocument.presentationml.slide+xml"/>
  <Override PartName="/ppt/slides/slide58.xml" ContentType="application/vnd.openxmlformats-officedocument.presentationml.slide+xml"/>
  <Override PartName="/ppt/slides/slide123.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160.xml" ContentType="application/vnd.openxmlformats-officedocument.presentationml.slide+xml"/>
  <Override PartName="/ppt/slides/slide64.xml" ContentType="application/vnd.openxmlformats-officedocument.presentationml.slide+xml"/>
  <Override PartName="/ppt/slides/slide5.xml" ContentType="application/vnd.openxmlformats-officedocument.presentationml.slide+xml"/>
  <Override PartName="/ppt/slides/slide33.xml" ContentType="application/vnd.openxmlformats-officedocument.presentationml.slide+xml"/>
  <Override PartName="/ppt/slides/slide70.xml" ContentType="application/vnd.openxmlformats-officedocument.presentationml.slide+xml"/>
  <Override PartName="/ppt/slides/slide177.xml" ContentType="application/vnd.openxmlformats-officedocument.presentationml.slide+xml"/>
  <Override PartName="/ppt/slides/slide109.xml" ContentType="application/vnd.openxmlformats-officedocument.presentationml.slide+xml"/>
  <Override PartName="/ppt/slides/slide146.xml" ContentType="application/vnd.openxmlformats-officedocument.presentationml.slide+xml"/>
  <Override PartName="/ppt/slides/slide115.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152.xml" ContentType="application/vnd.openxmlformats-officedocument.presentationml.slide+xml"/>
  <Override PartName="/ppt/slides/slide56.xml" ContentType="application/vnd.openxmlformats-officedocument.presentationml.slide+xml"/>
  <Override PartName="/ppt/slides/slide121.xml" ContentType="application/vnd.openxmlformats-officedocument.presentationml.slide+xml"/>
  <Override PartName="/ppt/slides/slide93.xml" ContentType="application/vnd.openxmlformats-officedocument.presentationml.slide+xml"/>
  <Override PartName="/ppt/slides/slide25.xml" ContentType="application/vnd.openxmlformats-officedocument.presentationml.slide+xml"/>
  <Override PartName="/ppt/slides/slide62.xml" ContentType="application/vnd.openxmlformats-officedocument.presentationml.slide+xml"/>
  <Override PartName="/ppt/slides/slide16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138.xml" ContentType="application/vnd.openxmlformats-officedocument.presentationml.slide+xml"/>
  <Override PartName="/ppt/slides/slide175.xml" ContentType="application/vnd.openxmlformats-officedocument.presentationml.slide+xml"/>
  <Override PartName="/ppt/slides/slide107.xml" ContentType="application/vnd.openxmlformats-officedocument.presentationml.slide+xml"/>
  <Override PartName="/ppt/slides/slide79.xml" ContentType="application/vnd.openxmlformats-officedocument.presentationml.slide+xml"/>
  <Override PartName="/ppt/slides/slide144.xml" ContentType="application/vnd.openxmlformats-officedocument.presentationml.slide+xml"/>
  <Override PartName="/ppt/slides/slide48.xml" ContentType="application/vnd.openxmlformats-officedocument.presentationml.slide+xml"/>
  <Override PartName="/ppt/slides/slide181.xml" ContentType="application/vnd.openxmlformats-officedocument.presentationml.slide+xml"/>
  <Override PartName="/ppt/slides/slide113.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150.xml" ContentType="application/vnd.openxmlformats-officedocument.presentationml.slide+xml"/>
  <Override PartName="/ppt/slides/slide54.xml" ContentType="application/vnd.openxmlformats-officedocument.presentationml.slide+xml"/>
  <Override PartName="/ppt/slides/slide91.xml" ContentType="application/vnd.openxmlformats-officedocument.presentationml.slide+xml"/>
  <Override PartName="/ppt/slides/slide23.xml" ContentType="application/vnd.openxmlformats-officedocument.presentationml.slide+xml"/>
  <Override PartName="/ppt/slides/slide60.xml" ContentType="application/vnd.openxmlformats-officedocument.presentationml.slide+xml"/>
  <Override PartName="/ppt/slides/slide167.xml" ContentType="application/vnd.openxmlformats-officedocument.presentationml.slide+xml"/>
  <Override PartName="/ppt/slides/slide1.xml" ContentType="application/vnd.openxmlformats-officedocument.presentationml.slide+xml"/>
  <Override PartName="/ppt/slides/slide136.xml" ContentType="application/vnd.openxmlformats-officedocument.presentationml.slide+xml"/>
  <Override PartName="/ppt/slides/slide173.xml" ContentType="application/vnd.openxmlformats-officedocument.presentationml.slide+xml"/>
  <Override PartName="/ppt/slides/slide105.xml" ContentType="application/vnd.openxmlformats-officedocument.presentationml.slide+xml"/>
  <Override PartName="/ppt/slides/slide77.xml" ContentType="application/vnd.openxmlformats-officedocument.presentationml.slide+xml"/>
  <Override PartName="/ppt/slides/slide142.xml" ContentType="application/vnd.openxmlformats-officedocument.presentationml.slide+xml"/>
  <Override PartName="/ppt/slides/slide46.xml" ContentType="application/vnd.openxmlformats-officedocument.presentationml.slide+xml"/>
  <Override PartName="/ppt/slides/slide111.xml" ContentType="application/vnd.openxmlformats-officedocument.presentationml.slide+xml"/>
  <Override PartName="/ppt/slides/slide83.xml" ContentType="application/vnd.openxmlformats-officedocument.presentationml.slide+xml"/>
  <Override PartName="/ppt/slides/slide15.xml" ContentType="application/vnd.openxmlformats-officedocument.presentationml.slide+xml"/>
  <Override PartName="/ppt/slides/slide52.xml" ContentType="application/vnd.openxmlformats-officedocument.presentationml.slide+xml"/>
  <Override PartName="/ppt/slides/slide159.xml" ContentType="application/vnd.openxmlformats-officedocument.presentationml.slide+xml"/>
  <Override PartName="/ppt/slides/slide21.xml" ContentType="application/vnd.openxmlformats-officedocument.presentationml.slide+xml"/>
  <Override PartName="/ppt/slides/slide128.xml" ContentType="application/vnd.openxmlformats-officedocument.presentationml.slide+xml"/>
  <Override PartName="/ppt/slides/slide165.xml" ContentType="application/vnd.openxmlformats-officedocument.presentationml.slide+xml"/>
  <Override PartName="/ppt/slides/slide69.xml" ContentType="application/vnd.openxmlformats-officedocument.presentationml.slide+xml"/>
  <Override PartName="/ppt/slides/slide134.xml" ContentType="application/vnd.openxmlformats-officedocument.presentationml.slide+xml"/>
  <Override PartName="/ppt/slides/slide38.xml" ContentType="application/vnd.openxmlformats-officedocument.presentationml.slide+xml"/>
  <Override PartName="/ppt/slides/slide171.xml" ContentType="application/vnd.openxmlformats-officedocument.presentationml.slide+xml"/>
  <Override PartName="/ppt/slides/slide103.xml" ContentType="application/vnd.openxmlformats-officedocument.presentationml.slide+xml"/>
  <Override PartName="/ppt/slides/slide75.xml" ContentType="application/vnd.openxmlformats-officedocument.presentationml.slide+xml"/>
  <Override PartName="/ppt/slides/slide140.xml" ContentType="application/vnd.openxmlformats-officedocument.presentationml.slide+xml"/>
  <Override PartName="/ppt/slides/slide44.xml" ContentType="application/vnd.openxmlformats-officedocument.presentationml.slide+xml"/>
  <Override PartName="/ppt/slides/slide13.xml" ContentType="application/vnd.openxmlformats-officedocument.presentationml.slide+xml"/>
  <Override PartName="/ppt/slides/slide81.xml" ContentType="application/vnd.openxmlformats-officedocument.presentationml.slide+xml"/>
  <Override PartName="/ppt/slides/slide50.xml" ContentType="application/vnd.openxmlformats-officedocument.presentationml.slide+xml"/>
  <Override PartName="/ppt/slides/slide157.xml" ContentType="application/vnd.openxmlformats-officedocument.presentationml.slide+xml"/>
  <Override PartName="/ppt/slides/slide126.xml" ContentType="application/vnd.openxmlformats-officedocument.presentationml.slide+xml"/>
  <Override PartName="/ppt/slides/slide98.xml" ContentType="application/vnd.openxmlformats-officedocument.presentationml.slide+xml"/>
  <Override PartName="/ppt/slides/slide163.xml" ContentType="application/vnd.openxmlformats-officedocument.presentationml.slide+xml"/>
  <Override PartName="/ppt/slides/slide67.xml" ContentType="application/vnd.openxmlformats-officedocument.presentationml.slide+xml"/>
  <Override PartName="/ppt/slides/slide8.xml" ContentType="application/vnd.openxmlformats-officedocument.presentationml.slide+xml"/>
  <Override PartName="/ppt/slides/slide132.xml" ContentType="application/vnd.openxmlformats-officedocument.presentationml.slide+xml"/>
  <Override PartName="/ppt/slides/slide36.xml" ContentType="application/vnd.openxmlformats-officedocument.presentationml.slide+xml"/>
  <Override PartName="/ppt/slides/slide73.xml" ContentType="application/vnd.openxmlformats-officedocument.presentationml.slide+xml"/>
  <Override PartName="/ppt/slides/slide101.xml" ContentType="application/vnd.openxmlformats-officedocument.presentationml.slide+xml"/>
  <Override PartName="/ppt/slides/slide42.xml" ContentType="application/vnd.openxmlformats-officedocument.presentationml.slide+xml"/>
  <Override PartName="/ppt/slides/slide149.xml" ContentType="application/vnd.openxmlformats-officedocument.presentationml.slide+xml"/>
  <Override PartName="/ppt/slides/slide11.xml" ContentType="application/vnd.openxmlformats-officedocument.presentationml.slide+xml"/>
  <Override PartName="/ppt/slides/slide118.xml" ContentType="application/vnd.openxmlformats-officedocument.presentationml.slide+xml"/>
  <Override PartName="/ppt/slides/slide155.xml" ContentType="application/vnd.openxmlformats-officedocument.presentationml.slide+xml"/>
  <Override PartName="/ppt/slides/slide59.xml" ContentType="application/vnd.openxmlformats-officedocument.presentationml.slide+xml"/>
  <Override PartName="/ppt/slides/slide28.xml" ContentType="application/vnd.openxmlformats-officedocument.presentationml.slide+xml"/>
  <Override PartName="/ppt/slides/slide124.xml" ContentType="application/vnd.openxmlformats-officedocument.presentationml.slide+xml"/>
  <Override PartName="/ppt/slides/slide96.xml" ContentType="application/vnd.openxmlformats-officedocument.presentationml.slide+xml"/>
  <Override PartName="/ppt/slides/slide161.xml" ContentType="application/vnd.openxmlformats-officedocument.presentationml.slide+xml"/>
  <Override PartName="/ppt/slides/slide65.xml" ContentType="application/vnd.openxmlformats-officedocument.presentationml.slide+xml"/>
  <Override PartName="/ppt/slides/slide6.xml" ContentType="application/vnd.openxmlformats-officedocument.presentationml.slide+xml"/>
  <Override PartName="/ppt/slides/slide34.xml" ContentType="application/vnd.openxmlformats-officedocument.presentationml.slide+xml"/>
  <Override PartName="/ppt/slides/slide130.xml" ContentType="application/vnd.openxmlformats-officedocument.presentationml.slide+xml"/>
  <Override PartName="/ppt/slides/slide71.xml" ContentType="application/vnd.openxmlformats-officedocument.presentationml.slide+xml"/>
  <Override PartName="/ppt/slides/slide178.xml" ContentType="application/vnd.openxmlformats-officedocument.presentationml.slide+xml"/>
  <Override PartName="/ppt/slides/slide40.xml" ContentType="application/vnd.openxmlformats-officedocument.presentationml.slide+xml"/>
  <Override PartName="/ppt/slides/slide147.xml" ContentType="application/vnd.openxmlformats-officedocument.presentationml.slide+xml"/>
  <Override PartName="/ppt/slides/slide116.xml" ContentType="application/vnd.openxmlformats-officedocument.presentationml.slide+xml"/>
  <Override PartName="/ppt/slides/slide88.xml" ContentType="application/vnd.openxmlformats-officedocument.presentationml.slide+xml"/>
  <Override PartName="/ppt/slides/slide153.xml" ContentType="application/vnd.openxmlformats-officedocument.presentationml.slide+xml"/>
  <Override PartName="/ppt/slides/slide57.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122.xml" ContentType="application/vnd.openxmlformats-officedocument.presentationml.slide+xml"/>
  <Override PartName="/ppt/slides/slide63.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139.xml" ContentType="application/vnd.openxmlformats-officedocument.presentationml.slide+xml"/>
  <Override PartName="/ppt/slides/slide176.xml" ContentType="application/vnd.openxmlformats-officedocument.presentationml.slide+xml"/>
  <Override PartName="/ppt/slides/slide108.xml" ContentType="application/vnd.openxmlformats-officedocument.presentationml.slide+xml"/>
  <Override PartName="/ppt/slideMasters/slideMaster11.xml" ContentType="application/vnd.openxmlformats-officedocument.presentationml.slideMaster+xml"/>
  <Override PartName="/ppt/slideMasters/slideMaster20.xml" ContentType="application/vnd.openxmlformats-officedocument.presentationml.slideMaster+xml"/>
  <Override PartName="/ppt/slideMasters/_rels/slideMaster29.xml.rels" ContentType="application/vnd.openxmlformats-package.relationships+xml"/>
  <Override PartName="/ppt/slideMasters/_rels/slideMaster8.xml.rels" ContentType="application/vnd.openxmlformats-package.relationships+xml"/>
  <Override PartName="/ppt/slideMasters/_rels/slideMaster27.xml.rels" ContentType="application/vnd.openxmlformats-package.relationships+xml"/>
  <Override PartName="/ppt/slideMasters/_rels/slideMaster6.xml.rels" ContentType="application/vnd.openxmlformats-package.relationships+xml"/>
  <Override PartName="/ppt/slideMasters/_rels/slideMaster25.xml.rels" ContentType="application/vnd.openxmlformats-package.relationships+xml"/>
  <Override PartName="/ppt/slideMasters/_rels/slideMaster4.xml.rels" ContentType="application/vnd.openxmlformats-package.relationships+xml"/>
  <Override PartName="/ppt/slideMasters/_rels/slideMaster23.xml.rels" ContentType="application/vnd.openxmlformats-package.relationships+xml"/>
  <Override PartName="/ppt/slideMasters/_rels/slideMaster34.xml.rels" ContentType="application/vnd.openxmlformats-package.relationships+xml"/>
  <Override PartName="/ppt/slideMasters/_rels/slideMaster32.xml.rels" ContentType="application/vnd.openxmlformats-package.relationships+xml"/>
  <Override PartName="/ppt/slideMasters/_rels/slideMaster30.xml.rels" ContentType="application/vnd.openxmlformats-package.relationships+xml"/>
  <Override PartName="/ppt/slideMasters/_rels/slideMaster19.xml.rels" ContentType="application/vnd.openxmlformats-package.relationships+xml"/>
  <Override PartName="/ppt/slideMasters/_rels/slideMaster17.xml.rels" ContentType="application/vnd.openxmlformats-package.relationships+xml"/>
  <Override PartName="/ppt/slideMasters/_rels/slideMaster15.xml.rels" ContentType="application/vnd.openxmlformats-package.relationships+xml"/>
  <Override PartName="/ppt/slideMasters/_rels/slideMaster13.xml.rels" ContentType="application/vnd.openxmlformats-package.relationships+xml"/>
  <Override PartName="/ppt/slideMasters/_rels/slideMaster11.xml.rels" ContentType="application/vnd.openxmlformats-package.relationships+xml"/>
  <Override PartName="/ppt/slideMasters/_rels/slideMaster22.xml.rels" ContentType="application/vnd.openxmlformats-package.relationships+xml"/>
  <Override PartName="/ppt/slideMasters/_rels/slideMaster1.xml.rels" ContentType="application/vnd.openxmlformats-package.relationships+xml"/>
  <Override PartName="/ppt/slideMasters/_rels/slideMaster20.xml.rels" ContentType="application/vnd.openxmlformats-package.relationships+xml"/>
  <Override PartName="/ppt/slideMasters/_rels/slideMaster9.xml.rels" ContentType="application/vnd.openxmlformats-package.relationships+xml"/>
  <Override PartName="/ppt/slideMasters/_rels/slideMaster7.xml.rels" ContentType="application/vnd.openxmlformats-package.relationships+xml"/>
  <Override PartName="/ppt/slideMasters/_rels/slideMaster28.xml.rels" ContentType="application/vnd.openxmlformats-package.relationships+xml"/>
  <Override PartName="/ppt/slideMasters/_rels/slideMaster26.xml.rels" ContentType="application/vnd.openxmlformats-package.relationships+xml"/>
  <Override PartName="/ppt/slideMasters/_rels/slideMaster5.xml.rels" ContentType="application/vnd.openxmlformats-package.relationships+xml"/>
  <Override PartName="/ppt/slideMasters/_rels/slideMaster24.xml.rels" ContentType="application/vnd.openxmlformats-package.relationships+xml"/>
  <Override PartName="/ppt/slideMasters/_rels/slideMaster3.xml.rels" ContentType="application/vnd.openxmlformats-package.relationships+xml"/>
  <Override PartName="/ppt/slideMasters/_rels/slideMaster33.xml.rels" ContentType="application/vnd.openxmlformats-package.relationships+xml"/>
  <Override PartName="/ppt/slideMasters/_rels/slideMaster31.xml.rels" ContentType="application/vnd.openxmlformats-package.relationships+xml"/>
  <Override PartName="/ppt/slideMasters/_rels/slideMaster18.xml.rels" ContentType="application/vnd.openxmlformats-package.relationships+xml"/>
  <Override PartName="/ppt/slideMasters/_rels/slideMaster16.xml.rels" ContentType="application/vnd.openxmlformats-package.relationships+xml"/>
  <Override PartName="/ppt/slideMasters/_rels/slideMaster14.xml.rels" ContentType="application/vnd.openxmlformats-package.relationships+xml"/>
  <Override PartName="/ppt/slideMasters/_rels/slideMaster12.xml.rels" ContentType="application/vnd.openxmlformats-package.relationships+xml"/>
  <Override PartName="/ppt/slideMasters/_rels/slideMaster10.xml.rels" ContentType="application/vnd.openxmlformats-package.relationships+xml"/>
  <Override PartName="/ppt/slideMasters/_rels/slideMaster2.xml.rels" ContentType="application/vnd.openxmlformats-package.relationships+xml"/>
  <Override PartName="/ppt/slideMasters/_rels/slideMaster21.xml.rels" ContentType="application/vnd.openxmlformats-package.relationships+xml"/>
  <Override PartName="/ppt/slideMasters/slideMaster13.xml" ContentType="application/vnd.openxmlformats-officedocument.presentationml.slideMaster+xml"/>
  <Override PartName="/ppt/slideMasters/slideMaster22.xml" ContentType="application/vnd.openxmlformats-officedocument.presentationml.slideMaster+xml"/>
  <Override PartName="/ppt/slideMasters/slideMaster31.xml" ContentType="application/vnd.openxmlformats-officedocument.presentationml.slideMaster+xml"/>
  <Override PartName="/ppt/slideMasters/slideMaster15.xml" ContentType="application/vnd.openxmlformats-officedocument.presentationml.slideMaster+xml"/>
  <Override PartName="/ppt/slideMasters/slideMaster24.xml" ContentType="application/vnd.openxmlformats-officedocument.presentationml.slideMaster+xml"/>
  <Override PartName="/ppt/slideMasters/slideMaster33.xml" ContentType="application/vnd.openxmlformats-officedocument.presentationml.slideMaster+xml"/>
  <Override PartName="/ppt/slideMasters/slideMaster17.xml" ContentType="application/vnd.openxmlformats-officedocument.presentationml.slideMaster+xml"/>
  <Override PartName="/ppt/slideMasters/slideMaster26.xml" ContentType="application/vnd.openxmlformats-officedocument.presentationml.slideMaster+xml"/>
  <Override PartName="/ppt/slideMasters/slideMaster2.xml" ContentType="application/vnd.openxmlformats-officedocument.presentationml.slideMaster+xml"/>
  <Override PartName="/ppt/slideMasters/slideMaster19.xml" ContentType="application/vnd.openxmlformats-officedocument.presentationml.slideMaster+xml"/>
  <Override PartName="/ppt/slideMasters/slideMaster28.xml" ContentType="application/vnd.openxmlformats-officedocument.presentationml.slideMaster+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Masters/slideMaster1.xml" ContentType="application/vnd.openxmlformats-officedocument.presentationml.slideMaster+xml"/>
  <Override PartName="/ppt/slideMasters/slideMaster34.xml" ContentType="application/vnd.openxmlformats-officedocument.presentationml.slideMaster+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Masters/slideMaster3.xml" ContentType="application/vnd.openxmlformats-officedocument.presentationml.slideMaster+xml"/>
  <Override PartName="/ppt/slideMasters/slideMaster29.xml" ContentType="application/vnd.openxmlformats-officedocument.presentationml.slideMaster+xml"/>
  <Override PartName="/ppt/slideMasters/slideMaster5.xml" ContentType="application/vnd.openxmlformats-officedocument.presentationml.slideMaster+xml"/>
  <Override PartName="/ppt/slideMasters/slideMaster7.xml" ContentType="application/vnd.openxmlformats-officedocument.presentationml.slideMaster+xml"/>
  <Override PartName="/ppt/slideMasters/slideMaster9.xml" ContentType="application/vnd.openxmlformats-officedocument.presentationml.slideMaster+xml"/>
  <Override PartName="/ppt/theme/theme11.xml" ContentType="application/vnd.openxmlformats-officedocument.theme+xml"/>
  <Override PartName="/ppt/theme/theme20.xml" ContentType="application/vnd.openxmlformats-officedocument.theme+xml"/>
  <Override PartName="/ppt/theme/theme13.xml" ContentType="application/vnd.openxmlformats-officedocument.theme+xml"/>
  <Override PartName="/ppt/theme/theme1.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theme/theme3.xml" ContentType="application/vnd.openxmlformats-officedocument.theme+xml"/>
  <Override PartName="/ppt/theme/theme15.xml" ContentType="application/vnd.openxmlformats-officedocument.theme+xml"/>
  <Override PartName="/ppt/theme/theme24.xml" ContentType="application/vnd.openxmlformats-officedocument.theme+xml"/>
  <Override PartName="/ppt/theme/theme33.xml" ContentType="application/vnd.openxmlformats-officedocument.theme+xml"/>
  <Override PartName="/ppt/theme/theme17.xml" ContentType="application/vnd.openxmlformats-officedocument.theme+xml"/>
  <Override PartName="/ppt/theme/theme5.xml" ContentType="application/vnd.openxmlformats-officedocument.theme+xml"/>
  <Override PartName="/ppt/theme/theme26.xml" ContentType="application/vnd.openxmlformats-officedocument.theme+xml"/>
  <Override PartName="/ppt/theme/theme35.xml" ContentType="application/vnd.openxmlformats-officedocument.theme+xml"/>
  <Override PartName="/ppt/theme/theme7.xml" ContentType="application/vnd.openxmlformats-officedocument.theme+xml"/>
  <Override PartName="/ppt/theme/theme19.xml" ContentType="application/vnd.openxmlformats-officedocument.theme+xml"/>
  <Override PartName="/ppt/theme/theme2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theme/theme30.xml" ContentType="application/vnd.openxmlformats-officedocument.theme+xml"/>
  <Override PartName="/ppt/theme/theme2.xml" ContentType="application/vnd.openxmlformats-officedocument.theme+xml"/>
  <Override PartName="/ppt/theme/theme14.xml" ContentType="application/vnd.openxmlformats-officedocument.theme+xml"/>
  <Override PartName="/ppt/theme/theme23.xml" ContentType="application/vnd.openxmlformats-officedocument.theme+xml"/>
  <Override PartName="/ppt/theme/theme32.xml" ContentType="application/vnd.openxmlformats-officedocument.theme+xml"/>
  <Override PartName="/ppt/theme/theme4.xml" ContentType="application/vnd.openxmlformats-officedocument.theme+xml"/>
  <Override PartName="/ppt/theme/theme16.xml" ContentType="application/vnd.openxmlformats-officedocument.theme+xml"/>
  <Override PartName="/ppt/theme/theme25.xml" ContentType="application/vnd.openxmlformats-officedocument.theme+xml"/>
  <Override PartName="/ppt/theme/theme34.xml" ContentType="application/vnd.openxmlformats-officedocument.theme+xml"/>
  <Override PartName="/ppt/theme/theme6.xml" ContentType="application/vnd.openxmlformats-officedocument.theme+xml"/>
  <Override PartName="/ppt/theme/theme18.xml" ContentType="application/vnd.openxmlformats-officedocument.theme+xml"/>
  <Override PartName="/ppt/theme/theme27.xml" ContentType="application/vnd.openxmlformats-officedocument.theme+xml"/>
  <Override PartName="/ppt/theme/theme8.xml" ContentType="application/vnd.openxmlformats-officedocument.theme+xml"/>
  <Override PartName="/ppt/theme/theme29.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 id="2147483921" r:id="rId23"/>
    <p:sldMasterId id="2147483934" r:id="rId24"/>
    <p:sldMasterId id="2147483947" r:id="rId25"/>
    <p:sldMasterId id="2147483960" r:id="rId26"/>
    <p:sldMasterId id="2147483973" r:id="rId27"/>
    <p:sldMasterId id="2147483986" r:id="rId28"/>
    <p:sldMasterId id="2147483999" r:id="rId29"/>
    <p:sldMasterId id="2147484012" r:id="rId30"/>
    <p:sldMasterId id="2147484025" r:id="rId31"/>
    <p:sldMasterId id="2147484038" r:id="rId32"/>
    <p:sldMasterId id="2147484051" r:id="rId33"/>
    <p:sldMasterId id="2147484064" r:id="rId34"/>
    <p:sldMasterId id="2147484077" r:id="rId35"/>
  </p:sldMasterIdLst>
  <p:notesMasterIdLst>
    <p:notesMasterId r:id="rId36"/>
  </p:notesMasterIdLst>
  <p:sldIdLst>
    <p:sldId id="256" r:id="rId37"/>
    <p:sldId id="257"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285" r:id="rId66"/>
    <p:sldId id="286" r:id="rId67"/>
    <p:sldId id="287" r:id="rId68"/>
    <p:sldId id="288" r:id="rId69"/>
    <p:sldId id="289" r:id="rId70"/>
    <p:sldId id="290" r:id="rId71"/>
    <p:sldId id="291" r:id="rId72"/>
    <p:sldId id="292" r:id="rId73"/>
    <p:sldId id="293" r:id="rId74"/>
    <p:sldId id="294" r:id="rId75"/>
    <p:sldId id="295" r:id="rId76"/>
    <p:sldId id="296" r:id="rId77"/>
    <p:sldId id="297" r:id="rId78"/>
    <p:sldId id="298" r:id="rId79"/>
    <p:sldId id="299" r:id="rId80"/>
    <p:sldId id="300" r:id="rId81"/>
    <p:sldId id="301" r:id="rId82"/>
    <p:sldId id="302" r:id="rId83"/>
    <p:sldId id="303" r:id="rId84"/>
    <p:sldId id="304" r:id="rId85"/>
    <p:sldId id="305" r:id="rId86"/>
    <p:sldId id="306" r:id="rId87"/>
    <p:sldId id="307" r:id="rId88"/>
    <p:sldId id="308" r:id="rId89"/>
    <p:sldId id="309" r:id="rId90"/>
    <p:sldId id="310" r:id="rId91"/>
    <p:sldId id="311" r:id="rId92"/>
    <p:sldId id="312" r:id="rId93"/>
    <p:sldId id="313" r:id="rId94"/>
    <p:sldId id="314" r:id="rId95"/>
    <p:sldId id="315" r:id="rId96"/>
    <p:sldId id="316" r:id="rId97"/>
    <p:sldId id="317" r:id="rId98"/>
    <p:sldId id="318" r:id="rId99"/>
    <p:sldId id="319" r:id="rId100"/>
    <p:sldId id="320" r:id="rId101"/>
    <p:sldId id="321" r:id="rId102"/>
    <p:sldId id="322" r:id="rId103"/>
    <p:sldId id="323" r:id="rId104"/>
    <p:sldId id="324" r:id="rId105"/>
    <p:sldId id="325" r:id="rId106"/>
    <p:sldId id="326" r:id="rId107"/>
    <p:sldId id="327" r:id="rId108"/>
    <p:sldId id="328" r:id="rId109"/>
    <p:sldId id="329" r:id="rId110"/>
    <p:sldId id="330" r:id="rId111"/>
    <p:sldId id="331" r:id="rId112"/>
    <p:sldId id="332" r:id="rId113"/>
    <p:sldId id="333" r:id="rId114"/>
    <p:sldId id="334" r:id="rId115"/>
    <p:sldId id="335" r:id="rId116"/>
    <p:sldId id="336" r:id="rId117"/>
    <p:sldId id="337" r:id="rId118"/>
    <p:sldId id="338" r:id="rId119"/>
    <p:sldId id="339" r:id="rId120"/>
    <p:sldId id="340" r:id="rId121"/>
    <p:sldId id="341" r:id="rId122"/>
    <p:sldId id="342" r:id="rId123"/>
    <p:sldId id="343" r:id="rId124"/>
    <p:sldId id="344" r:id="rId125"/>
    <p:sldId id="345" r:id="rId126"/>
    <p:sldId id="346" r:id="rId127"/>
    <p:sldId id="347" r:id="rId128"/>
    <p:sldId id="348" r:id="rId129"/>
    <p:sldId id="349" r:id="rId130"/>
    <p:sldId id="350" r:id="rId131"/>
    <p:sldId id="351" r:id="rId132"/>
    <p:sldId id="352" r:id="rId133"/>
    <p:sldId id="353" r:id="rId134"/>
    <p:sldId id="354" r:id="rId135"/>
    <p:sldId id="355" r:id="rId136"/>
    <p:sldId id="356" r:id="rId137"/>
    <p:sldId id="357" r:id="rId138"/>
    <p:sldId id="358" r:id="rId139"/>
    <p:sldId id="359" r:id="rId140"/>
    <p:sldId id="360" r:id="rId141"/>
    <p:sldId id="361" r:id="rId142"/>
    <p:sldId id="362" r:id="rId143"/>
    <p:sldId id="363" r:id="rId144"/>
    <p:sldId id="364" r:id="rId145"/>
    <p:sldId id="365" r:id="rId146"/>
    <p:sldId id="366" r:id="rId147"/>
    <p:sldId id="367" r:id="rId148"/>
    <p:sldId id="368" r:id="rId149"/>
    <p:sldId id="369" r:id="rId150"/>
    <p:sldId id="370" r:id="rId151"/>
    <p:sldId id="371" r:id="rId152"/>
    <p:sldId id="372" r:id="rId153"/>
    <p:sldId id="373" r:id="rId154"/>
    <p:sldId id="374" r:id="rId155"/>
    <p:sldId id="375" r:id="rId156"/>
    <p:sldId id="376" r:id="rId157"/>
    <p:sldId id="377" r:id="rId158"/>
    <p:sldId id="378" r:id="rId159"/>
    <p:sldId id="379" r:id="rId160"/>
    <p:sldId id="380" r:id="rId161"/>
    <p:sldId id="381" r:id="rId162"/>
    <p:sldId id="382" r:id="rId163"/>
    <p:sldId id="383" r:id="rId164"/>
    <p:sldId id="384" r:id="rId165"/>
    <p:sldId id="385" r:id="rId166"/>
    <p:sldId id="386" r:id="rId167"/>
    <p:sldId id="387" r:id="rId168"/>
    <p:sldId id="388" r:id="rId169"/>
    <p:sldId id="389" r:id="rId170"/>
    <p:sldId id="390" r:id="rId171"/>
    <p:sldId id="391" r:id="rId172"/>
    <p:sldId id="392" r:id="rId173"/>
    <p:sldId id="393" r:id="rId174"/>
    <p:sldId id="394" r:id="rId175"/>
    <p:sldId id="395" r:id="rId176"/>
    <p:sldId id="396" r:id="rId177"/>
    <p:sldId id="397" r:id="rId178"/>
    <p:sldId id="398" r:id="rId179"/>
    <p:sldId id="399" r:id="rId180"/>
    <p:sldId id="400" r:id="rId181"/>
    <p:sldId id="401" r:id="rId182"/>
    <p:sldId id="402" r:id="rId183"/>
    <p:sldId id="403" r:id="rId184"/>
    <p:sldId id="404" r:id="rId185"/>
    <p:sldId id="405" r:id="rId186"/>
    <p:sldId id="406" r:id="rId187"/>
    <p:sldId id="407" r:id="rId188"/>
    <p:sldId id="408" r:id="rId189"/>
    <p:sldId id="409" r:id="rId190"/>
    <p:sldId id="410" r:id="rId191"/>
    <p:sldId id="411" r:id="rId192"/>
    <p:sldId id="412" r:id="rId193"/>
    <p:sldId id="413" r:id="rId194"/>
    <p:sldId id="414" r:id="rId195"/>
    <p:sldId id="415" r:id="rId196"/>
    <p:sldId id="416" r:id="rId197"/>
    <p:sldId id="417" r:id="rId198"/>
    <p:sldId id="418" r:id="rId199"/>
    <p:sldId id="419" r:id="rId200"/>
    <p:sldId id="420" r:id="rId201"/>
    <p:sldId id="421" r:id="rId202"/>
    <p:sldId id="422" r:id="rId203"/>
    <p:sldId id="423" r:id="rId204"/>
    <p:sldId id="424" r:id="rId205"/>
    <p:sldId id="425" r:id="rId206"/>
    <p:sldId id="426" r:id="rId207"/>
    <p:sldId id="427" r:id="rId208"/>
    <p:sldId id="428" r:id="rId209"/>
    <p:sldId id="429" r:id="rId210"/>
    <p:sldId id="430" r:id="rId211"/>
    <p:sldId id="431" r:id="rId212"/>
    <p:sldId id="432" r:id="rId213"/>
    <p:sldId id="433" r:id="rId214"/>
    <p:sldId id="434" r:id="rId215"/>
    <p:sldId id="435" r:id="rId216"/>
    <p:sldId id="436" r:id="rId217"/>
    <p:sldId id="437" r:id="rId218"/>
  </p:sldIdLst>
  <p:sldSz cx="9906000" cy="6858000"/>
  <p:notesSz cx="6797675"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notesMaster" Target="notesMasters/notesMaster1.xml"/><Relationship Id="rId37" Type="http://schemas.openxmlformats.org/officeDocument/2006/relationships/slide" Target="slides/slide1.xml"/><Relationship Id="rId38" Type="http://schemas.openxmlformats.org/officeDocument/2006/relationships/slide" Target="slides/slide2.xml"/><Relationship Id="rId39" Type="http://schemas.openxmlformats.org/officeDocument/2006/relationships/slide" Target="slides/slide3.xml"/><Relationship Id="rId40" Type="http://schemas.openxmlformats.org/officeDocument/2006/relationships/slide" Target="slides/slide4.xml"/><Relationship Id="rId41" Type="http://schemas.openxmlformats.org/officeDocument/2006/relationships/slide" Target="slides/slide5.xml"/><Relationship Id="rId42" Type="http://schemas.openxmlformats.org/officeDocument/2006/relationships/slide" Target="slides/slide6.xml"/><Relationship Id="rId43" Type="http://schemas.openxmlformats.org/officeDocument/2006/relationships/slide" Target="slides/slide7.xml"/><Relationship Id="rId44" Type="http://schemas.openxmlformats.org/officeDocument/2006/relationships/slide" Target="slides/slide8.xml"/><Relationship Id="rId45" Type="http://schemas.openxmlformats.org/officeDocument/2006/relationships/slide" Target="slides/slide9.xml"/><Relationship Id="rId46" Type="http://schemas.openxmlformats.org/officeDocument/2006/relationships/slide" Target="slides/slide10.xml"/><Relationship Id="rId47" Type="http://schemas.openxmlformats.org/officeDocument/2006/relationships/slide" Target="slides/slide11.xml"/><Relationship Id="rId48" Type="http://schemas.openxmlformats.org/officeDocument/2006/relationships/slide" Target="slides/slide12.xml"/><Relationship Id="rId49" Type="http://schemas.openxmlformats.org/officeDocument/2006/relationships/slide" Target="slides/slide13.xml"/><Relationship Id="rId50" Type="http://schemas.openxmlformats.org/officeDocument/2006/relationships/slide" Target="slides/slide14.xml"/><Relationship Id="rId51" Type="http://schemas.openxmlformats.org/officeDocument/2006/relationships/slide" Target="slides/slide15.xml"/><Relationship Id="rId52" Type="http://schemas.openxmlformats.org/officeDocument/2006/relationships/slide" Target="slides/slide16.xml"/><Relationship Id="rId53" Type="http://schemas.openxmlformats.org/officeDocument/2006/relationships/slide" Target="slides/slide17.xml"/><Relationship Id="rId54" Type="http://schemas.openxmlformats.org/officeDocument/2006/relationships/slide" Target="slides/slide18.xml"/><Relationship Id="rId55" Type="http://schemas.openxmlformats.org/officeDocument/2006/relationships/slide" Target="slides/slide19.xml"/><Relationship Id="rId56" Type="http://schemas.openxmlformats.org/officeDocument/2006/relationships/slide" Target="slides/slide20.xml"/><Relationship Id="rId57" Type="http://schemas.openxmlformats.org/officeDocument/2006/relationships/slide" Target="slides/slide21.xml"/><Relationship Id="rId58" Type="http://schemas.openxmlformats.org/officeDocument/2006/relationships/slide" Target="slides/slide22.xml"/><Relationship Id="rId59" Type="http://schemas.openxmlformats.org/officeDocument/2006/relationships/slide" Target="slides/slide23.xml"/><Relationship Id="rId60" Type="http://schemas.openxmlformats.org/officeDocument/2006/relationships/slide" Target="slides/slide24.xml"/><Relationship Id="rId61" Type="http://schemas.openxmlformats.org/officeDocument/2006/relationships/slide" Target="slides/slide25.xml"/><Relationship Id="rId62" Type="http://schemas.openxmlformats.org/officeDocument/2006/relationships/slide" Target="slides/slide26.xml"/><Relationship Id="rId63" Type="http://schemas.openxmlformats.org/officeDocument/2006/relationships/slide" Target="slides/slide27.xml"/><Relationship Id="rId64" Type="http://schemas.openxmlformats.org/officeDocument/2006/relationships/slide" Target="slides/slide28.xml"/><Relationship Id="rId65" Type="http://schemas.openxmlformats.org/officeDocument/2006/relationships/slide" Target="slides/slide29.xml"/><Relationship Id="rId66" Type="http://schemas.openxmlformats.org/officeDocument/2006/relationships/slide" Target="slides/slide30.xml"/><Relationship Id="rId67" Type="http://schemas.openxmlformats.org/officeDocument/2006/relationships/slide" Target="slides/slide31.xml"/><Relationship Id="rId68" Type="http://schemas.openxmlformats.org/officeDocument/2006/relationships/slide" Target="slides/slide32.xml"/><Relationship Id="rId69" Type="http://schemas.openxmlformats.org/officeDocument/2006/relationships/slide" Target="slides/slide33.xml"/><Relationship Id="rId70" Type="http://schemas.openxmlformats.org/officeDocument/2006/relationships/slide" Target="slides/slide34.xml"/><Relationship Id="rId71" Type="http://schemas.openxmlformats.org/officeDocument/2006/relationships/slide" Target="slides/slide35.xml"/><Relationship Id="rId72" Type="http://schemas.openxmlformats.org/officeDocument/2006/relationships/slide" Target="slides/slide36.xml"/><Relationship Id="rId73" Type="http://schemas.openxmlformats.org/officeDocument/2006/relationships/slide" Target="slides/slide37.xml"/><Relationship Id="rId74" Type="http://schemas.openxmlformats.org/officeDocument/2006/relationships/slide" Target="slides/slide38.xml"/><Relationship Id="rId75" Type="http://schemas.openxmlformats.org/officeDocument/2006/relationships/slide" Target="slides/slide39.xml"/><Relationship Id="rId76" Type="http://schemas.openxmlformats.org/officeDocument/2006/relationships/slide" Target="slides/slide40.xml"/><Relationship Id="rId77" Type="http://schemas.openxmlformats.org/officeDocument/2006/relationships/slide" Target="slides/slide41.xml"/><Relationship Id="rId78" Type="http://schemas.openxmlformats.org/officeDocument/2006/relationships/slide" Target="slides/slide42.xml"/><Relationship Id="rId79" Type="http://schemas.openxmlformats.org/officeDocument/2006/relationships/slide" Target="slides/slide43.xml"/><Relationship Id="rId80" Type="http://schemas.openxmlformats.org/officeDocument/2006/relationships/slide" Target="slides/slide44.xml"/><Relationship Id="rId81" Type="http://schemas.openxmlformats.org/officeDocument/2006/relationships/slide" Target="slides/slide45.xml"/><Relationship Id="rId82" Type="http://schemas.openxmlformats.org/officeDocument/2006/relationships/slide" Target="slides/slide46.xml"/><Relationship Id="rId83" Type="http://schemas.openxmlformats.org/officeDocument/2006/relationships/slide" Target="slides/slide47.xml"/><Relationship Id="rId84" Type="http://schemas.openxmlformats.org/officeDocument/2006/relationships/slide" Target="slides/slide48.xml"/><Relationship Id="rId85" Type="http://schemas.openxmlformats.org/officeDocument/2006/relationships/slide" Target="slides/slide49.xml"/><Relationship Id="rId86" Type="http://schemas.openxmlformats.org/officeDocument/2006/relationships/slide" Target="slides/slide50.xml"/><Relationship Id="rId87" Type="http://schemas.openxmlformats.org/officeDocument/2006/relationships/slide" Target="slides/slide51.xml"/><Relationship Id="rId88" Type="http://schemas.openxmlformats.org/officeDocument/2006/relationships/slide" Target="slides/slide52.xml"/><Relationship Id="rId89" Type="http://schemas.openxmlformats.org/officeDocument/2006/relationships/slide" Target="slides/slide53.xml"/><Relationship Id="rId90" Type="http://schemas.openxmlformats.org/officeDocument/2006/relationships/slide" Target="slides/slide54.xml"/><Relationship Id="rId91" Type="http://schemas.openxmlformats.org/officeDocument/2006/relationships/slide" Target="slides/slide55.xml"/><Relationship Id="rId92" Type="http://schemas.openxmlformats.org/officeDocument/2006/relationships/slide" Target="slides/slide56.xml"/><Relationship Id="rId93" Type="http://schemas.openxmlformats.org/officeDocument/2006/relationships/slide" Target="slides/slide57.xml"/><Relationship Id="rId94" Type="http://schemas.openxmlformats.org/officeDocument/2006/relationships/slide" Target="slides/slide58.xml"/><Relationship Id="rId95" Type="http://schemas.openxmlformats.org/officeDocument/2006/relationships/slide" Target="slides/slide59.xml"/><Relationship Id="rId96" Type="http://schemas.openxmlformats.org/officeDocument/2006/relationships/slide" Target="slides/slide60.xml"/><Relationship Id="rId97" Type="http://schemas.openxmlformats.org/officeDocument/2006/relationships/slide" Target="slides/slide61.xml"/><Relationship Id="rId98" Type="http://schemas.openxmlformats.org/officeDocument/2006/relationships/slide" Target="slides/slide62.xml"/><Relationship Id="rId99" Type="http://schemas.openxmlformats.org/officeDocument/2006/relationships/slide" Target="slides/slide63.xml"/><Relationship Id="rId100" Type="http://schemas.openxmlformats.org/officeDocument/2006/relationships/slide" Target="slides/slide64.xml"/><Relationship Id="rId101" Type="http://schemas.openxmlformats.org/officeDocument/2006/relationships/slide" Target="slides/slide65.xml"/><Relationship Id="rId102" Type="http://schemas.openxmlformats.org/officeDocument/2006/relationships/slide" Target="slides/slide66.xml"/><Relationship Id="rId103" Type="http://schemas.openxmlformats.org/officeDocument/2006/relationships/slide" Target="slides/slide67.xml"/><Relationship Id="rId104" Type="http://schemas.openxmlformats.org/officeDocument/2006/relationships/slide" Target="slides/slide68.xml"/><Relationship Id="rId105" Type="http://schemas.openxmlformats.org/officeDocument/2006/relationships/slide" Target="slides/slide69.xml"/><Relationship Id="rId106" Type="http://schemas.openxmlformats.org/officeDocument/2006/relationships/slide" Target="slides/slide70.xml"/><Relationship Id="rId107" Type="http://schemas.openxmlformats.org/officeDocument/2006/relationships/slide" Target="slides/slide71.xml"/><Relationship Id="rId108" Type="http://schemas.openxmlformats.org/officeDocument/2006/relationships/slide" Target="slides/slide72.xml"/><Relationship Id="rId109" Type="http://schemas.openxmlformats.org/officeDocument/2006/relationships/slide" Target="slides/slide73.xml"/><Relationship Id="rId110" Type="http://schemas.openxmlformats.org/officeDocument/2006/relationships/slide" Target="slides/slide74.xml"/><Relationship Id="rId111" Type="http://schemas.openxmlformats.org/officeDocument/2006/relationships/slide" Target="slides/slide75.xml"/><Relationship Id="rId112" Type="http://schemas.openxmlformats.org/officeDocument/2006/relationships/slide" Target="slides/slide76.xml"/><Relationship Id="rId113" Type="http://schemas.openxmlformats.org/officeDocument/2006/relationships/slide" Target="slides/slide77.xml"/><Relationship Id="rId114" Type="http://schemas.openxmlformats.org/officeDocument/2006/relationships/slide" Target="slides/slide78.xml"/><Relationship Id="rId115" Type="http://schemas.openxmlformats.org/officeDocument/2006/relationships/slide" Target="slides/slide79.xml"/><Relationship Id="rId116" Type="http://schemas.openxmlformats.org/officeDocument/2006/relationships/slide" Target="slides/slide80.xml"/><Relationship Id="rId117" Type="http://schemas.openxmlformats.org/officeDocument/2006/relationships/slide" Target="slides/slide81.xml"/><Relationship Id="rId118" Type="http://schemas.openxmlformats.org/officeDocument/2006/relationships/slide" Target="slides/slide82.xml"/><Relationship Id="rId119" Type="http://schemas.openxmlformats.org/officeDocument/2006/relationships/slide" Target="slides/slide83.xml"/><Relationship Id="rId120" Type="http://schemas.openxmlformats.org/officeDocument/2006/relationships/slide" Target="slides/slide84.xml"/><Relationship Id="rId121" Type="http://schemas.openxmlformats.org/officeDocument/2006/relationships/slide" Target="slides/slide85.xml"/><Relationship Id="rId122" Type="http://schemas.openxmlformats.org/officeDocument/2006/relationships/slide" Target="slides/slide86.xml"/><Relationship Id="rId123" Type="http://schemas.openxmlformats.org/officeDocument/2006/relationships/slide" Target="slides/slide87.xml"/><Relationship Id="rId124" Type="http://schemas.openxmlformats.org/officeDocument/2006/relationships/slide" Target="slides/slide88.xml"/><Relationship Id="rId125" Type="http://schemas.openxmlformats.org/officeDocument/2006/relationships/slide" Target="slides/slide89.xml"/><Relationship Id="rId126" Type="http://schemas.openxmlformats.org/officeDocument/2006/relationships/slide" Target="slides/slide90.xml"/><Relationship Id="rId127" Type="http://schemas.openxmlformats.org/officeDocument/2006/relationships/slide" Target="slides/slide91.xml"/><Relationship Id="rId128" Type="http://schemas.openxmlformats.org/officeDocument/2006/relationships/slide" Target="slides/slide92.xml"/><Relationship Id="rId129" Type="http://schemas.openxmlformats.org/officeDocument/2006/relationships/slide" Target="slides/slide93.xml"/><Relationship Id="rId130" Type="http://schemas.openxmlformats.org/officeDocument/2006/relationships/slide" Target="slides/slide94.xml"/><Relationship Id="rId131" Type="http://schemas.openxmlformats.org/officeDocument/2006/relationships/slide" Target="slides/slide95.xml"/><Relationship Id="rId132" Type="http://schemas.openxmlformats.org/officeDocument/2006/relationships/slide" Target="slides/slide96.xml"/><Relationship Id="rId133" Type="http://schemas.openxmlformats.org/officeDocument/2006/relationships/slide" Target="slides/slide97.xml"/><Relationship Id="rId134" Type="http://schemas.openxmlformats.org/officeDocument/2006/relationships/slide" Target="slides/slide98.xml"/><Relationship Id="rId135" Type="http://schemas.openxmlformats.org/officeDocument/2006/relationships/slide" Target="slides/slide99.xml"/><Relationship Id="rId136" Type="http://schemas.openxmlformats.org/officeDocument/2006/relationships/slide" Target="slides/slide100.xml"/><Relationship Id="rId137" Type="http://schemas.openxmlformats.org/officeDocument/2006/relationships/slide" Target="slides/slide101.xml"/><Relationship Id="rId138" Type="http://schemas.openxmlformats.org/officeDocument/2006/relationships/slide" Target="slides/slide102.xml"/><Relationship Id="rId139" Type="http://schemas.openxmlformats.org/officeDocument/2006/relationships/slide" Target="slides/slide103.xml"/><Relationship Id="rId140" Type="http://schemas.openxmlformats.org/officeDocument/2006/relationships/slide" Target="slides/slide104.xml"/><Relationship Id="rId141" Type="http://schemas.openxmlformats.org/officeDocument/2006/relationships/slide" Target="slides/slide105.xml"/><Relationship Id="rId142" Type="http://schemas.openxmlformats.org/officeDocument/2006/relationships/slide" Target="slides/slide106.xml"/><Relationship Id="rId143" Type="http://schemas.openxmlformats.org/officeDocument/2006/relationships/slide" Target="slides/slide107.xml"/><Relationship Id="rId144" Type="http://schemas.openxmlformats.org/officeDocument/2006/relationships/slide" Target="slides/slide108.xml"/><Relationship Id="rId145" Type="http://schemas.openxmlformats.org/officeDocument/2006/relationships/slide" Target="slides/slide109.xml"/><Relationship Id="rId146" Type="http://schemas.openxmlformats.org/officeDocument/2006/relationships/slide" Target="slides/slide110.xml"/><Relationship Id="rId147" Type="http://schemas.openxmlformats.org/officeDocument/2006/relationships/slide" Target="slides/slide111.xml"/><Relationship Id="rId148" Type="http://schemas.openxmlformats.org/officeDocument/2006/relationships/slide" Target="slides/slide112.xml"/><Relationship Id="rId149" Type="http://schemas.openxmlformats.org/officeDocument/2006/relationships/slide" Target="slides/slide113.xml"/><Relationship Id="rId150" Type="http://schemas.openxmlformats.org/officeDocument/2006/relationships/slide" Target="slides/slide114.xml"/><Relationship Id="rId151" Type="http://schemas.openxmlformats.org/officeDocument/2006/relationships/slide" Target="slides/slide115.xml"/><Relationship Id="rId152" Type="http://schemas.openxmlformats.org/officeDocument/2006/relationships/slide" Target="slides/slide116.xml"/><Relationship Id="rId153" Type="http://schemas.openxmlformats.org/officeDocument/2006/relationships/slide" Target="slides/slide117.xml"/><Relationship Id="rId154" Type="http://schemas.openxmlformats.org/officeDocument/2006/relationships/slide" Target="slides/slide118.xml"/><Relationship Id="rId155" Type="http://schemas.openxmlformats.org/officeDocument/2006/relationships/slide" Target="slides/slide119.xml"/><Relationship Id="rId156" Type="http://schemas.openxmlformats.org/officeDocument/2006/relationships/slide" Target="slides/slide120.xml"/><Relationship Id="rId157" Type="http://schemas.openxmlformats.org/officeDocument/2006/relationships/slide" Target="slides/slide121.xml"/><Relationship Id="rId158" Type="http://schemas.openxmlformats.org/officeDocument/2006/relationships/slide" Target="slides/slide122.xml"/><Relationship Id="rId159" Type="http://schemas.openxmlformats.org/officeDocument/2006/relationships/slide" Target="slides/slide123.xml"/><Relationship Id="rId160" Type="http://schemas.openxmlformats.org/officeDocument/2006/relationships/slide" Target="slides/slide124.xml"/><Relationship Id="rId161" Type="http://schemas.openxmlformats.org/officeDocument/2006/relationships/slide" Target="slides/slide125.xml"/><Relationship Id="rId162" Type="http://schemas.openxmlformats.org/officeDocument/2006/relationships/slide" Target="slides/slide126.xml"/><Relationship Id="rId163" Type="http://schemas.openxmlformats.org/officeDocument/2006/relationships/slide" Target="slides/slide127.xml"/><Relationship Id="rId164" Type="http://schemas.openxmlformats.org/officeDocument/2006/relationships/slide" Target="slides/slide128.xml"/><Relationship Id="rId165" Type="http://schemas.openxmlformats.org/officeDocument/2006/relationships/slide" Target="slides/slide129.xml"/><Relationship Id="rId166" Type="http://schemas.openxmlformats.org/officeDocument/2006/relationships/slide" Target="slides/slide130.xml"/><Relationship Id="rId167" Type="http://schemas.openxmlformats.org/officeDocument/2006/relationships/slide" Target="slides/slide131.xml"/><Relationship Id="rId168" Type="http://schemas.openxmlformats.org/officeDocument/2006/relationships/slide" Target="slides/slide132.xml"/><Relationship Id="rId169" Type="http://schemas.openxmlformats.org/officeDocument/2006/relationships/slide" Target="slides/slide133.xml"/><Relationship Id="rId170" Type="http://schemas.openxmlformats.org/officeDocument/2006/relationships/slide" Target="slides/slide134.xml"/><Relationship Id="rId171" Type="http://schemas.openxmlformats.org/officeDocument/2006/relationships/slide" Target="slides/slide135.xml"/><Relationship Id="rId172" Type="http://schemas.openxmlformats.org/officeDocument/2006/relationships/slide" Target="slides/slide136.xml"/><Relationship Id="rId173" Type="http://schemas.openxmlformats.org/officeDocument/2006/relationships/slide" Target="slides/slide137.xml"/><Relationship Id="rId174" Type="http://schemas.openxmlformats.org/officeDocument/2006/relationships/slide" Target="slides/slide138.xml"/><Relationship Id="rId175" Type="http://schemas.openxmlformats.org/officeDocument/2006/relationships/slide" Target="slides/slide139.xml"/><Relationship Id="rId176" Type="http://schemas.openxmlformats.org/officeDocument/2006/relationships/slide" Target="slides/slide140.xml"/><Relationship Id="rId177" Type="http://schemas.openxmlformats.org/officeDocument/2006/relationships/slide" Target="slides/slide141.xml"/><Relationship Id="rId178" Type="http://schemas.openxmlformats.org/officeDocument/2006/relationships/slide" Target="slides/slide142.xml"/><Relationship Id="rId179" Type="http://schemas.openxmlformats.org/officeDocument/2006/relationships/slide" Target="slides/slide143.xml"/><Relationship Id="rId180" Type="http://schemas.openxmlformats.org/officeDocument/2006/relationships/slide" Target="slides/slide144.xml"/><Relationship Id="rId181" Type="http://schemas.openxmlformats.org/officeDocument/2006/relationships/slide" Target="slides/slide145.xml"/><Relationship Id="rId182" Type="http://schemas.openxmlformats.org/officeDocument/2006/relationships/slide" Target="slides/slide146.xml"/><Relationship Id="rId183" Type="http://schemas.openxmlformats.org/officeDocument/2006/relationships/slide" Target="slides/slide147.xml"/><Relationship Id="rId184" Type="http://schemas.openxmlformats.org/officeDocument/2006/relationships/slide" Target="slides/slide148.xml"/><Relationship Id="rId185" Type="http://schemas.openxmlformats.org/officeDocument/2006/relationships/slide" Target="slides/slide149.xml"/><Relationship Id="rId186" Type="http://schemas.openxmlformats.org/officeDocument/2006/relationships/slide" Target="slides/slide150.xml"/><Relationship Id="rId187" Type="http://schemas.openxmlformats.org/officeDocument/2006/relationships/slide" Target="slides/slide151.xml"/><Relationship Id="rId188" Type="http://schemas.openxmlformats.org/officeDocument/2006/relationships/slide" Target="slides/slide152.xml"/><Relationship Id="rId189" Type="http://schemas.openxmlformats.org/officeDocument/2006/relationships/slide" Target="slides/slide153.xml"/><Relationship Id="rId190" Type="http://schemas.openxmlformats.org/officeDocument/2006/relationships/slide" Target="slides/slide154.xml"/><Relationship Id="rId191" Type="http://schemas.openxmlformats.org/officeDocument/2006/relationships/slide" Target="slides/slide155.xml"/><Relationship Id="rId192" Type="http://schemas.openxmlformats.org/officeDocument/2006/relationships/slide" Target="slides/slide156.xml"/><Relationship Id="rId193" Type="http://schemas.openxmlformats.org/officeDocument/2006/relationships/slide" Target="slides/slide157.xml"/><Relationship Id="rId194" Type="http://schemas.openxmlformats.org/officeDocument/2006/relationships/slide" Target="slides/slide158.xml"/><Relationship Id="rId195" Type="http://schemas.openxmlformats.org/officeDocument/2006/relationships/slide" Target="slides/slide159.xml"/><Relationship Id="rId196" Type="http://schemas.openxmlformats.org/officeDocument/2006/relationships/slide" Target="slides/slide160.xml"/><Relationship Id="rId197" Type="http://schemas.openxmlformats.org/officeDocument/2006/relationships/slide" Target="slides/slide161.xml"/><Relationship Id="rId198" Type="http://schemas.openxmlformats.org/officeDocument/2006/relationships/slide" Target="slides/slide162.xml"/><Relationship Id="rId199" Type="http://schemas.openxmlformats.org/officeDocument/2006/relationships/slide" Target="slides/slide163.xml"/><Relationship Id="rId200" Type="http://schemas.openxmlformats.org/officeDocument/2006/relationships/slide" Target="slides/slide164.xml"/><Relationship Id="rId201" Type="http://schemas.openxmlformats.org/officeDocument/2006/relationships/slide" Target="slides/slide165.xml"/><Relationship Id="rId202" Type="http://schemas.openxmlformats.org/officeDocument/2006/relationships/slide" Target="slides/slide166.xml"/><Relationship Id="rId203" Type="http://schemas.openxmlformats.org/officeDocument/2006/relationships/slide" Target="slides/slide167.xml"/><Relationship Id="rId204" Type="http://schemas.openxmlformats.org/officeDocument/2006/relationships/slide" Target="slides/slide168.xml"/><Relationship Id="rId205" Type="http://schemas.openxmlformats.org/officeDocument/2006/relationships/slide" Target="slides/slide169.xml"/><Relationship Id="rId206" Type="http://schemas.openxmlformats.org/officeDocument/2006/relationships/slide" Target="slides/slide170.xml"/><Relationship Id="rId207" Type="http://schemas.openxmlformats.org/officeDocument/2006/relationships/slide" Target="slides/slide171.xml"/><Relationship Id="rId208" Type="http://schemas.openxmlformats.org/officeDocument/2006/relationships/slide" Target="slides/slide172.xml"/><Relationship Id="rId209" Type="http://schemas.openxmlformats.org/officeDocument/2006/relationships/slide" Target="slides/slide173.xml"/><Relationship Id="rId210" Type="http://schemas.openxmlformats.org/officeDocument/2006/relationships/slide" Target="slides/slide174.xml"/><Relationship Id="rId211" Type="http://schemas.openxmlformats.org/officeDocument/2006/relationships/slide" Target="slides/slide175.xml"/><Relationship Id="rId212" Type="http://schemas.openxmlformats.org/officeDocument/2006/relationships/slide" Target="slides/slide176.xml"/><Relationship Id="rId213" Type="http://schemas.openxmlformats.org/officeDocument/2006/relationships/slide" Target="slides/slide177.xml"/><Relationship Id="rId214" Type="http://schemas.openxmlformats.org/officeDocument/2006/relationships/slide" Target="slides/slide178.xml"/><Relationship Id="rId215" Type="http://schemas.openxmlformats.org/officeDocument/2006/relationships/slide" Target="slides/slide179.xml"/><Relationship Id="rId216" Type="http://schemas.openxmlformats.org/officeDocument/2006/relationships/slide" Target="slides/slide180.xml"/><Relationship Id="rId217" Type="http://schemas.openxmlformats.org/officeDocument/2006/relationships/slide" Target="slides/slide181.xml"/><Relationship Id="rId218" Type="http://schemas.openxmlformats.org/officeDocument/2006/relationships/slide" Target="slides/slide182.xml"/>
</Relationships>
</file>

<file path=ppt/notesMasters/_rels/notesMaster1.xml.rels><?xml version="1.0" encoding="UTF-8"?>
<Relationships xmlns="http://schemas.openxmlformats.org/package/2006/relationships"><Relationship Id="rId1" Type="http://schemas.openxmlformats.org/officeDocument/2006/relationships/theme" Target="../theme/theme3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6" name="PlaceHolder 1"/>
          <p:cNvSpPr>
            <a:spLocks noGrp="1"/>
          </p:cNvSpPr>
          <p:nvPr>
            <p:ph type="body"/>
          </p:nvPr>
        </p:nvSpPr>
        <p:spPr>
          <a:xfrm>
            <a:off x="756000" y="5078520"/>
            <a:ext cx="6047640" cy="4811040"/>
          </a:xfrm>
          <a:prstGeom prst="rect">
            <a:avLst/>
          </a:prstGeom>
        </p:spPr>
        <p:txBody>
          <a:bodyPr bIns="0" lIns="0" rIns="0" tIns="0" wrap="none"/>
          <a:p>
            <a:r>
              <a:rPr lang="it-IT"/>
              <a:t>Fate clic per modificare il formato delle note</a:t>
            </a:r>
            <a:endParaRPr/>
          </a:p>
        </p:txBody>
      </p:sp>
      <p:sp>
        <p:nvSpPr>
          <p:cNvPr id="1457" name="PlaceHolder 2"/>
          <p:cNvSpPr>
            <a:spLocks noGrp="1"/>
          </p:cNvSpPr>
          <p:nvPr>
            <p:ph type="hdr"/>
          </p:nvPr>
        </p:nvSpPr>
        <p:spPr>
          <a:xfrm>
            <a:off x="0" y="0"/>
            <a:ext cx="3280680" cy="534240"/>
          </a:xfrm>
          <a:prstGeom prst="rect">
            <a:avLst/>
          </a:prstGeom>
        </p:spPr>
        <p:txBody>
          <a:bodyPr bIns="0" lIns="0" rIns="0" tIns="0" wrap="none"/>
          <a:p>
            <a:r>
              <a:rPr lang="it-IT"/>
              <a:t>&lt;intestazione&gt;</a:t>
            </a:r>
            <a:endParaRPr/>
          </a:p>
        </p:txBody>
      </p:sp>
      <p:sp>
        <p:nvSpPr>
          <p:cNvPr id="1458" name="PlaceHolder 3"/>
          <p:cNvSpPr>
            <a:spLocks noGrp="1"/>
          </p:cNvSpPr>
          <p:nvPr>
            <p:ph type="dt"/>
          </p:nvPr>
        </p:nvSpPr>
        <p:spPr>
          <a:xfrm>
            <a:off x="4278960" y="0"/>
            <a:ext cx="3280680" cy="534240"/>
          </a:xfrm>
          <a:prstGeom prst="rect">
            <a:avLst/>
          </a:prstGeom>
        </p:spPr>
        <p:txBody>
          <a:bodyPr bIns="0" lIns="0" rIns="0" tIns="0" wrap="none"/>
          <a:p>
            <a:pPr algn="r"/>
            <a:r>
              <a:rPr lang="it-IT"/>
              <a:t>&lt;data/ora&gt;</a:t>
            </a:r>
            <a:endParaRPr/>
          </a:p>
        </p:txBody>
      </p:sp>
      <p:sp>
        <p:nvSpPr>
          <p:cNvPr id="1459" name="PlaceHolder 4"/>
          <p:cNvSpPr>
            <a:spLocks noGrp="1"/>
          </p:cNvSpPr>
          <p:nvPr>
            <p:ph type="ftr"/>
          </p:nvPr>
        </p:nvSpPr>
        <p:spPr>
          <a:xfrm>
            <a:off x="0" y="10157400"/>
            <a:ext cx="3280680" cy="534240"/>
          </a:xfrm>
          <a:prstGeom prst="rect">
            <a:avLst/>
          </a:prstGeom>
        </p:spPr>
        <p:txBody>
          <a:bodyPr anchor="b" bIns="0" lIns="0" rIns="0" tIns="0" wrap="none"/>
          <a:p>
            <a:r>
              <a:rPr lang="it-IT"/>
              <a:t>&lt;piè di pagina&gt;</a:t>
            </a:r>
            <a:endParaRPr/>
          </a:p>
        </p:txBody>
      </p:sp>
      <p:sp>
        <p:nvSpPr>
          <p:cNvPr id="1460" name="PlaceHolder 5"/>
          <p:cNvSpPr>
            <a:spLocks noGrp="1"/>
          </p:cNvSpPr>
          <p:nvPr>
            <p:ph type="sldNum"/>
          </p:nvPr>
        </p:nvSpPr>
        <p:spPr>
          <a:xfrm>
            <a:off x="4278960" y="10157400"/>
            <a:ext cx="3280680" cy="534240"/>
          </a:xfrm>
          <a:prstGeom prst="rect">
            <a:avLst/>
          </a:prstGeom>
        </p:spPr>
        <p:txBody>
          <a:bodyPr anchor="b" bIns="0" lIns="0" rIns="0" tIns="0" wrap="none"/>
          <a:p>
            <a:pPr algn="r"/>
            <a:fld id="{7141A181-E1C1-4151-A1D1-11D1D12131A1}" type="slidenum">
              <a:rPr lang="it-IT"/>
              <a:t>&lt;numero&gt;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_rels/notesSlide116.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
</Relationships>
</file>

<file path=ppt/notesSlides/_rels/notesSlide117.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
</Relationships>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19.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
</Relationships>
</file>

<file path=ppt/notesSlides/_rels/notesSlide120.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
</Relationships>
</file>

<file path=ppt/notesSlides/_rels/notesSlide121.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
</Relationships>
</file>

<file path=ppt/notesSlides/_rels/notesSlide122.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24.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
</Relationships>
</file>

<file path=ppt/notesSlides/_rels/notesSlide125.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
</Relationships>
</file>

<file path=ppt/notesSlides/_rels/notesSlide126.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
</Relationships>
</file>

<file path=ppt/notesSlides/_rels/notesSlide127.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
</Relationships>
</file>

<file path=ppt/notesSlides/_rels/notesSlide128.xml.rels><?xml version="1.0" encoding="UTF-8"?>
<Relationships xmlns="http://schemas.openxmlformats.org/package/2006/relationships"><Relationship Id="rId1" Type="http://schemas.openxmlformats.org/officeDocument/2006/relationships/slide" Target="../slides/slide128.xml"/><Relationship Id="rId2" Type="http://schemas.openxmlformats.org/officeDocument/2006/relationships/notesMaster" Target="../notesMasters/notesMaster1.xml"/>
</Relationships>
</file>

<file path=ppt/notesSlides/_rels/notesSlide129.xml.rels><?xml version="1.0" encoding="UTF-8"?>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
</Relationships>
</file>

<file path=ppt/notesSlides/_rels/notesSlide130.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
</Relationships>
</file>

<file path=ppt/notesSlides/_rels/notesSlide131.xml.rels><?xml version="1.0" encoding="UTF-8"?>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
</Relationships>
</file>

<file path=ppt/notesSlides/_rels/notesSlide132.xml.rels><?xml version="1.0" encoding="UTF-8"?>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
</Relationships>
</file>

<file path=ppt/notesSlides/_rels/notesSlide133.xml.rels><?xml version="1.0" encoding="UTF-8"?>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
</Relationships>
</file>

<file path=ppt/notesSlides/_rels/notesSlide134.xml.rels><?xml version="1.0" encoding="UTF-8"?>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
</Relationships>
</file>

<file path=ppt/notesSlides/_rels/notesSlide135.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
</Relationships>
</file>

<file path=ppt/notesSlides/_rels/notesSlide136.xml.rels><?xml version="1.0" encoding="UTF-8"?>
<Relationships xmlns="http://schemas.openxmlformats.org/package/2006/relationships"><Relationship Id="rId1" Type="http://schemas.openxmlformats.org/officeDocument/2006/relationships/slide" Target="../slides/slide136.xml"/><Relationship Id="rId2" Type="http://schemas.openxmlformats.org/officeDocument/2006/relationships/notesMaster" Target="../notesMasters/notesMaster1.xml"/>
</Relationships>
</file>

<file path=ppt/notesSlides/_rels/notesSlide137.xml.rels><?xml version="1.0" encoding="UTF-8"?>
<Relationships xmlns="http://schemas.openxmlformats.org/package/2006/relationships"><Relationship Id="rId1" Type="http://schemas.openxmlformats.org/officeDocument/2006/relationships/slide" Target="../slides/slide137.xml"/><Relationship Id="rId2" Type="http://schemas.openxmlformats.org/officeDocument/2006/relationships/notesMaster" Target="../notesMasters/notesMaster1.xml"/>
</Relationships>
</file>

<file path=ppt/notesSlides/_rels/notesSlide138.xml.rels><?xml version="1.0" encoding="UTF-8"?>
<Relationships xmlns="http://schemas.openxmlformats.org/package/2006/relationships"><Relationship Id="rId1" Type="http://schemas.openxmlformats.org/officeDocument/2006/relationships/slide" Target="../slides/slide138.xml"/><Relationship Id="rId2" Type="http://schemas.openxmlformats.org/officeDocument/2006/relationships/notesMaster" Target="../notesMasters/notesMaster1.xml"/>
</Relationships>
</file>

<file path=ppt/notesSlides/_rels/notesSlide139.xml.rels><?xml version="1.0" encoding="UTF-8"?>
<Relationships xmlns="http://schemas.openxmlformats.org/package/2006/relationships"><Relationship Id="rId1" Type="http://schemas.openxmlformats.org/officeDocument/2006/relationships/slide" Target="../slides/slide139.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40.xml.rels><?xml version="1.0" encoding="UTF-8"?>
<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
</Relationships>
</file>

<file path=ppt/notesSlides/_rels/notesSlide141.xml.rels><?xml version="1.0" encoding="UTF-8"?>
<Relationships xmlns="http://schemas.openxmlformats.org/package/2006/relationships"><Relationship Id="rId1" Type="http://schemas.openxmlformats.org/officeDocument/2006/relationships/slide" Target="../slides/slide141.xml"/><Relationship Id="rId2" Type="http://schemas.openxmlformats.org/officeDocument/2006/relationships/notesMaster" Target="../notesMasters/notesMaster1.xml"/>
</Relationships>
</file>

<file path=ppt/notesSlides/_rels/notesSlide142.xml.rels><?xml version="1.0" encoding="UTF-8"?>
<Relationships xmlns="http://schemas.openxmlformats.org/package/2006/relationships"><Relationship Id="rId1" Type="http://schemas.openxmlformats.org/officeDocument/2006/relationships/slide" Target="../slides/slide142.xml"/><Relationship Id="rId2" Type="http://schemas.openxmlformats.org/officeDocument/2006/relationships/notesMaster" Target="../notesMasters/notesMaster1.xml"/>
</Relationships>
</file>

<file path=ppt/notesSlides/_rels/notesSlide143.xml.rels><?xml version="1.0" encoding="UTF-8"?>
<Relationships xmlns="http://schemas.openxmlformats.org/package/2006/relationships"><Relationship Id="rId1" Type="http://schemas.openxmlformats.org/officeDocument/2006/relationships/slide" Target="../slides/slide143.xml"/><Relationship Id="rId2" Type="http://schemas.openxmlformats.org/officeDocument/2006/relationships/notesMaster" Target="../notesMasters/notesMaster1.xml"/>
</Relationships>
</file>

<file path=ppt/notesSlides/_rels/notesSlide144.xml.rels><?xml version="1.0" encoding="UTF-8"?>
<Relationships xmlns="http://schemas.openxmlformats.org/package/2006/relationships"><Relationship Id="rId1" Type="http://schemas.openxmlformats.org/officeDocument/2006/relationships/slide" Target="../slides/slide144.xml"/><Relationship Id="rId2" Type="http://schemas.openxmlformats.org/officeDocument/2006/relationships/notesMaster" Target="../notesMasters/notesMaster1.xml"/>
</Relationships>
</file>

<file path=ppt/notesSlides/_rels/notesSlide153.xml.rels><?xml version="1.0" encoding="UTF-8"?>
<Relationships xmlns="http://schemas.openxmlformats.org/package/2006/relationships"><Relationship Id="rId1" Type="http://schemas.openxmlformats.org/officeDocument/2006/relationships/slide" Target="../slides/slide153.xml"/><Relationship Id="rId2" Type="http://schemas.openxmlformats.org/officeDocument/2006/relationships/notesMaster" Target="../notesMasters/notesMaster1.xml"/>
</Relationships>
</file>

<file path=ppt/notesSlides/_rels/notesSlide154.xml.rels><?xml version="1.0" encoding="UTF-8"?>
<Relationships xmlns="http://schemas.openxmlformats.org/package/2006/relationships"><Relationship Id="rId1" Type="http://schemas.openxmlformats.org/officeDocument/2006/relationships/slide" Target="../slides/slide154.xml"/><Relationship Id="rId2" Type="http://schemas.openxmlformats.org/officeDocument/2006/relationships/notesMaster" Target="../notesMasters/notesMaster1.xml"/>
</Relationships>
</file>

<file path=ppt/notesSlides/_rels/notesSlide169.xml.rels><?xml version="1.0" encoding="UTF-8"?>
<Relationships xmlns="http://schemas.openxmlformats.org/package/2006/relationships"><Relationship Id="rId1" Type="http://schemas.openxmlformats.org/officeDocument/2006/relationships/slide" Target="../slides/slide169.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77.xml.rels><?xml version="1.0" encoding="UTF-8"?>
<Relationships xmlns="http://schemas.openxmlformats.org/package/2006/relationships"><Relationship Id="rId1" Type="http://schemas.openxmlformats.org/officeDocument/2006/relationships/slide" Target="../slides/slide177.xml"/><Relationship Id="rId2" Type="http://schemas.openxmlformats.org/officeDocument/2006/relationships/notesMaster" Target="../notesMasters/notesMaster1.xml"/>
</Relationships>
</file>

<file path=ppt/notesSlides/_rels/notesSlide178.xml.rels><?xml version="1.0" encoding="UTF-8"?>
<Relationships xmlns="http://schemas.openxmlformats.org/package/2006/relationships"><Relationship Id="rId1" Type="http://schemas.openxmlformats.org/officeDocument/2006/relationships/slide" Target="../slides/slide178.xml"/><Relationship Id="rId2" Type="http://schemas.openxmlformats.org/officeDocument/2006/relationships/notesMaster" Target="../notesMasters/notesMaster1.xml"/>
</Relationships>
</file>

<file path=ppt/notesSlides/_rels/notesSlide179.xml.rels><?xml version="1.0" encoding="UTF-8"?>
<Relationships xmlns="http://schemas.openxmlformats.org/package/2006/relationships"><Relationship Id="rId1" Type="http://schemas.openxmlformats.org/officeDocument/2006/relationships/slide" Target="../slides/slide179.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8" name="TextShape 1"/>
          <p:cNvSpPr txBox="1"/>
          <p:nvPr/>
        </p:nvSpPr>
        <p:spPr>
          <a:xfrm>
            <a:off x="0" y="0"/>
            <a:ext cx="-11796840" cy="-11796840"/>
          </a:xfrm>
          <a:prstGeom prst="rect">
            <a:avLst/>
          </a:prstGeom>
        </p:spPr>
        <p:txBody>
          <a:bodyPr bIns="45000" lIns="90000" rIns="90000" tIns="45000"/>
          <a:p>
            <a:pPr>
              <a:lnSpc>
                <a:spcPct val="100000"/>
              </a:lnSpc>
            </a:pPr>
            <a:fld id="{C1E17151-4111-41C1-81C1-C171C1D1F171}" type="slidenum">
              <a:rPr lang="it-IT" sz="2000">
                <a:solidFill>
                  <a:srgbClr val="000000"/>
                </a:solidFill>
                <a:latin typeface="Verdana"/>
                <a:ea typeface="+mn-ea"/>
              </a:rPr>
              <a:t>&lt;numero&gt;</a:t>
            </a:fld>
            <a:endParaRPr/>
          </a:p>
        </p:txBody>
      </p:sp>
      <p:sp>
        <p:nvSpPr>
          <p:cNvPr id="4109"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51" name="TextShape 2"/>
          <p:cNvSpPr txBox="1"/>
          <p:nvPr/>
        </p:nvSpPr>
        <p:spPr>
          <a:xfrm>
            <a:off x="0" y="0"/>
            <a:ext cx="-11796840" cy="-11796840"/>
          </a:xfrm>
          <a:prstGeom prst="rect">
            <a:avLst/>
          </a:prstGeom>
        </p:spPr>
        <p:txBody>
          <a:bodyPr bIns="45000" lIns="90000" rIns="90000" tIns="45000"/>
          <a:p>
            <a:pPr>
              <a:lnSpc>
                <a:spcPct val="100000"/>
              </a:lnSpc>
            </a:pPr>
            <a:fld id="{61F19121-21E1-4161-8161-D1E1D111A171}" type="slidenum">
              <a:rPr lang="it-IT" sz="2000">
                <a:solidFill>
                  <a:srgbClr val="000000"/>
                </a:solidFill>
                <a:latin typeface="Verdana"/>
                <a:ea typeface="+mn-ea"/>
              </a:rPr>
              <a:t>&lt;numero&gt;</a:t>
            </a:fld>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53" name="TextShape 2"/>
          <p:cNvSpPr txBox="1"/>
          <p:nvPr/>
        </p:nvSpPr>
        <p:spPr>
          <a:xfrm>
            <a:off x="0" y="0"/>
            <a:ext cx="-11796840" cy="-11796840"/>
          </a:xfrm>
          <a:prstGeom prst="rect">
            <a:avLst/>
          </a:prstGeom>
        </p:spPr>
        <p:txBody>
          <a:bodyPr bIns="45000" lIns="90000" rIns="90000" tIns="45000"/>
          <a:p>
            <a:pPr>
              <a:lnSpc>
                <a:spcPct val="100000"/>
              </a:lnSpc>
            </a:pPr>
            <a:fld id="{51215141-A171-4151-91F1-11F1C1A10111}" type="slidenum">
              <a:rPr lang="it-IT" sz="2000">
                <a:solidFill>
                  <a:srgbClr val="000000"/>
                </a:solidFill>
                <a:latin typeface="Verdana"/>
                <a:ea typeface="+mn-ea"/>
              </a:rPr>
              <a:t>&lt;numero&gt;</a:t>
            </a:fld>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55" name="TextShape 2"/>
          <p:cNvSpPr txBox="1"/>
          <p:nvPr/>
        </p:nvSpPr>
        <p:spPr>
          <a:xfrm>
            <a:off x="0" y="0"/>
            <a:ext cx="-11796840" cy="-11796840"/>
          </a:xfrm>
          <a:prstGeom prst="rect">
            <a:avLst/>
          </a:prstGeom>
        </p:spPr>
        <p:txBody>
          <a:bodyPr bIns="45000" lIns="90000" rIns="90000" tIns="45000"/>
          <a:p>
            <a:pPr>
              <a:lnSpc>
                <a:spcPct val="100000"/>
              </a:lnSpc>
            </a:pPr>
            <a:fld id="{00011111-A191-4181-B1F1-11E12191B141}" type="slidenum">
              <a:rPr lang="it-IT" sz="2000">
                <a:solidFill>
                  <a:srgbClr val="000000"/>
                </a:solidFill>
                <a:latin typeface="Verdana"/>
                <a:ea typeface="+mn-ea"/>
              </a:rPr>
              <a:t>&lt;numero&gt;</a:t>
            </a:fld>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57" name="TextShape 2"/>
          <p:cNvSpPr txBox="1"/>
          <p:nvPr/>
        </p:nvSpPr>
        <p:spPr>
          <a:xfrm>
            <a:off x="0" y="0"/>
            <a:ext cx="-11796840" cy="-11796840"/>
          </a:xfrm>
          <a:prstGeom prst="rect">
            <a:avLst/>
          </a:prstGeom>
        </p:spPr>
        <p:txBody>
          <a:bodyPr bIns="45000" lIns="90000" rIns="90000" tIns="45000"/>
          <a:p>
            <a:pPr>
              <a:lnSpc>
                <a:spcPct val="100000"/>
              </a:lnSpc>
            </a:pPr>
            <a:fld id="{D191C121-7121-41B1-A181-3111A171E1D1}" type="slidenum">
              <a:rPr lang="it-IT" sz="2000">
                <a:solidFill>
                  <a:srgbClr val="000000"/>
                </a:solidFill>
                <a:latin typeface="Verdana"/>
                <a:ea typeface="+mn-ea"/>
              </a:rPr>
              <a:t>&lt;numero&gt;</a:t>
            </a:fld>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59" name="TextShape 2"/>
          <p:cNvSpPr txBox="1"/>
          <p:nvPr/>
        </p:nvSpPr>
        <p:spPr>
          <a:xfrm>
            <a:off x="0" y="0"/>
            <a:ext cx="-11796840" cy="-11796840"/>
          </a:xfrm>
          <a:prstGeom prst="rect">
            <a:avLst/>
          </a:prstGeom>
        </p:spPr>
        <p:txBody>
          <a:bodyPr bIns="45000" lIns="90000" rIns="90000" tIns="45000"/>
          <a:p>
            <a:pPr>
              <a:lnSpc>
                <a:spcPct val="100000"/>
              </a:lnSpc>
            </a:pPr>
            <a:fld id="{0131C131-C1A1-41C1-B151-314101812141}" type="slidenum">
              <a:rPr lang="it-IT" sz="1200">
                <a:solidFill>
                  <a:srgbClr val="000000"/>
                </a:solidFill>
                <a:latin typeface="Times New Roman"/>
                <a:ea typeface="+mn-ea"/>
              </a:rPr>
              <a:t>&lt;numero&gt;</a:t>
            </a:fld>
            <a:endParaRPr/>
          </a:p>
        </p:txBody>
      </p:sp>
    </p:spTree>
  </p:cSld>
</p:notes>
</file>

<file path=ppt/notesSlides/notesSlide1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61" name="TextShape 2"/>
          <p:cNvSpPr txBox="1"/>
          <p:nvPr/>
        </p:nvSpPr>
        <p:spPr>
          <a:xfrm>
            <a:off x="0" y="0"/>
            <a:ext cx="-11796840" cy="-11796840"/>
          </a:xfrm>
          <a:prstGeom prst="rect">
            <a:avLst/>
          </a:prstGeom>
        </p:spPr>
        <p:txBody>
          <a:bodyPr bIns="45000" lIns="90000" rIns="90000" tIns="45000"/>
          <a:p>
            <a:pPr>
              <a:lnSpc>
                <a:spcPct val="100000"/>
              </a:lnSpc>
            </a:pPr>
            <a:fld id="{21E121F1-C1D1-4151-9191-7141E1A151F1}" type="slidenum">
              <a:rPr lang="it-IT" sz="1200">
                <a:solidFill>
                  <a:srgbClr val="000000"/>
                </a:solidFill>
                <a:latin typeface="Times New Roman"/>
                <a:ea typeface="+mn-ea"/>
              </a:rPr>
              <a:t>&lt;numero&gt;</a:t>
            </a:fld>
            <a:endParaRPr/>
          </a:p>
        </p:txBody>
      </p:sp>
    </p:spTree>
  </p:cSld>
</p:notes>
</file>

<file path=ppt/notesSlides/notesSlide1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63" name="TextShape 2"/>
          <p:cNvSpPr txBox="1"/>
          <p:nvPr/>
        </p:nvSpPr>
        <p:spPr>
          <a:xfrm>
            <a:off x="0" y="0"/>
            <a:ext cx="-11796840" cy="-11796840"/>
          </a:xfrm>
          <a:prstGeom prst="rect">
            <a:avLst/>
          </a:prstGeom>
        </p:spPr>
        <p:txBody>
          <a:bodyPr bIns="45000" lIns="90000" rIns="90000" tIns="45000"/>
          <a:p>
            <a:pPr>
              <a:lnSpc>
                <a:spcPct val="100000"/>
              </a:lnSpc>
            </a:pPr>
            <a:fld id="{411101E1-C121-41F1-8121-D1E1B10181B1}" type="slidenum">
              <a:rPr lang="it-IT" sz="1200">
                <a:solidFill>
                  <a:srgbClr val="000000"/>
                </a:solidFill>
                <a:latin typeface="Times New Roman"/>
                <a:ea typeface="+mn-ea"/>
              </a:rPr>
              <a:t>&lt;numero&gt;</a:t>
            </a:fld>
            <a:endParaRPr/>
          </a:p>
        </p:txBody>
      </p:sp>
    </p:spTree>
  </p:cSld>
</p:notes>
</file>

<file path=ppt/notesSlides/notesSlide1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65" name="TextShape 2"/>
          <p:cNvSpPr txBox="1"/>
          <p:nvPr/>
        </p:nvSpPr>
        <p:spPr>
          <a:xfrm>
            <a:off x="0" y="0"/>
            <a:ext cx="-11796840" cy="-11796840"/>
          </a:xfrm>
          <a:prstGeom prst="rect">
            <a:avLst/>
          </a:prstGeom>
        </p:spPr>
        <p:txBody>
          <a:bodyPr bIns="45000" lIns="90000" rIns="90000" tIns="45000"/>
          <a:p>
            <a:pPr>
              <a:lnSpc>
                <a:spcPct val="100000"/>
              </a:lnSpc>
            </a:pPr>
            <a:fld id="{51D15101-0131-4161-9111-116151F11111}" type="slidenum">
              <a:rPr lang="it-IT" sz="1200">
                <a:solidFill>
                  <a:srgbClr val="000000"/>
                </a:solidFill>
                <a:latin typeface="Times New Roman"/>
                <a:ea typeface="+mn-ea"/>
              </a:rPr>
              <a:t>&lt;numero&gt;</a:t>
            </a:fld>
            <a:endParaRPr/>
          </a:p>
        </p:txBody>
      </p:sp>
    </p:spTree>
  </p:cSld>
</p:notes>
</file>

<file path=ppt/notesSlides/notesSlide1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67" name="TextShape 2"/>
          <p:cNvSpPr txBox="1"/>
          <p:nvPr/>
        </p:nvSpPr>
        <p:spPr>
          <a:xfrm>
            <a:off x="0" y="0"/>
            <a:ext cx="-11796840" cy="-11796840"/>
          </a:xfrm>
          <a:prstGeom prst="rect">
            <a:avLst/>
          </a:prstGeom>
        </p:spPr>
        <p:txBody>
          <a:bodyPr bIns="45000" lIns="90000" rIns="90000" tIns="45000"/>
          <a:p>
            <a:pPr>
              <a:lnSpc>
                <a:spcPct val="100000"/>
              </a:lnSpc>
            </a:pPr>
            <a:fld id="{F1F14101-9141-4181-A1E1-414141A13101}" type="slidenum">
              <a:rPr lang="it-IT" sz="1200">
                <a:solidFill>
                  <a:srgbClr val="000000"/>
                </a:solidFill>
                <a:latin typeface="Times New Roman"/>
                <a:ea typeface="+mn-ea"/>
              </a:rPr>
              <a:t>&lt;numero&gt;</a:t>
            </a:fld>
            <a:endParaRPr/>
          </a:p>
        </p:txBody>
      </p:sp>
    </p:spTree>
  </p:cSld>
</p:notes>
</file>

<file path=ppt/notesSlides/notesSlide1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69" name="TextShape 2"/>
          <p:cNvSpPr txBox="1"/>
          <p:nvPr/>
        </p:nvSpPr>
        <p:spPr>
          <a:xfrm>
            <a:off x="0" y="0"/>
            <a:ext cx="-11796840" cy="-11796840"/>
          </a:xfrm>
          <a:prstGeom prst="rect">
            <a:avLst/>
          </a:prstGeom>
        </p:spPr>
        <p:txBody>
          <a:bodyPr bIns="45000" lIns="90000" rIns="90000" tIns="45000"/>
          <a:p>
            <a:pPr>
              <a:lnSpc>
                <a:spcPct val="100000"/>
              </a:lnSpc>
            </a:pPr>
            <a:fld id="{D1A17181-B1F1-4171-B1F1-215181C121F1}" type="slidenum">
              <a:rPr lang="it-IT" sz="1200">
                <a:solidFill>
                  <a:srgbClr val="000000"/>
                </a:solidFill>
                <a:latin typeface="Times New Roman"/>
                <a:ea typeface="+mn-ea"/>
              </a:rPr>
              <a:t>&lt;numero&gt;</a:t>
            </a:fld>
            <a:endParaRPr/>
          </a:p>
        </p:txBody>
      </p:sp>
    </p:spTree>
  </p:cSld>
</p:notes>
</file>

<file path=ppt/notesSlides/notesSlide1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71" name="TextShape 2"/>
          <p:cNvSpPr txBox="1"/>
          <p:nvPr/>
        </p:nvSpPr>
        <p:spPr>
          <a:xfrm>
            <a:off x="0" y="0"/>
            <a:ext cx="-11796840" cy="-11796840"/>
          </a:xfrm>
          <a:prstGeom prst="rect">
            <a:avLst/>
          </a:prstGeom>
        </p:spPr>
        <p:txBody>
          <a:bodyPr bIns="45000" lIns="90000" rIns="90000" tIns="45000"/>
          <a:p>
            <a:pPr>
              <a:lnSpc>
                <a:spcPct val="100000"/>
              </a:lnSpc>
            </a:pPr>
            <a:fld id="{512111F1-0101-4131-A121-A141F1315111}" type="slidenum">
              <a:rPr lang="it-IT" sz="1200">
                <a:solidFill>
                  <a:srgbClr val="000000"/>
                </a:solidFill>
                <a:latin typeface="Times New Roman"/>
                <a:ea typeface="+mn-ea"/>
              </a:rPr>
              <a:t>&lt;numero&gt;</a:t>
            </a:fld>
            <a:endParaRPr/>
          </a:p>
        </p:txBody>
      </p:sp>
    </p:spTree>
  </p:cSld>
</p:notes>
</file>

<file path=ppt/notesSlides/notesSlide1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73" name="TextShape 2"/>
          <p:cNvSpPr txBox="1"/>
          <p:nvPr/>
        </p:nvSpPr>
        <p:spPr>
          <a:xfrm>
            <a:off x="0" y="0"/>
            <a:ext cx="-11796840" cy="-11796840"/>
          </a:xfrm>
          <a:prstGeom prst="rect">
            <a:avLst/>
          </a:prstGeom>
        </p:spPr>
        <p:txBody>
          <a:bodyPr bIns="45000" lIns="90000" rIns="90000" tIns="45000"/>
          <a:p>
            <a:pPr>
              <a:lnSpc>
                <a:spcPct val="100000"/>
              </a:lnSpc>
            </a:pPr>
            <a:fld id="{1121C171-C151-4151-B161-2101A131B121}" type="slidenum">
              <a:rPr lang="it-IT" sz="1200">
                <a:solidFill>
                  <a:srgbClr val="000000"/>
                </a:solidFill>
                <a:latin typeface="Times New Roman"/>
                <a:ea typeface="+mn-ea"/>
              </a:rPr>
              <a:t>&lt;numero&gt;</a:t>
            </a:fld>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75" name="TextShape 2"/>
          <p:cNvSpPr txBox="1"/>
          <p:nvPr/>
        </p:nvSpPr>
        <p:spPr>
          <a:xfrm>
            <a:off x="0" y="0"/>
            <a:ext cx="-11796840" cy="-11796840"/>
          </a:xfrm>
          <a:prstGeom prst="rect">
            <a:avLst/>
          </a:prstGeom>
        </p:spPr>
        <p:txBody>
          <a:bodyPr bIns="45000" lIns="90000" rIns="90000" tIns="45000"/>
          <a:p>
            <a:pPr>
              <a:lnSpc>
                <a:spcPct val="100000"/>
              </a:lnSpc>
            </a:pPr>
            <a:fld id="{512181E1-9111-4151-A191-B131316181B1}" type="slidenum">
              <a:rPr lang="it-IT" sz="1200">
                <a:solidFill>
                  <a:srgbClr val="000000"/>
                </a:solidFill>
                <a:latin typeface="Times New Roman"/>
                <a:ea typeface="+mn-ea"/>
              </a:rPr>
              <a:t>&lt;numero&gt;</a:t>
            </a:fld>
            <a:endParaRPr/>
          </a:p>
        </p:txBody>
      </p:sp>
    </p:spTree>
  </p:cSld>
</p:notes>
</file>

<file path=ppt/notesSlides/notesSlide1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77" name="TextShape 2"/>
          <p:cNvSpPr txBox="1"/>
          <p:nvPr/>
        </p:nvSpPr>
        <p:spPr>
          <a:xfrm>
            <a:off x="0" y="0"/>
            <a:ext cx="-11796840" cy="-11796840"/>
          </a:xfrm>
          <a:prstGeom prst="rect">
            <a:avLst/>
          </a:prstGeom>
        </p:spPr>
        <p:txBody>
          <a:bodyPr bIns="45000" lIns="90000" rIns="90000" tIns="45000"/>
          <a:p>
            <a:pPr>
              <a:lnSpc>
                <a:spcPct val="100000"/>
              </a:lnSpc>
            </a:pPr>
            <a:fld id="{E1017101-71D1-4181-B1B1-01D181B1B121}" type="slidenum">
              <a:rPr lang="it-IT" sz="1200">
                <a:solidFill>
                  <a:srgbClr val="000000"/>
                </a:solidFill>
                <a:latin typeface="Times New Roman"/>
                <a:ea typeface="+mn-ea"/>
              </a:rPr>
              <a:t>&lt;numero&gt;</a:t>
            </a:fld>
            <a:endParaRPr/>
          </a:p>
        </p:txBody>
      </p:sp>
    </p:spTree>
  </p:cSld>
</p:notes>
</file>

<file path=ppt/notesSlides/notesSlide1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79" name="TextShape 2"/>
          <p:cNvSpPr txBox="1"/>
          <p:nvPr/>
        </p:nvSpPr>
        <p:spPr>
          <a:xfrm>
            <a:off x="0" y="0"/>
            <a:ext cx="-11796840" cy="-11796840"/>
          </a:xfrm>
          <a:prstGeom prst="rect">
            <a:avLst/>
          </a:prstGeom>
        </p:spPr>
        <p:txBody>
          <a:bodyPr bIns="45000" lIns="90000" rIns="90000" tIns="45000"/>
          <a:p>
            <a:pPr>
              <a:lnSpc>
                <a:spcPct val="100000"/>
              </a:lnSpc>
            </a:pPr>
            <a:fld id="{219181A1-3151-41A1-B1A1-71016191D111}" type="slidenum">
              <a:rPr lang="it-IT" sz="1200">
                <a:solidFill>
                  <a:srgbClr val="000000"/>
                </a:solidFill>
                <a:latin typeface="Times New Roman"/>
                <a:ea typeface="+mn-ea"/>
              </a:rPr>
              <a:t>&lt;numero&gt;</a:t>
            </a:fld>
            <a:endParaRPr/>
          </a:p>
        </p:txBody>
      </p:sp>
    </p:spTree>
  </p:cSld>
</p:notes>
</file>

<file path=ppt/notesSlides/notesSlide1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81" name="TextShape 2"/>
          <p:cNvSpPr txBox="1"/>
          <p:nvPr/>
        </p:nvSpPr>
        <p:spPr>
          <a:xfrm>
            <a:off x="0" y="0"/>
            <a:ext cx="-11796840" cy="-11796840"/>
          </a:xfrm>
          <a:prstGeom prst="rect">
            <a:avLst/>
          </a:prstGeom>
        </p:spPr>
        <p:txBody>
          <a:bodyPr bIns="45000" lIns="90000" rIns="90000" tIns="45000"/>
          <a:p>
            <a:pPr>
              <a:lnSpc>
                <a:spcPct val="100000"/>
              </a:lnSpc>
            </a:pPr>
            <a:fld id="{51310141-91C1-4191-8151-611191016131}" type="slidenum">
              <a:rPr lang="it-IT" sz="1200">
                <a:solidFill>
                  <a:srgbClr val="000000"/>
                </a:solidFill>
                <a:latin typeface="Times New Roman"/>
                <a:ea typeface="+mn-ea"/>
              </a:rPr>
              <a:t>&lt;numero&gt;</a:t>
            </a:fld>
            <a:endParaRPr/>
          </a:p>
        </p:txBody>
      </p:sp>
    </p:spTree>
  </p:cSld>
</p:notes>
</file>

<file path=ppt/notesSlides/notesSlide1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83" name="TextShape 2"/>
          <p:cNvSpPr txBox="1"/>
          <p:nvPr/>
        </p:nvSpPr>
        <p:spPr>
          <a:xfrm>
            <a:off x="0" y="0"/>
            <a:ext cx="-11796840" cy="-11796840"/>
          </a:xfrm>
          <a:prstGeom prst="rect">
            <a:avLst/>
          </a:prstGeom>
        </p:spPr>
        <p:txBody>
          <a:bodyPr bIns="45000" lIns="90000" rIns="90000" tIns="45000"/>
          <a:p>
            <a:pPr>
              <a:lnSpc>
                <a:spcPct val="100000"/>
              </a:lnSpc>
            </a:pPr>
            <a:fld id="{A11101B1-C1D1-4171-8111-415131C1D1D1}" type="slidenum">
              <a:rPr lang="it-IT" sz="1200">
                <a:solidFill>
                  <a:srgbClr val="000000"/>
                </a:solidFill>
                <a:latin typeface="Times New Roman"/>
                <a:ea typeface="+mn-ea"/>
              </a:rPr>
              <a:t>&lt;numero&gt;</a:t>
            </a:fld>
            <a:endParaRPr/>
          </a:p>
        </p:txBody>
      </p:sp>
    </p:spTree>
  </p:cSld>
</p:notes>
</file>

<file path=ppt/notesSlides/notesSlide1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85" name="TextShape 2"/>
          <p:cNvSpPr txBox="1"/>
          <p:nvPr/>
        </p:nvSpPr>
        <p:spPr>
          <a:xfrm>
            <a:off x="0" y="0"/>
            <a:ext cx="-11796840" cy="-11796840"/>
          </a:xfrm>
          <a:prstGeom prst="rect">
            <a:avLst/>
          </a:prstGeom>
        </p:spPr>
        <p:txBody>
          <a:bodyPr bIns="45000" lIns="90000" rIns="90000" tIns="45000"/>
          <a:p>
            <a:pPr>
              <a:lnSpc>
                <a:spcPct val="100000"/>
              </a:lnSpc>
            </a:pPr>
            <a:fld id="{41417121-F1B1-4161-A1C1-416191718141}" type="slidenum">
              <a:rPr lang="it-IT" sz="1200">
                <a:solidFill>
                  <a:srgbClr val="000000"/>
                </a:solidFill>
                <a:latin typeface="Times New Roman"/>
                <a:ea typeface="+mn-ea"/>
              </a:rPr>
              <a:t>&lt;numero&gt;</a:t>
            </a:fld>
            <a:endParaRPr/>
          </a:p>
        </p:txBody>
      </p:sp>
    </p:spTree>
  </p:cSld>
</p:notes>
</file>

<file path=ppt/notesSlides/notesSlide1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87" name="TextShape 2"/>
          <p:cNvSpPr txBox="1"/>
          <p:nvPr/>
        </p:nvSpPr>
        <p:spPr>
          <a:xfrm>
            <a:off x="0" y="0"/>
            <a:ext cx="-11796840" cy="-11796840"/>
          </a:xfrm>
          <a:prstGeom prst="rect">
            <a:avLst/>
          </a:prstGeom>
        </p:spPr>
        <p:txBody>
          <a:bodyPr bIns="45000" lIns="90000" rIns="90000" tIns="45000"/>
          <a:p>
            <a:pPr>
              <a:lnSpc>
                <a:spcPct val="100000"/>
              </a:lnSpc>
            </a:pPr>
            <a:fld id="{71F12191-01A1-4131-9161-719191C111E1}" type="slidenum">
              <a:rPr lang="it-IT" sz="1200">
                <a:solidFill>
                  <a:srgbClr val="000000"/>
                </a:solidFill>
                <a:latin typeface="Times New Roman"/>
                <a:ea typeface="+mn-ea"/>
              </a:rPr>
              <a:t>&lt;numero&gt;</a:t>
            </a:fld>
            <a:endParaRPr/>
          </a:p>
        </p:txBody>
      </p:sp>
    </p:spTree>
  </p:cSld>
</p:notes>
</file>

<file path=ppt/notesSlides/notesSlide1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89" name="TextShape 2"/>
          <p:cNvSpPr txBox="1"/>
          <p:nvPr/>
        </p:nvSpPr>
        <p:spPr>
          <a:xfrm>
            <a:off x="0" y="0"/>
            <a:ext cx="-11796840" cy="-11796840"/>
          </a:xfrm>
          <a:prstGeom prst="rect">
            <a:avLst/>
          </a:prstGeom>
        </p:spPr>
        <p:txBody>
          <a:bodyPr bIns="45000" lIns="90000" rIns="90000" tIns="45000"/>
          <a:p>
            <a:pPr>
              <a:lnSpc>
                <a:spcPct val="100000"/>
              </a:lnSpc>
            </a:pPr>
            <a:fld id="{01C141B1-11A1-41A1-81F1-819161119141}" type="slidenum">
              <a:rPr lang="it-IT" sz="1200">
                <a:solidFill>
                  <a:srgbClr val="000000"/>
                </a:solidFill>
                <a:latin typeface="Times New Roman"/>
                <a:ea typeface="+mn-ea"/>
              </a:rPr>
              <a:t>&lt;numero&gt;</a:t>
            </a:fld>
            <a:endParaRPr/>
          </a:p>
        </p:txBody>
      </p:sp>
    </p:spTree>
  </p:cSld>
</p:notes>
</file>

<file path=ppt/notesSlides/notesSlide1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91" name="TextShape 2"/>
          <p:cNvSpPr txBox="1"/>
          <p:nvPr/>
        </p:nvSpPr>
        <p:spPr>
          <a:xfrm>
            <a:off x="0" y="0"/>
            <a:ext cx="-11796840" cy="-11796840"/>
          </a:xfrm>
          <a:prstGeom prst="rect">
            <a:avLst/>
          </a:prstGeom>
        </p:spPr>
        <p:txBody>
          <a:bodyPr bIns="45000" lIns="90000" rIns="90000" tIns="45000"/>
          <a:p>
            <a:pPr>
              <a:lnSpc>
                <a:spcPct val="100000"/>
              </a:lnSpc>
            </a:pPr>
            <a:fld id="{313121B1-6191-4121-A171-61F18121D141}" type="slidenum">
              <a:rPr lang="it-IT" sz="1200">
                <a:solidFill>
                  <a:srgbClr val="000000"/>
                </a:solidFill>
                <a:latin typeface="Times New Roman"/>
                <a:ea typeface="+mn-ea"/>
              </a:rPr>
              <a:t>&lt;numero&gt;</a:t>
            </a:fld>
            <a:endParaRPr/>
          </a:p>
        </p:txBody>
      </p:sp>
    </p:spTree>
  </p:cSld>
</p:notes>
</file>

<file path=ppt/notesSlides/notesSlide1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93" name="TextShape 2"/>
          <p:cNvSpPr txBox="1"/>
          <p:nvPr/>
        </p:nvSpPr>
        <p:spPr>
          <a:xfrm>
            <a:off x="0" y="0"/>
            <a:ext cx="-11796840" cy="-11796840"/>
          </a:xfrm>
          <a:prstGeom prst="rect">
            <a:avLst/>
          </a:prstGeom>
        </p:spPr>
        <p:txBody>
          <a:bodyPr bIns="45000" lIns="90000" rIns="90000" tIns="45000"/>
          <a:p>
            <a:pPr>
              <a:lnSpc>
                <a:spcPct val="100000"/>
              </a:lnSpc>
            </a:pPr>
            <a:fld id="{31F13181-81B1-41A1-B1C1-714191B171C1}" type="slidenum">
              <a:rPr lang="it-IT" sz="1200">
                <a:solidFill>
                  <a:srgbClr val="000000"/>
                </a:solidFill>
                <a:latin typeface="Times New Roman"/>
                <a:ea typeface="+mn-ea"/>
              </a:rPr>
              <a:t>&lt;numero&gt;</a:t>
            </a:fld>
            <a:endParaRPr/>
          </a:p>
        </p:txBody>
      </p:sp>
    </p:spTree>
  </p:cSld>
</p:notes>
</file>

<file path=ppt/notesSlides/notesSlide1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95" name="TextShape 2"/>
          <p:cNvSpPr txBox="1"/>
          <p:nvPr/>
        </p:nvSpPr>
        <p:spPr>
          <a:xfrm>
            <a:off x="0" y="0"/>
            <a:ext cx="-11796840" cy="-11796840"/>
          </a:xfrm>
          <a:prstGeom prst="rect">
            <a:avLst/>
          </a:prstGeom>
        </p:spPr>
        <p:txBody>
          <a:bodyPr bIns="45000" lIns="90000" rIns="90000" tIns="45000"/>
          <a:p>
            <a:pPr>
              <a:lnSpc>
                <a:spcPct val="100000"/>
              </a:lnSpc>
            </a:pPr>
            <a:fld id="{11D19121-D101-41B1-A191-F1116171D171}" type="slidenum">
              <a:rPr lang="it-IT" sz="1200">
                <a:solidFill>
                  <a:srgbClr val="000000"/>
                </a:solidFill>
                <a:latin typeface="Times New Roman"/>
                <a:ea typeface="+mn-ea"/>
              </a:rPr>
              <a:t>&lt;numero&gt;</a:t>
            </a:fld>
            <a:endParaRPr/>
          </a:p>
        </p:txBody>
      </p:sp>
    </p:spTree>
  </p:cSld>
</p:notes>
</file>

<file path=ppt/notesSlides/notesSlide1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97" name="TextShape 2"/>
          <p:cNvSpPr txBox="1"/>
          <p:nvPr/>
        </p:nvSpPr>
        <p:spPr>
          <a:xfrm>
            <a:off x="0" y="0"/>
            <a:ext cx="-11796840" cy="-11796840"/>
          </a:xfrm>
          <a:prstGeom prst="rect">
            <a:avLst/>
          </a:prstGeom>
        </p:spPr>
        <p:txBody>
          <a:bodyPr bIns="45000" lIns="90000" rIns="90000" tIns="45000"/>
          <a:p>
            <a:pPr>
              <a:lnSpc>
                <a:spcPct val="100000"/>
              </a:lnSpc>
            </a:pPr>
            <a:fld id="{6111F1A1-B1C1-41E1-8141-61C1E121F1C1}" type="slidenum">
              <a:rPr lang="it-IT" sz="1200">
                <a:solidFill>
                  <a:srgbClr val="000000"/>
                </a:solidFill>
                <a:latin typeface="Times New Roman"/>
                <a:ea typeface="+mn-ea"/>
              </a:rPr>
              <a:t>&lt;numero&gt;</a:t>
            </a:fld>
            <a:endParaRPr/>
          </a:p>
        </p:txBody>
      </p:sp>
    </p:spTree>
  </p:cSld>
</p:notes>
</file>

<file path=ppt/notesSlides/notesSlide1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99" name="TextShape 2"/>
          <p:cNvSpPr txBox="1"/>
          <p:nvPr/>
        </p:nvSpPr>
        <p:spPr>
          <a:xfrm>
            <a:off x="0" y="0"/>
            <a:ext cx="-11796840" cy="-11796840"/>
          </a:xfrm>
          <a:prstGeom prst="rect">
            <a:avLst/>
          </a:prstGeom>
        </p:spPr>
        <p:txBody>
          <a:bodyPr bIns="45000" lIns="90000" rIns="90000" tIns="45000"/>
          <a:p>
            <a:pPr>
              <a:lnSpc>
                <a:spcPct val="100000"/>
              </a:lnSpc>
            </a:pPr>
            <a:fld id="{A1E191B1-5181-4101-9151-51E11161D1B1}" type="slidenum">
              <a:rPr lang="it-IT" sz="1200">
                <a:solidFill>
                  <a:srgbClr val="000000"/>
                </a:solidFill>
                <a:latin typeface="Times New Roman"/>
                <a:ea typeface="+mn-ea"/>
              </a:rPr>
              <a:t>&lt;numero&gt;</a:t>
            </a:fld>
            <a:endParaRPr/>
          </a:p>
        </p:txBody>
      </p:sp>
    </p:spTree>
  </p:cSld>
</p:notes>
</file>

<file path=ppt/notesSlides/notesSlide1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01" name="TextShape 2"/>
          <p:cNvSpPr txBox="1"/>
          <p:nvPr/>
        </p:nvSpPr>
        <p:spPr>
          <a:xfrm>
            <a:off x="0" y="0"/>
            <a:ext cx="-11796840" cy="-11796840"/>
          </a:xfrm>
          <a:prstGeom prst="rect">
            <a:avLst/>
          </a:prstGeom>
        </p:spPr>
        <p:txBody>
          <a:bodyPr bIns="45000" lIns="90000" rIns="90000" tIns="45000"/>
          <a:p>
            <a:pPr>
              <a:lnSpc>
                <a:spcPct val="100000"/>
              </a:lnSpc>
            </a:pPr>
            <a:fld id="{D1D19121-2121-41C1-A171-F111013171E1}" type="slidenum">
              <a:rPr lang="it-IT" sz="1200">
                <a:solidFill>
                  <a:srgbClr val="000000"/>
                </a:solidFill>
                <a:latin typeface="Times New Roman"/>
                <a:ea typeface="+mn-ea"/>
              </a:rPr>
              <a:t>&lt;numero&gt;</a:t>
            </a:fld>
            <a:endParaRPr/>
          </a:p>
        </p:txBody>
      </p:sp>
    </p:spTree>
  </p:cSld>
</p:notes>
</file>

<file path=ppt/notesSlides/notesSlide1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03" name="TextShape 2"/>
          <p:cNvSpPr txBox="1"/>
          <p:nvPr/>
        </p:nvSpPr>
        <p:spPr>
          <a:xfrm>
            <a:off x="0" y="0"/>
            <a:ext cx="-11796840" cy="-11796840"/>
          </a:xfrm>
          <a:prstGeom prst="rect">
            <a:avLst/>
          </a:prstGeom>
        </p:spPr>
        <p:txBody>
          <a:bodyPr bIns="45000" lIns="90000" rIns="90000" tIns="45000"/>
          <a:p>
            <a:pPr>
              <a:lnSpc>
                <a:spcPct val="100000"/>
              </a:lnSpc>
            </a:pPr>
            <a:fld id="{81810111-6151-4111-B1E1-51B151115131}" type="slidenum">
              <a:rPr lang="it-IT" sz="1200">
                <a:solidFill>
                  <a:srgbClr val="000000"/>
                </a:solidFill>
                <a:latin typeface="Times New Roman"/>
                <a:ea typeface="+mn-ea"/>
              </a:rPr>
              <a:t>&lt;numero&gt;</a:t>
            </a:fld>
            <a:endParaRPr/>
          </a:p>
        </p:txBody>
      </p:sp>
    </p:spTree>
  </p:cSld>
</p:notes>
</file>

<file path=ppt/notesSlides/notesSlide1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05" name="TextShape 2"/>
          <p:cNvSpPr txBox="1"/>
          <p:nvPr/>
        </p:nvSpPr>
        <p:spPr>
          <a:xfrm>
            <a:off x="0" y="0"/>
            <a:ext cx="-11796840" cy="-11796840"/>
          </a:xfrm>
          <a:prstGeom prst="rect">
            <a:avLst/>
          </a:prstGeom>
        </p:spPr>
        <p:txBody>
          <a:bodyPr bIns="45000" lIns="90000" rIns="90000" tIns="45000"/>
          <a:p>
            <a:pPr>
              <a:lnSpc>
                <a:spcPct val="100000"/>
              </a:lnSpc>
            </a:pPr>
            <a:fld id="{E1112141-A1C1-41D1-8141-01F1F1E1F121}" type="slidenum">
              <a:rPr lang="it-IT" sz="1200">
                <a:solidFill>
                  <a:srgbClr val="000000"/>
                </a:solidFill>
                <a:latin typeface="Times New Roman"/>
                <a:ea typeface="+mn-ea"/>
              </a:rPr>
              <a:t>&lt;numero&gt;</a:t>
            </a:fld>
            <a:endParaRPr/>
          </a:p>
        </p:txBody>
      </p:sp>
    </p:spTree>
  </p:cSld>
</p:notes>
</file>

<file path=ppt/notesSlides/notesSlide1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07" name="TextShape 2"/>
          <p:cNvSpPr txBox="1"/>
          <p:nvPr/>
        </p:nvSpPr>
        <p:spPr>
          <a:xfrm>
            <a:off x="0" y="0"/>
            <a:ext cx="-11796840" cy="-11796840"/>
          </a:xfrm>
          <a:prstGeom prst="rect">
            <a:avLst/>
          </a:prstGeom>
        </p:spPr>
        <p:txBody>
          <a:bodyPr bIns="45000" lIns="90000" rIns="90000" tIns="45000"/>
          <a:p>
            <a:pPr>
              <a:lnSpc>
                <a:spcPct val="100000"/>
              </a:lnSpc>
            </a:pPr>
            <a:fld id="{9101F141-4161-4111-9191-1151C111E1B1}" type="slidenum">
              <a:rPr lang="it-IT" sz="1200">
                <a:solidFill>
                  <a:srgbClr val="000000"/>
                </a:solidFill>
                <a:latin typeface="Times New Roman"/>
                <a:ea typeface="+mn-ea"/>
              </a:rPr>
              <a:t>&lt;numero&gt;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19" name="TextShape 2"/>
          <p:cNvSpPr txBox="1"/>
          <p:nvPr/>
        </p:nvSpPr>
        <p:spPr>
          <a:xfrm>
            <a:off x="0" y="0"/>
            <a:ext cx="-11796840" cy="-11796840"/>
          </a:xfrm>
          <a:prstGeom prst="rect">
            <a:avLst/>
          </a:prstGeom>
        </p:spPr>
        <p:txBody>
          <a:bodyPr bIns="45000" lIns="90000" rIns="90000" tIns="45000"/>
          <a:p>
            <a:pPr>
              <a:lnSpc>
                <a:spcPct val="100000"/>
              </a:lnSpc>
            </a:pPr>
            <a:fld id="{E1910191-51D1-4101-B1A1-1191614181E1}" type="slidenum">
              <a:rPr lang="it-IT" sz="2000">
                <a:solidFill>
                  <a:srgbClr val="000000"/>
                </a:solidFill>
                <a:latin typeface="Verdana"/>
                <a:ea typeface="+mn-ea"/>
              </a:rPr>
              <a:t>&lt;numero&gt;</a:t>
            </a:fld>
            <a:endParaRPr/>
          </a:p>
        </p:txBody>
      </p:sp>
    </p:spTree>
  </p:cSld>
</p:notes>
</file>

<file path=ppt/notesSlides/notesSlide1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09" name="TextShape 2"/>
          <p:cNvSpPr txBox="1"/>
          <p:nvPr/>
        </p:nvSpPr>
        <p:spPr>
          <a:xfrm>
            <a:off x="0" y="0"/>
            <a:ext cx="-11796840" cy="-11796840"/>
          </a:xfrm>
          <a:prstGeom prst="rect">
            <a:avLst/>
          </a:prstGeom>
        </p:spPr>
        <p:txBody>
          <a:bodyPr bIns="45000" lIns="90000" rIns="90000" tIns="45000"/>
          <a:p>
            <a:pPr>
              <a:lnSpc>
                <a:spcPct val="100000"/>
              </a:lnSpc>
            </a:pPr>
            <a:fld id="{E1A13101-C131-41C1-B1F1-E161B1114121}" type="slidenum">
              <a:rPr lang="it-IT" sz="1200">
                <a:solidFill>
                  <a:srgbClr val="000000"/>
                </a:solidFill>
                <a:latin typeface="Times New Roman"/>
                <a:ea typeface="+mn-ea"/>
              </a:rPr>
              <a:t>&lt;numero&gt;</a:t>
            </a:fld>
            <a:endParaRPr/>
          </a:p>
        </p:txBody>
      </p:sp>
    </p:spTree>
  </p:cSld>
</p:notes>
</file>

<file path=ppt/notesSlides/notesSlide1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11" name="TextShape 2"/>
          <p:cNvSpPr txBox="1"/>
          <p:nvPr/>
        </p:nvSpPr>
        <p:spPr>
          <a:xfrm>
            <a:off x="0" y="0"/>
            <a:ext cx="-11796840" cy="-11796840"/>
          </a:xfrm>
          <a:prstGeom prst="rect">
            <a:avLst/>
          </a:prstGeom>
        </p:spPr>
        <p:txBody>
          <a:bodyPr bIns="45000" lIns="90000" rIns="90000" tIns="45000"/>
          <a:p>
            <a:pPr>
              <a:lnSpc>
                <a:spcPct val="100000"/>
              </a:lnSpc>
            </a:pPr>
            <a:fld id="{31B161D1-6191-4111-9101-C171B101B141}" type="slidenum">
              <a:rPr lang="it-IT" sz="1200">
                <a:solidFill>
                  <a:srgbClr val="000000"/>
                </a:solidFill>
                <a:latin typeface="Times New Roman"/>
                <a:ea typeface="+mn-ea"/>
              </a:rPr>
              <a:t>&lt;numero&gt;</a:t>
            </a:fld>
            <a:endParaRPr/>
          </a:p>
        </p:txBody>
      </p:sp>
    </p:spTree>
  </p:cSld>
</p:notes>
</file>

<file path=ppt/notesSlides/notesSlide1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13" name="TextShape 2"/>
          <p:cNvSpPr txBox="1"/>
          <p:nvPr/>
        </p:nvSpPr>
        <p:spPr>
          <a:xfrm>
            <a:off x="0" y="0"/>
            <a:ext cx="-11796840" cy="-11796840"/>
          </a:xfrm>
          <a:prstGeom prst="rect">
            <a:avLst/>
          </a:prstGeom>
        </p:spPr>
        <p:txBody>
          <a:bodyPr bIns="45000" lIns="90000" rIns="90000" tIns="45000"/>
          <a:p>
            <a:pPr>
              <a:lnSpc>
                <a:spcPct val="100000"/>
              </a:lnSpc>
            </a:pPr>
            <a:fld id="{B1B1A121-9111-41C1-91A1-31F1A171C121}" type="slidenum">
              <a:rPr lang="it-IT" sz="1200">
                <a:solidFill>
                  <a:srgbClr val="000000"/>
                </a:solidFill>
                <a:latin typeface="Times New Roman"/>
                <a:ea typeface="+mn-ea"/>
              </a:rPr>
              <a:t>&lt;numero&gt;</a:t>
            </a:fld>
            <a:endParaRPr/>
          </a:p>
        </p:txBody>
      </p:sp>
    </p:spTree>
  </p:cSld>
</p:notes>
</file>

<file path=ppt/notesSlides/notesSlide1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15" name="TextShape 2"/>
          <p:cNvSpPr txBox="1"/>
          <p:nvPr/>
        </p:nvSpPr>
        <p:spPr>
          <a:xfrm>
            <a:off x="0" y="0"/>
            <a:ext cx="-11796840" cy="-11796840"/>
          </a:xfrm>
          <a:prstGeom prst="rect">
            <a:avLst/>
          </a:prstGeom>
        </p:spPr>
        <p:txBody>
          <a:bodyPr bIns="45000" lIns="90000" rIns="90000" tIns="45000"/>
          <a:p>
            <a:pPr>
              <a:lnSpc>
                <a:spcPct val="100000"/>
              </a:lnSpc>
            </a:pPr>
            <a:fld id="{2131C121-1141-4131-A101-71C14131A1D1}" type="slidenum">
              <a:rPr lang="it-IT" sz="1200">
                <a:solidFill>
                  <a:srgbClr val="000000"/>
                </a:solidFill>
                <a:latin typeface="Times New Roman"/>
                <a:ea typeface="+mn-ea"/>
              </a:rPr>
              <a:t>&lt;numero&gt;</a:t>
            </a:fld>
            <a:endParaRPr/>
          </a:p>
        </p:txBody>
      </p:sp>
    </p:spTree>
  </p:cSld>
</p:notes>
</file>

<file path=ppt/notesSlides/notesSlide1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17" name="TextShape 2"/>
          <p:cNvSpPr txBox="1"/>
          <p:nvPr/>
        </p:nvSpPr>
        <p:spPr>
          <a:xfrm>
            <a:off x="0" y="0"/>
            <a:ext cx="-11796840" cy="-11796840"/>
          </a:xfrm>
          <a:prstGeom prst="rect">
            <a:avLst/>
          </a:prstGeom>
        </p:spPr>
        <p:txBody>
          <a:bodyPr bIns="45000" lIns="90000" rIns="90000" tIns="45000"/>
          <a:p>
            <a:pPr>
              <a:lnSpc>
                <a:spcPct val="100000"/>
              </a:lnSpc>
            </a:pPr>
            <a:fld id="{410151A1-D1F1-4161-B101-F13141F12161}" type="slidenum">
              <a:rPr lang="it-IT" sz="2000">
                <a:solidFill>
                  <a:srgbClr val="000000"/>
                </a:solidFill>
                <a:latin typeface="Verdana"/>
                <a:ea typeface="+mn-ea"/>
              </a:rPr>
              <a:t>&lt;numero&gt;</a:t>
            </a:fld>
            <a:endParaRPr/>
          </a:p>
        </p:txBody>
      </p:sp>
    </p:spTree>
  </p:cSld>
</p:notes>
</file>

<file path=ppt/notesSlides/notesSlide1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1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19" name="TextShape 2"/>
          <p:cNvSpPr txBox="1"/>
          <p:nvPr/>
        </p:nvSpPr>
        <p:spPr>
          <a:xfrm>
            <a:off x="0" y="0"/>
            <a:ext cx="-11796840" cy="-11796840"/>
          </a:xfrm>
          <a:prstGeom prst="rect">
            <a:avLst/>
          </a:prstGeom>
        </p:spPr>
        <p:txBody>
          <a:bodyPr bIns="45000" lIns="90000" rIns="90000" tIns="45000"/>
          <a:p>
            <a:pPr>
              <a:lnSpc>
                <a:spcPct val="100000"/>
              </a:lnSpc>
            </a:pPr>
            <a:fld id="{F1A1A181-5191-41C1-B161-61E1610141D1}" type="slidenum">
              <a:rPr lang="it-IT" sz="2000">
                <a:solidFill>
                  <a:srgbClr val="000000"/>
                </a:solidFill>
                <a:latin typeface="Verdana"/>
                <a:ea typeface="+mn-ea"/>
              </a:rPr>
              <a:t>&lt;numero&gt;</a:t>
            </a:fld>
            <a:endParaRPr/>
          </a:p>
        </p:txBody>
      </p:sp>
    </p:spTree>
  </p:cSld>
</p:notes>
</file>

<file path=ppt/notesSlides/notesSlide1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21" name="TextShape 2"/>
          <p:cNvSpPr txBox="1"/>
          <p:nvPr/>
        </p:nvSpPr>
        <p:spPr>
          <a:xfrm>
            <a:off x="0" y="0"/>
            <a:ext cx="-11796840" cy="-11796840"/>
          </a:xfrm>
          <a:prstGeom prst="rect">
            <a:avLst/>
          </a:prstGeom>
        </p:spPr>
        <p:txBody>
          <a:bodyPr bIns="45000" lIns="90000" rIns="90000" tIns="45000"/>
          <a:p>
            <a:pPr>
              <a:lnSpc>
                <a:spcPct val="100000"/>
              </a:lnSpc>
            </a:pPr>
            <a:fld id="{91713171-D131-4181-8181-2151C1F161F1}" type="slidenum">
              <a:rPr lang="it-IT" sz="2000">
                <a:solidFill>
                  <a:srgbClr val="000000"/>
                </a:solidFill>
                <a:latin typeface="Verdana"/>
                <a:ea typeface="+mn-ea"/>
              </a:rPr>
              <a:t>&lt;numero&gt;</a:t>
            </a:fld>
            <a:endParaRPr/>
          </a:p>
        </p:txBody>
      </p:sp>
    </p:spTree>
  </p:cSld>
</p:notes>
</file>

<file path=ppt/notesSlides/notesSlide16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23" name="TextShape 2"/>
          <p:cNvSpPr txBox="1"/>
          <p:nvPr/>
        </p:nvSpPr>
        <p:spPr>
          <a:xfrm>
            <a:off x="0" y="0"/>
            <a:ext cx="-11796840" cy="-11796840"/>
          </a:xfrm>
          <a:prstGeom prst="rect">
            <a:avLst/>
          </a:prstGeom>
        </p:spPr>
        <p:txBody>
          <a:bodyPr bIns="45000" lIns="90000" rIns="90000" tIns="45000"/>
          <a:p>
            <a:pPr>
              <a:lnSpc>
                <a:spcPct val="100000"/>
              </a:lnSpc>
            </a:pPr>
            <a:fld id="{61310041-D131-4141-B181-61E1910191D1}" type="slidenum">
              <a:rPr lang="it-IT" sz="2000">
                <a:solidFill>
                  <a:srgbClr val="000000"/>
                </a:solidFill>
                <a:latin typeface="Verdana"/>
                <a:ea typeface="+mn-ea"/>
              </a:rPr>
              <a:t>&lt;numero&gt;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21" name="TextShape 2"/>
          <p:cNvSpPr txBox="1"/>
          <p:nvPr/>
        </p:nvSpPr>
        <p:spPr>
          <a:xfrm>
            <a:off x="0" y="0"/>
            <a:ext cx="-11796840" cy="-11796840"/>
          </a:xfrm>
          <a:prstGeom prst="rect">
            <a:avLst/>
          </a:prstGeom>
        </p:spPr>
        <p:txBody>
          <a:bodyPr bIns="45000" lIns="90000" rIns="90000" tIns="45000"/>
          <a:p>
            <a:pPr>
              <a:lnSpc>
                <a:spcPct val="100000"/>
              </a:lnSpc>
            </a:pPr>
            <a:fld id="{E1E11111-B1D1-4131-B151-E1016191B161}" type="slidenum">
              <a:rPr lang="it-IT" sz="2000">
                <a:solidFill>
                  <a:srgbClr val="000000"/>
                </a:solidFill>
                <a:latin typeface="Verdana"/>
                <a:ea typeface="+mn-ea"/>
              </a:rPr>
              <a:t>&lt;numero&gt;</a:t>
            </a:fld>
            <a:endParaRPr/>
          </a:p>
        </p:txBody>
      </p:sp>
    </p:spTree>
  </p:cSld>
</p:notes>
</file>

<file path=ppt/notesSlides/notesSlide17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25" name="TextShape 2"/>
          <p:cNvSpPr txBox="1"/>
          <p:nvPr/>
        </p:nvSpPr>
        <p:spPr>
          <a:xfrm>
            <a:off x="0" y="0"/>
            <a:ext cx="-11796840" cy="-11796840"/>
          </a:xfrm>
          <a:prstGeom prst="rect">
            <a:avLst/>
          </a:prstGeom>
        </p:spPr>
        <p:txBody>
          <a:bodyPr bIns="45000" lIns="90000" rIns="90000" tIns="45000"/>
          <a:p>
            <a:pPr>
              <a:lnSpc>
                <a:spcPct val="100000"/>
              </a:lnSpc>
            </a:pPr>
            <a:fld id="{A18141C1-F1A1-41E1-A121-01218111D1F1}" type="slidenum">
              <a:rPr lang="it-IT" sz="2000">
                <a:solidFill>
                  <a:srgbClr val="000000"/>
                </a:solidFill>
                <a:latin typeface="Verdana"/>
                <a:ea typeface="+mn-ea"/>
              </a:rPr>
              <a:t>&lt;numero&gt;</a:t>
            </a:fld>
            <a:endParaRPr/>
          </a:p>
        </p:txBody>
      </p:sp>
    </p:spTree>
  </p:cSld>
</p:notes>
</file>

<file path=ppt/notesSlides/notesSlide17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27" name="TextShape 2"/>
          <p:cNvSpPr txBox="1"/>
          <p:nvPr/>
        </p:nvSpPr>
        <p:spPr>
          <a:xfrm>
            <a:off x="0" y="0"/>
            <a:ext cx="-11796840" cy="-11796840"/>
          </a:xfrm>
          <a:prstGeom prst="rect">
            <a:avLst/>
          </a:prstGeom>
        </p:spPr>
        <p:txBody>
          <a:bodyPr bIns="45000" lIns="90000" rIns="90000" tIns="45000"/>
          <a:p>
            <a:pPr>
              <a:lnSpc>
                <a:spcPct val="100000"/>
              </a:lnSpc>
            </a:pPr>
            <a:fld id="{5171E1F1-8181-41E1-9191-51F1314111B1}" type="slidenum">
              <a:rPr lang="it-IT" sz="2000">
                <a:solidFill>
                  <a:srgbClr val="000000"/>
                </a:solidFill>
                <a:latin typeface="Verdana"/>
                <a:ea typeface="+mn-ea"/>
              </a:rPr>
              <a:t>&lt;numero&gt;</a:t>
            </a:fld>
            <a:endParaRPr/>
          </a:p>
        </p:txBody>
      </p:sp>
    </p:spTree>
  </p:cSld>
</p:notes>
</file>

<file path=ppt/notesSlides/notesSlide17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329" name="TextShape 2"/>
          <p:cNvSpPr txBox="1"/>
          <p:nvPr/>
        </p:nvSpPr>
        <p:spPr>
          <a:xfrm>
            <a:off x="0" y="0"/>
            <a:ext cx="-11796840" cy="-11796840"/>
          </a:xfrm>
          <a:prstGeom prst="rect">
            <a:avLst/>
          </a:prstGeom>
        </p:spPr>
        <p:txBody>
          <a:bodyPr bIns="45000" lIns="90000" rIns="90000" tIns="45000"/>
          <a:p>
            <a:pPr>
              <a:lnSpc>
                <a:spcPct val="100000"/>
              </a:lnSpc>
            </a:pPr>
            <a:fld id="{C1F191E1-71E1-4111-B141-71B1C181A171}" type="slidenum">
              <a:rPr lang="it-IT" sz="2000">
                <a:solidFill>
                  <a:srgbClr val="000000"/>
                </a:solidFill>
                <a:latin typeface="Verdana"/>
                <a:ea typeface="+mn-ea"/>
              </a:rPr>
              <a:t>&lt;numero&gt;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23" name="TextShape 2"/>
          <p:cNvSpPr txBox="1"/>
          <p:nvPr/>
        </p:nvSpPr>
        <p:spPr>
          <a:xfrm>
            <a:off x="0" y="0"/>
            <a:ext cx="-11796840" cy="-11796840"/>
          </a:xfrm>
          <a:prstGeom prst="rect">
            <a:avLst/>
          </a:prstGeom>
        </p:spPr>
        <p:txBody>
          <a:bodyPr bIns="45000" lIns="90000" rIns="90000" tIns="45000"/>
          <a:p>
            <a:pPr>
              <a:lnSpc>
                <a:spcPct val="100000"/>
              </a:lnSpc>
            </a:pPr>
            <a:fld id="{41D181E1-5191-41D1-9181-C1A171E191C1}" type="slidenum">
              <a:rPr lang="it-IT" sz="2000">
                <a:solidFill>
                  <a:srgbClr val="000000"/>
                </a:solidFill>
                <a:latin typeface="Verdana"/>
                <a:ea typeface="+mn-ea"/>
              </a:rPr>
              <a:t>&lt;numero&gt;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25" name="TextShape 2"/>
          <p:cNvSpPr txBox="1"/>
          <p:nvPr/>
        </p:nvSpPr>
        <p:spPr>
          <a:xfrm>
            <a:off x="0" y="0"/>
            <a:ext cx="-11796840" cy="-11796840"/>
          </a:xfrm>
          <a:prstGeom prst="rect">
            <a:avLst/>
          </a:prstGeom>
        </p:spPr>
        <p:txBody>
          <a:bodyPr bIns="45000" lIns="90000" rIns="90000" tIns="45000"/>
          <a:p>
            <a:pPr>
              <a:lnSpc>
                <a:spcPct val="100000"/>
              </a:lnSpc>
            </a:pPr>
            <a:fld id="{61F10111-61A1-41C1-B1A1-41E161D13111}" type="slidenum">
              <a:rPr lang="it-IT" sz="2000">
                <a:solidFill>
                  <a:srgbClr val="000000"/>
                </a:solidFill>
                <a:latin typeface="Verdana"/>
                <a:ea typeface="+mn-ea"/>
              </a:rPr>
              <a:t>&lt;numero&gt;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11" name="TextShape 2"/>
          <p:cNvSpPr txBox="1"/>
          <p:nvPr/>
        </p:nvSpPr>
        <p:spPr>
          <a:xfrm>
            <a:off x="0" y="0"/>
            <a:ext cx="-11796840" cy="-11796840"/>
          </a:xfrm>
          <a:prstGeom prst="rect">
            <a:avLst/>
          </a:prstGeom>
        </p:spPr>
        <p:txBody>
          <a:bodyPr bIns="45000" lIns="90000" rIns="90000" tIns="45000"/>
          <a:p>
            <a:pPr>
              <a:lnSpc>
                <a:spcPct val="100000"/>
              </a:lnSpc>
            </a:pPr>
            <a:fld id="{B1E191C1-D181-4181-B141-D1C1B18161B1}" type="slidenum">
              <a:rPr lang="it-IT" sz="2000">
                <a:solidFill>
                  <a:srgbClr val="000000"/>
                </a:solidFill>
                <a:latin typeface="Verdana"/>
                <a:ea typeface="+mn-ea"/>
              </a:rPr>
              <a:t>&lt;numero&gt;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27" name="TextShape 2"/>
          <p:cNvSpPr txBox="1"/>
          <p:nvPr/>
        </p:nvSpPr>
        <p:spPr>
          <a:xfrm>
            <a:off x="0" y="0"/>
            <a:ext cx="-11796840" cy="-11796840"/>
          </a:xfrm>
          <a:prstGeom prst="rect">
            <a:avLst/>
          </a:prstGeom>
        </p:spPr>
        <p:txBody>
          <a:bodyPr bIns="45000" lIns="90000" rIns="90000" tIns="45000"/>
          <a:p>
            <a:pPr>
              <a:lnSpc>
                <a:spcPct val="100000"/>
              </a:lnSpc>
            </a:pPr>
            <a:fld id="{E1B16101-11F1-41A1-A191-9111B17151D1}" type="slidenum">
              <a:rPr lang="it-IT" sz="2000">
                <a:solidFill>
                  <a:srgbClr val="000000"/>
                </a:solidFill>
                <a:latin typeface="Verdana"/>
                <a:ea typeface="+mn-ea"/>
              </a:rPr>
              <a:t>&lt;numero&gt;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29" name="TextShape 2"/>
          <p:cNvSpPr txBox="1"/>
          <p:nvPr/>
        </p:nvSpPr>
        <p:spPr>
          <a:xfrm>
            <a:off x="0" y="0"/>
            <a:ext cx="-11796840" cy="-11796840"/>
          </a:xfrm>
          <a:prstGeom prst="rect">
            <a:avLst/>
          </a:prstGeom>
        </p:spPr>
        <p:txBody>
          <a:bodyPr bIns="45000" lIns="90000" rIns="90000" tIns="45000"/>
          <a:p>
            <a:pPr>
              <a:lnSpc>
                <a:spcPct val="100000"/>
              </a:lnSpc>
            </a:pPr>
            <a:fld id="{E141C1E1-B131-41B1-81F1-41F161515181}" type="slidenum">
              <a:rPr lang="it-IT" sz="2000">
                <a:solidFill>
                  <a:srgbClr val="000000"/>
                </a:solidFill>
                <a:latin typeface="Verdana"/>
                <a:ea typeface="+mn-ea"/>
              </a:rPr>
              <a:t>&lt;numero&gt;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31" name="TextShape 2"/>
          <p:cNvSpPr txBox="1"/>
          <p:nvPr/>
        </p:nvSpPr>
        <p:spPr>
          <a:xfrm>
            <a:off x="0" y="0"/>
            <a:ext cx="-11796840" cy="-11796840"/>
          </a:xfrm>
          <a:prstGeom prst="rect">
            <a:avLst/>
          </a:prstGeom>
        </p:spPr>
        <p:txBody>
          <a:bodyPr bIns="45000" lIns="90000" rIns="90000" tIns="45000"/>
          <a:p>
            <a:pPr>
              <a:lnSpc>
                <a:spcPct val="100000"/>
              </a:lnSpc>
            </a:pPr>
            <a:fld id="{111121D1-F151-4121-8141-D12171F16111}" type="slidenum">
              <a:rPr lang="it-IT" sz="2000">
                <a:solidFill>
                  <a:srgbClr val="000000"/>
                </a:solidFill>
                <a:latin typeface="Verdana"/>
                <a:ea typeface="+mn-ea"/>
              </a:rPr>
              <a:t>&lt;numero&gt;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33" name="TextShape 2"/>
          <p:cNvSpPr txBox="1"/>
          <p:nvPr/>
        </p:nvSpPr>
        <p:spPr>
          <a:xfrm>
            <a:off x="0" y="0"/>
            <a:ext cx="-11796840" cy="-11796840"/>
          </a:xfrm>
          <a:prstGeom prst="rect">
            <a:avLst/>
          </a:prstGeom>
        </p:spPr>
        <p:txBody>
          <a:bodyPr bIns="45000" lIns="90000" rIns="90000" tIns="45000"/>
          <a:p>
            <a:pPr>
              <a:lnSpc>
                <a:spcPct val="100000"/>
              </a:lnSpc>
            </a:pPr>
            <a:fld id="{D1B1C111-2141-41C1-A1C1-512151411181}" type="slidenum">
              <a:rPr lang="it-IT" sz="2000">
                <a:solidFill>
                  <a:srgbClr val="000000"/>
                </a:solidFill>
                <a:latin typeface="Verdana"/>
                <a:ea typeface="+mn-ea"/>
              </a:rPr>
              <a:t>&lt;numero&gt;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35" name="TextShape 2"/>
          <p:cNvSpPr txBox="1"/>
          <p:nvPr/>
        </p:nvSpPr>
        <p:spPr>
          <a:xfrm>
            <a:off x="0" y="0"/>
            <a:ext cx="-11796840" cy="-11796840"/>
          </a:xfrm>
          <a:prstGeom prst="rect">
            <a:avLst/>
          </a:prstGeom>
        </p:spPr>
        <p:txBody>
          <a:bodyPr bIns="45000" lIns="90000" rIns="90000" tIns="45000"/>
          <a:p>
            <a:pPr>
              <a:lnSpc>
                <a:spcPct val="100000"/>
              </a:lnSpc>
            </a:pPr>
            <a:fld id="{21E1D171-0181-4151-B101-91B121E17151}" type="slidenum">
              <a:rPr lang="it-IT" sz="2000">
                <a:solidFill>
                  <a:srgbClr val="000000"/>
                </a:solidFill>
                <a:latin typeface="Verdana"/>
                <a:ea typeface="+mn-ea"/>
              </a:rPr>
              <a:t>&lt;numero&gt;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13" name="TextShape 2"/>
          <p:cNvSpPr txBox="1"/>
          <p:nvPr/>
        </p:nvSpPr>
        <p:spPr>
          <a:xfrm>
            <a:off x="0" y="0"/>
            <a:ext cx="-11796840" cy="-11796840"/>
          </a:xfrm>
          <a:prstGeom prst="rect">
            <a:avLst/>
          </a:prstGeom>
        </p:spPr>
        <p:txBody>
          <a:bodyPr bIns="45000" lIns="90000" rIns="90000" tIns="45000"/>
          <a:p>
            <a:pPr>
              <a:lnSpc>
                <a:spcPct val="100000"/>
              </a:lnSpc>
            </a:pPr>
            <a:fld id="{A161D151-31F1-4191-8161-51817141E171}" type="slidenum">
              <a:rPr lang="it-IT" sz="2000">
                <a:solidFill>
                  <a:srgbClr val="000000"/>
                </a:solidFill>
                <a:latin typeface="Verdana"/>
                <a:ea typeface="+mn-ea"/>
              </a:rPr>
              <a:t>&lt;numero&gt;</a:t>
            </a:fld>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37" name="TextShape 2"/>
          <p:cNvSpPr txBox="1"/>
          <p:nvPr/>
        </p:nvSpPr>
        <p:spPr>
          <a:xfrm>
            <a:off x="0" y="0"/>
            <a:ext cx="-11796840" cy="-11796840"/>
          </a:xfrm>
          <a:prstGeom prst="rect">
            <a:avLst/>
          </a:prstGeom>
        </p:spPr>
        <p:txBody>
          <a:bodyPr bIns="45000" lIns="90000" rIns="90000" tIns="45000"/>
          <a:p>
            <a:pPr>
              <a:lnSpc>
                <a:spcPct val="100000"/>
              </a:lnSpc>
            </a:pPr>
            <a:fld id="{814141C1-E181-4151-A141-D1D11121A1B1}" type="slidenum">
              <a:rPr lang="it-IT" sz="2000">
                <a:solidFill>
                  <a:srgbClr val="000000"/>
                </a:solidFill>
                <a:latin typeface="Verdana"/>
                <a:ea typeface="+mn-ea"/>
              </a:rPr>
              <a:t>&lt;numero&gt;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39" name="TextShape 2"/>
          <p:cNvSpPr txBox="1"/>
          <p:nvPr/>
        </p:nvSpPr>
        <p:spPr>
          <a:xfrm>
            <a:off x="0" y="0"/>
            <a:ext cx="-11796840" cy="-11796840"/>
          </a:xfrm>
          <a:prstGeom prst="rect">
            <a:avLst/>
          </a:prstGeom>
        </p:spPr>
        <p:txBody>
          <a:bodyPr bIns="45000" lIns="90000" rIns="90000" tIns="45000"/>
          <a:p>
            <a:pPr>
              <a:lnSpc>
                <a:spcPct val="100000"/>
              </a:lnSpc>
            </a:pPr>
            <a:fld id="{C10161E1-D1E1-4101-A1C1-217101C1D161}" type="slidenum">
              <a:rPr lang="it-IT" sz="2000">
                <a:solidFill>
                  <a:srgbClr val="000000"/>
                </a:solidFill>
                <a:latin typeface="Verdana"/>
                <a:ea typeface="+mn-ea"/>
              </a:rPr>
              <a:t>&lt;numero&gt;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41" name="TextShape 2"/>
          <p:cNvSpPr txBox="1"/>
          <p:nvPr/>
        </p:nvSpPr>
        <p:spPr>
          <a:xfrm>
            <a:off x="0" y="0"/>
            <a:ext cx="-11796840" cy="-11796840"/>
          </a:xfrm>
          <a:prstGeom prst="rect">
            <a:avLst/>
          </a:prstGeom>
        </p:spPr>
        <p:txBody>
          <a:bodyPr bIns="45000" lIns="90000" rIns="90000" tIns="45000"/>
          <a:p>
            <a:pPr>
              <a:lnSpc>
                <a:spcPct val="100000"/>
              </a:lnSpc>
            </a:pPr>
            <a:fld id="{91D141C1-8171-4181-8161-21A1F11111B1}" type="slidenum">
              <a:rPr lang="it-IT" sz="2000">
                <a:solidFill>
                  <a:srgbClr val="000000"/>
                </a:solidFill>
                <a:latin typeface="Verdana"/>
                <a:ea typeface="+mn-ea"/>
              </a:rPr>
              <a:t>&lt;numero&gt;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43" name="TextShape 2"/>
          <p:cNvSpPr txBox="1"/>
          <p:nvPr/>
        </p:nvSpPr>
        <p:spPr>
          <a:xfrm>
            <a:off x="0" y="0"/>
            <a:ext cx="-11796840" cy="-11796840"/>
          </a:xfrm>
          <a:prstGeom prst="rect">
            <a:avLst/>
          </a:prstGeom>
        </p:spPr>
        <p:txBody>
          <a:bodyPr bIns="45000" lIns="90000" rIns="90000" tIns="45000"/>
          <a:p>
            <a:pPr>
              <a:lnSpc>
                <a:spcPct val="100000"/>
              </a:lnSpc>
            </a:pPr>
            <a:fld id="{71715101-7141-4101-9151-A191E18161D1}" type="slidenum">
              <a:rPr lang="it-IT" sz="2000">
                <a:solidFill>
                  <a:srgbClr val="000000"/>
                </a:solidFill>
                <a:latin typeface="Verdana"/>
                <a:ea typeface="+mn-ea"/>
              </a:rPr>
              <a:t>&lt;numero&gt;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45" name="TextShape 2"/>
          <p:cNvSpPr txBox="1"/>
          <p:nvPr/>
        </p:nvSpPr>
        <p:spPr>
          <a:xfrm>
            <a:off x="0" y="0"/>
            <a:ext cx="-11796840" cy="-11796840"/>
          </a:xfrm>
          <a:prstGeom prst="rect">
            <a:avLst/>
          </a:prstGeom>
        </p:spPr>
        <p:txBody>
          <a:bodyPr bIns="45000" lIns="90000" rIns="90000" tIns="45000"/>
          <a:p>
            <a:pPr>
              <a:lnSpc>
                <a:spcPct val="100000"/>
              </a:lnSpc>
            </a:pPr>
            <a:fld id="{31915191-C101-41F1-B151-910111E15151}" type="slidenum">
              <a:rPr lang="it-IT" sz="2000">
                <a:solidFill>
                  <a:srgbClr val="000000"/>
                </a:solidFill>
                <a:latin typeface="Verdana"/>
                <a:ea typeface="+mn-ea"/>
              </a:rPr>
              <a:t>&lt;numero&gt;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47" name="TextShape 2"/>
          <p:cNvSpPr txBox="1"/>
          <p:nvPr/>
        </p:nvSpPr>
        <p:spPr>
          <a:xfrm>
            <a:off x="0" y="0"/>
            <a:ext cx="-11796840" cy="-11796840"/>
          </a:xfrm>
          <a:prstGeom prst="rect">
            <a:avLst/>
          </a:prstGeom>
        </p:spPr>
        <p:txBody>
          <a:bodyPr bIns="45000" lIns="90000" rIns="90000" tIns="45000"/>
          <a:p>
            <a:pPr>
              <a:lnSpc>
                <a:spcPct val="100000"/>
              </a:lnSpc>
            </a:pPr>
            <a:fld id="{617191F1-61B1-41B1-8171-A121A1A131C1}" type="slidenum">
              <a:rPr lang="it-IT" sz="2000">
                <a:solidFill>
                  <a:srgbClr val="000000"/>
                </a:solidFill>
                <a:latin typeface="Verdana"/>
                <a:ea typeface="+mn-ea"/>
              </a:rPr>
              <a:t>&lt;numero&gt;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49" name="TextShape 2"/>
          <p:cNvSpPr txBox="1"/>
          <p:nvPr/>
        </p:nvSpPr>
        <p:spPr>
          <a:xfrm>
            <a:off x="0" y="0"/>
            <a:ext cx="-11796840" cy="-11796840"/>
          </a:xfrm>
          <a:prstGeom prst="rect">
            <a:avLst/>
          </a:prstGeom>
        </p:spPr>
        <p:txBody>
          <a:bodyPr bIns="45000" lIns="90000" rIns="90000" tIns="45000"/>
          <a:p>
            <a:pPr>
              <a:lnSpc>
                <a:spcPct val="100000"/>
              </a:lnSpc>
            </a:pPr>
            <a:fld id="{A1A1F191-B191-41A1-81E1-F1F14161F181}" type="slidenum">
              <a:rPr lang="it-IT" sz="2000">
                <a:solidFill>
                  <a:srgbClr val="000000"/>
                </a:solidFill>
                <a:latin typeface="Verdana"/>
                <a:ea typeface="+mn-ea"/>
              </a:rPr>
              <a:t>&lt;numero&gt;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51" name="TextShape 2"/>
          <p:cNvSpPr txBox="1"/>
          <p:nvPr/>
        </p:nvSpPr>
        <p:spPr>
          <a:xfrm>
            <a:off x="0" y="0"/>
            <a:ext cx="-11796840" cy="-11796840"/>
          </a:xfrm>
          <a:prstGeom prst="rect">
            <a:avLst/>
          </a:prstGeom>
        </p:spPr>
        <p:txBody>
          <a:bodyPr bIns="45000" lIns="90000" rIns="90000" tIns="45000"/>
          <a:p>
            <a:pPr>
              <a:lnSpc>
                <a:spcPct val="100000"/>
              </a:lnSpc>
            </a:pPr>
            <a:fld id="{E1B141B1-6111-4131-81F1-21E18151C111}" type="slidenum">
              <a:rPr lang="it-IT" sz="2000">
                <a:solidFill>
                  <a:srgbClr val="000000"/>
                </a:solidFill>
                <a:latin typeface="Verdana"/>
                <a:ea typeface="+mn-ea"/>
              </a:rPr>
              <a:t>&lt;numero&gt;</a:t>
            </a:fld>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53" name="TextShape 2"/>
          <p:cNvSpPr txBox="1"/>
          <p:nvPr/>
        </p:nvSpPr>
        <p:spPr>
          <a:xfrm>
            <a:off x="0" y="0"/>
            <a:ext cx="-11796840" cy="-11796840"/>
          </a:xfrm>
          <a:prstGeom prst="rect">
            <a:avLst/>
          </a:prstGeom>
        </p:spPr>
        <p:txBody>
          <a:bodyPr bIns="45000" lIns="90000" rIns="90000" tIns="45000"/>
          <a:p>
            <a:pPr>
              <a:lnSpc>
                <a:spcPct val="100000"/>
              </a:lnSpc>
            </a:pPr>
            <a:fld id="{C1412131-D131-41C1-A171-B1E161C171F1}" type="slidenum">
              <a:rPr lang="it-IT" sz="2000">
                <a:solidFill>
                  <a:srgbClr val="000000"/>
                </a:solidFill>
                <a:latin typeface="Verdana"/>
                <a:ea typeface="+mn-ea"/>
              </a:rPr>
              <a:t>&lt;numero&gt;</a:t>
            </a:fld>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55" name="TextShape 2"/>
          <p:cNvSpPr txBox="1"/>
          <p:nvPr/>
        </p:nvSpPr>
        <p:spPr>
          <a:xfrm>
            <a:off x="0" y="0"/>
            <a:ext cx="-11796840" cy="-11796840"/>
          </a:xfrm>
          <a:prstGeom prst="rect">
            <a:avLst/>
          </a:prstGeom>
        </p:spPr>
        <p:txBody>
          <a:bodyPr bIns="45000" lIns="90000" rIns="90000" tIns="45000"/>
          <a:p>
            <a:pPr>
              <a:lnSpc>
                <a:spcPct val="100000"/>
              </a:lnSpc>
            </a:pPr>
            <a:fld id="{11314161-A101-41E1-A151-3111A161E151}" type="slidenum">
              <a:rPr lang="it-IT" sz="2000">
                <a:solidFill>
                  <a:srgbClr val="000000"/>
                </a:solidFill>
                <a:latin typeface="Verdana"/>
                <a:ea typeface="+mn-ea"/>
              </a:rPr>
              <a:t>&lt;numero&gt;</a:t>
            </a:fld>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57" name="TextShape 2"/>
          <p:cNvSpPr txBox="1"/>
          <p:nvPr/>
        </p:nvSpPr>
        <p:spPr>
          <a:xfrm>
            <a:off x="0" y="0"/>
            <a:ext cx="-11796840" cy="-11796840"/>
          </a:xfrm>
          <a:prstGeom prst="rect">
            <a:avLst/>
          </a:prstGeom>
        </p:spPr>
        <p:txBody>
          <a:bodyPr bIns="45000" lIns="90000" rIns="90000" tIns="45000"/>
          <a:p>
            <a:pPr>
              <a:lnSpc>
                <a:spcPct val="100000"/>
              </a:lnSpc>
            </a:pPr>
            <a:fld id="{01813111-C131-41D1-A1C1-C15101813141}" type="slidenum">
              <a:rPr lang="it-IT" sz="2000">
                <a:solidFill>
                  <a:srgbClr val="000000"/>
                </a:solidFill>
                <a:latin typeface="Verdana"/>
                <a:ea typeface="+mn-ea"/>
              </a:rPr>
              <a:t>&lt;numero&gt;</a:t>
            </a:fld>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59" name="TextShape 2"/>
          <p:cNvSpPr txBox="1"/>
          <p:nvPr/>
        </p:nvSpPr>
        <p:spPr>
          <a:xfrm>
            <a:off x="0" y="0"/>
            <a:ext cx="-11796840" cy="-11796840"/>
          </a:xfrm>
          <a:prstGeom prst="rect">
            <a:avLst/>
          </a:prstGeom>
        </p:spPr>
        <p:txBody>
          <a:bodyPr bIns="45000" lIns="90000" rIns="90000" tIns="45000"/>
          <a:p>
            <a:pPr>
              <a:lnSpc>
                <a:spcPct val="100000"/>
              </a:lnSpc>
            </a:pPr>
            <a:fld id="{21C141F1-31B1-4171-B111-F1B181217171}" type="slidenum">
              <a:rPr lang="it-IT" sz="2000">
                <a:solidFill>
                  <a:srgbClr val="000000"/>
                </a:solidFill>
                <a:latin typeface="Verdana"/>
                <a:ea typeface="+mn-ea"/>
              </a:rPr>
              <a:t>&lt;numero&gt;</a:t>
            </a:fld>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61" name="TextShape 2"/>
          <p:cNvSpPr txBox="1"/>
          <p:nvPr/>
        </p:nvSpPr>
        <p:spPr>
          <a:xfrm>
            <a:off x="0" y="0"/>
            <a:ext cx="-11796840" cy="-11796840"/>
          </a:xfrm>
          <a:prstGeom prst="rect">
            <a:avLst/>
          </a:prstGeom>
        </p:spPr>
        <p:txBody>
          <a:bodyPr bIns="45000" lIns="90000" rIns="90000" tIns="45000"/>
          <a:p>
            <a:pPr>
              <a:lnSpc>
                <a:spcPct val="100000"/>
              </a:lnSpc>
            </a:pPr>
            <a:fld id="{11E12181-5131-41F1-B181-C1D1A171A1F1}" type="slidenum">
              <a:rPr lang="it-IT" sz="2000">
                <a:solidFill>
                  <a:srgbClr val="000000"/>
                </a:solidFill>
                <a:latin typeface="Verdana"/>
                <a:ea typeface="+mn-ea"/>
              </a:rPr>
              <a:t>&lt;numero&gt;</a:t>
            </a:fld>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63" name="TextShape 2"/>
          <p:cNvSpPr txBox="1"/>
          <p:nvPr/>
        </p:nvSpPr>
        <p:spPr>
          <a:xfrm>
            <a:off x="0" y="0"/>
            <a:ext cx="-11796840" cy="-11796840"/>
          </a:xfrm>
          <a:prstGeom prst="rect">
            <a:avLst/>
          </a:prstGeom>
        </p:spPr>
        <p:txBody>
          <a:bodyPr bIns="45000" lIns="90000" rIns="90000" tIns="45000"/>
          <a:p>
            <a:pPr>
              <a:lnSpc>
                <a:spcPct val="100000"/>
              </a:lnSpc>
            </a:pPr>
            <a:fld id="{4111A1C1-E1C1-41B1-A171-E1E101A121D1}" type="slidenum">
              <a:rPr lang="it-IT" sz="2000">
                <a:solidFill>
                  <a:srgbClr val="000000"/>
                </a:solidFill>
                <a:latin typeface="Verdana"/>
                <a:ea typeface="+mn-ea"/>
              </a:rPr>
              <a:t>&lt;numero&gt;</a:t>
            </a:fld>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65" name="TextShape 2"/>
          <p:cNvSpPr txBox="1"/>
          <p:nvPr/>
        </p:nvSpPr>
        <p:spPr>
          <a:xfrm>
            <a:off x="0" y="0"/>
            <a:ext cx="-11796840" cy="-11796840"/>
          </a:xfrm>
          <a:prstGeom prst="rect">
            <a:avLst/>
          </a:prstGeom>
        </p:spPr>
        <p:txBody>
          <a:bodyPr bIns="45000" lIns="90000" rIns="90000" tIns="45000"/>
          <a:p>
            <a:pPr>
              <a:lnSpc>
                <a:spcPct val="100000"/>
              </a:lnSpc>
            </a:pPr>
            <a:fld id="{D11101D1-D101-41E1-9151-61A121019141}" type="slidenum">
              <a:rPr lang="it-IT" sz="2000">
                <a:solidFill>
                  <a:srgbClr val="000000"/>
                </a:solidFill>
                <a:latin typeface="Verdana"/>
                <a:ea typeface="+mn-ea"/>
              </a:rPr>
              <a:t>&lt;numero&gt;</a:t>
            </a:fld>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67" name="TextShape 2"/>
          <p:cNvSpPr txBox="1"/>
          <p:nvPr/>
        </p:nvSpPr>
        <p:spPr>
          <a:xfrm>
            <a:off x="0" y="0"/>
            <a:ext cx="-11796840" cy="-11796840"/>
          </a:xfrm>
          <a:prstGeom prst="rect">
            <a:avLst/>
          </a:prstGeom>
        </p:spPr>
        <p:txBody>
          <a:bodyPr bIns="45000" lIns="90000" rIns="90000" tIns="45000"/>
          <a:p>
            <a:pPr>
              <a:lnSpc>
                <a:spcPct val="100000"/>
              </a:lnSpc>
            </a:pPr>
            <a:fld id="{A1816171-C151-41A1-A161-F1811121B141}" type="slidenum">
              <a:rPr lang="it-IT" sz="2000">
                <a:solidFill>
                  <a:srgbClr val="000000"/>
                </a:solidFill>
                <a:latin typeface="Verdana"/>
                <a:ea typeface="+mn-ea"/>
              </a:rPr>
              <a:t>&lt;numero&gt;</a:t>
            </a:fld>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69" name="TextShape 2"/>
          <p:cNvSpPr txBox="1"/>
          <p:nvPr/>
        </p:nvSpPr>
        <p:spPr>
          <a:xfrm>
            <a:off x="0" y="0"/>
            <a:ext cx="-11796840" cy="-11796840"/>
          </a:xfrm>
          <a:prstGeom prst="rect">
            <a:avLst/>
          </a:prstGeom>
        </p:spPr>
        <p:txBody>
          <a:bodyPr bIns="45000" lIns="90000" rIns="90000" tIns="45000"/>
          <a:p>
            <a:pPr>
              <a:lnSpc>
                <a:spcPct val="100000"/>
              </a:lnSpc>
            </a:pPr>
            <a:fld id="{3121C1C1-B161-4171-B191-110051514111}" type="slidenum">
              <a:rPr lang="it-IT" sz="2000">
                <a:solidFill>
                  <a:srgbClr val="000000"/>
                </a:solidFill>
                <a:latin typeface="Verdana"/>
                <a:ea typeface="+mn-ea"/>
              </a:rPr>
              <a:t>&lt;numero&gt;</a:t>
            </a:fld>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71" name="TextShape 2"/>
          <p:cNvSpPr txBox="1"/>
          <p:nvPr/>
        </p:nvSpPr>
        <p:spPr>
          <a:xfrm>
            <a:off x="0" y="0"/>
            <a:ext cx="-11796840" cy="-11796840"/>
          </a:xfrm>
          <a:prstGeom prst="rect">
            <a:avLst/>
          </a:prstGeom>
        </p:spPr>
        <p:txBody>
          <a:bodyPr bIns="45000" lIns="90000" rIns="90000" tIns="45000"/>
          <a:p>
            <a:pPr>
              <a:lnSpc>
                <a:spcPct val="100000"/>
              </a:lnSpc>
            </a:pPr>
            <a:fld id="{0171B171-21E1-4161-A1B1-A1E1D1E16101}" type="slidenum">
              <a:rPr lang="it-IT" sz="2000">
                <a:solidFill>
                  <a:srgbClr val="000000"/>
                </a:solidFill>
                <a:latin typeface="Verdana"/>
                <a:ea typeface="+mn-ea"/>
              </a:rPr>
              <a:t>&lt;numero&gt;</a:t>
            </a:fld>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73" name="TextShape 2"/>
          <p:cNvSpPr txBox="1"/>
          <p:nvPr/>
        </p:nvSpPr>
        <p:spPr>
          <a:xfrm>
            <a:off x="0" y="0"/>
            <a:ext cx="-11796840" cy="-11796840"/>
          </a:xfrm>
          <a:prstGeom prst="rect">
            <a:avLst/>
          </a:prstGeom>
        </p:spPr>
        <p:txBody>
          <a:bodyPr bIns="45000" lIns="90000" rIns="90000" tIns="45000"/>
          <a:p>
            <a:pPr>
              <a:lnSpc>
                <a:spcPct val="100000"/>
              </a:lnSpc>
            </a:pPr>
            <a:fld id="{81B1F100-3171-41A1-B101-F15191714161}" type="slidenum">
              <a:rPr lang="it-IT" sz="2000">
                <a:solidFill>
                  <a:srgbClr val="000000"/>
                </a:solidFill>
                <a:latin typeface="Verdana"/>
                <a:ea typeface="+mn-ea"/>
              </a:rPr>
              <a:t>&lt;numero&gt;</a:t>
            </a:fld>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75" name="TextShape 2"/>
          <p:cNvSpPr txBox="1"/>
          <p:nvPr/>
        </p:nvSpPr>
        <p:spPr>
          <a:xfrm>
            <a:off x="0" y="0"/>
            <a:ext cx="-11796840" cy="-11796840"/>
          </a:xfrm>
          <a:prstGeom prst="rect">
            <a:avLst/>
          </a:prstGeom>
        </p:spPr>
        <p:txBody>
          <a:bodyPr bIns="45000" lIns="90000" rIns="90000" tIns="45000"/>
          <a:p>
            <a:pPr>
              <a:lnSpc>
                <a:spcPct val="100000"/>
              </a:lnSpc>
            </a:pPr>
            <a:fld id="{6121B1C1-2121-4171-9191-71D101A161D1}" type="slidenum">
              <a:rPr lang="it-IT" sz="2000">
                <a:solidFill>
                  <a:srgbClr val="000000"/>
                </a:solidFill>
                <a:latin typeface="Verdana"/>
                <a:ea typeface="+mn-ea"/>
              </a:rPr>
              <a:t>&lt;numero&gt;</a:t>
            </a:fld>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77" name="TextShape 2"/>
          <p:cNvSpPr txBox="1"/>
          <p:nvPr/>
        </p:nvSpPr>
        <p:spPr>
          <a:xfrm>
            <a:off x="0" y="0"/>
            <a:ext cx="-11796840" cy="-11796840"/>
          </a:xfrm>
          <a:prstGeom prst="rect">
            <a:avLst/>
          </a:prstGeom>
        </p:spPr>
        <p:txBody>
          <a:bodyPr bIns="45000" lIns="90000" rIns="90000" tIns="45000"/>
          <a:p>
            <a:pPr>
              <a:lnSpc>
                <a:spcPct val="100000"/>
              </a:lnSpc>
            </a:pPr>
            <a:fld id="{019100C1-3121-4100-B151-313101415131}" type="slidenum">
              <a:rPr lang="it-IT" sz="2000">
                <a:solidFill>
                  <a:srgbClr val="000000"/>
                </a:solidFill>
                <a:latin typeface="Verdana"/>
                <a:ea typeface="+mn-ea"/>
              </a:rPr>
              <a:t>&lt;numero&gt;</a:t>
            </a:fld>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8" name="TextShape 1"/>
          <p:cNvSpPr txBox="1"/>
          <p:nvPr/>
        </p:nvSpPr>
        <p:spPr>
          <a:xfrm>
            <a:off x="0" y="0"/>
            <a:ext cx="-11796840" cy="-11796840"/>
          </a:xfrm>
          <a:prstGeom prst="rect">
            <a:avLst/>
          </a:prstGeom>
        </p:spPr>
        <p:txBody>
          <a:bodyPr bIns="45000" lIns="90000" rIns="90000" tIns="45000"/>
          <a:p>
            <a:pPr>
              <a:lnSpc>
                <a:spcPct val="100000"/>
              </a:lnSpc>
            </a:pPr>
            <a:fld id="{8171A141-B131-4191-9141-718141C1B151}" type="slidenum">
              <a:rPr lang="it-IT" sz="2000">
                <a:solidFill>
                  <a:srgbClr val="000000"/>
                </a:solidFill>
                <a:latin typeface="Verdana"/>
                <a:ea typeface="+mn-ea"/>
              </a:rPr>
              <a:t>&lt;numero&gt;</a:t>
            </a:fld>
            <a:endParaRPr/>
          </a:p>
        </p:txBody>
      </p:sp>
      <p:sp>
        <p:nvSpPr>
          <p:cNvPr id="4179"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81" name="TextShape 2"/>
          <p:cNvSpPr txBox="1"/>
          <p:nvPr/>
        </p:nvSpPr>
        <p:spPr>
          <a:xfrm>
            <a:off x="0" y="0"/>
            <a:ext cx="-11796840" cy="-11796840"/>
          </a:xfrm>
          <a:prstGeom prst="rect">
            <a:avLst/>
          </a:prstGeom>
        </p:spPr>
        <p:txBody>
          <a:bodyPr bIns="45000" lIns="90000" rIns="90000" tIns="45000"/>
          <a:p>
            <a:pPr>
              <a:lnSpc>
                <a:spcPct val="100000"/>
              </a:lnSpc>
            </a:pPr>
            <a:fld id="{51B19151-8101-4101-8171-B181115161F1}" type="slidenum">
              <a:rPr lang="it-IT" sz="2000">
                <a:solidFill>
                  <a:srgbClr val="000000"/>
                </a:solidFill>
                <a:latin typeface="Verdana"/>
                <a:ea typeface="+mn-ea"/>
              </a:rPr>
              <a:t>&lt;numero&gt;</a:t>
            </a:fld>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2" name="TextShape 1"/>
          <p:cNvSpPr txBox="1"/>
          <p:nvPr/>
        </p:nvSpPr>
        <p:spPr>
          <a:xfrm>
            <a:off x="0" y="0"/>
            <a:ext cx="-11796840" cy="-11796840"/>
          </a:xfrm>
          <a:prstGeom prst="rect">
            <a:avLst/>
          </a:prstGeom>
        </p:spPr>
        <p:txBody>
          <a:bodyPr bIns="45000" lIns="90000" rIns="90000" tIns="45000"/>
          <a:p>
            <a:pPr>
              <a:lnSpc>
                <a:spcPct val="100000"/>
              </a:lnSpc>
            </a:pPr>
            <a:fld id="{E1A13121-8121-4181-A101-618131A1E141}" type="slidenum">
              <a:rPr lang="it-IT" sz="2000">
                <a:solidFill>
                  <a:srgbClr val="000000"/>
                </a:solidFill>
                <a:latin typeface="Verdana"/>
                <a:ea typeface="+mn-ea"/>
              </a:rPr>
              <a:t>&lt;numero&gt;</a:t>
            </a:fld>
            <a:endParaRPr/>
          </a:p>
        </p:txBody>
      </p:sp>
      <p:sp>
        <p:nvSpPr>
          <p:cNvPr id="4183" name="PlaceHolder 2"/>
          <p:cNvSpPr>
            <a:spLocks noGrp="1"/>
          </p:cNvSpPr>
          <p:nvPr>
            <p:ph type="body"/>
          </p:nvPr>
        </p:nvSpPr>
        <p:spPr>
          <a:xfrm>
            <a:off x="0" y="0"/>
            <a:ext cx="-11796840" cy="-11796840"/>
          </a:xfrm>
          <a:prstGeom prst="rect">
            <a:avLst/>
          </a:prstGeom>
        </p:spPr>
        <p:txBody>
          <a:bodyPr bIns="45000" lIns="90000" rIns="90000" tIns="45000"/>
          <a:p>
            <a:pPr algn="ctr">
              <a:lnSpc>
                <a:spcPct val="100000"/>
              </a:lnSpc>
            </a:pPr>
            <a:r>
              <a:rPr lang="it-IT" sz="1200">
                <a:solidFill>
                  <a:srgbClr val="002060"/>
                </a:solidFill>
                <a:latin typeface="+mn-lt"/>
                <a:ea typeface="+mn-ea"/>
              </a:rPr>
              <a:t>In fase di prima applicazione per effetto dell’art. 34-bis, c.4 del DL 18.10.2012, n.179 il termine del 31 gennaio è stato differito al </a:t>
            </a:r>
            <a:r>
              <a:rPr b="1" lang="it-IT" sz="1200">
                <a:solidFill>
                  <a:srgbClr val="002060"/>
                </a:solidFill>
                <a:latin typeface="+mn-lt"/>
                <a:ea typeface="+mn-ea"/>
              </a:rPr>
              <a:t>31/03/2013</a:t>
            </a:r>
            <a:endParaRPr/>
          </a:p>
          <a:p>
            <a:pPr algn="ctr">
              <a:lnSpc>
                <a:spcPct val="100000"/>
              </a:lnSpc>
            </a:pPr>
            <a:r>
              <a:rPr b="1" lang="it-IT" sz="1200">
                <a:solidFill>
                  <a:srgbClr val="002060"/>
                </a:solidFill>
                <a:latin typeface="+mn-lt"/>
                <a:ea typeface="+mn-ea"/>
              </a:rPr>
              <a:t>(cfr. Nota ANCI 21.03.2013)</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4" name="TextShape 1"/>
          <p:cNvSpPr txBox="1"/>
          <p:nvPr/>
        </p:nvSpPr>
        <p:spPr>
          <a:xfrm>
            <a:off x="0" y="0"/>
            <a:ext cx="-11796840" cy="-11796840"/>
          </a:xfrm>
          <a:prstGeom prst="rect">
            <a:avLst/>
          </a:prstGeom>
        </p:spPr>
        <p:txBody>
          <a:bodyPr bIns="45000" lIns="90000" rIns="90000" tIns="45000"/>
          <a:p>
            <a:pPr>
              <a:lnSpc>
                <a:spcPct val="100000"/>
              </a:lnSpc>
            </a:pPr>
            <a:fld id="{21E1D1C1-0121-4171-8111-B1614171D151}" type="slidenum">
              <a:rPr lang="it-IT" sz="2000">
                <a:solidFill>
                  <a:srgbClr val="000000"/>
                </a:solidFill>
                <a:latin typeface="Verdana"/>
                <a:ea typeface="+mn-ea"/>
              </a:rPr>
              <a:t>&lt;numero&gt;</a:t>
            </a:fld>
            <a:endParaRPr/>
          </a:p>
        </p:txBody>
      </p:sp>
      <p:sp>
        <p:nvSpPr>
          <p:cNvPr id="4115"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85" name="TextShape 2"/>
          <p:cNvSpPr txBox="1"/>
          <p:nvPr/>
        </p:nvSpPr>
        <p:spPr>
          <a:xfrm>
            <a:off x="0" y="0"/>
            <a:ext cx="-11796840" cy="-11796840"/>
          </a:xfrm>
          <a:prstGeom prst="rect">
            <a:avLst/>
          </a:prstGeom>
        </p:spPr>
        <p:txBody>
          <a:bodyPr bIns="45000" lIns="90000" rIns="90000" tIns="45000"/>
          <a:p>
            <a:pPr>
              <a:lnSpc>
                <a:spcPct val="100000"/>
              </a:lnSpc>
            </a:pPr>
            <a:fld id="{5151E1E1-71D1-4131-A111-41711141A181}" type="slidenum">
              <a:rPr lang="it-IT" sz="2000">
                <a:solidFill>
                  <a:srgbClr val="000000"/>
                </a:solidFill>
                <a:latin typeface="Verdana"/>
                <a:ea typeface="+mn-ea"/>
              </a:rPr>
              <a:t>&lt;numero&gt;</a:t>
            </a:fld>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6" name="TextShape 1"/>
          <p:cNvSpPr txBox="1"/>
          <p:nvPr/>
        </p:nvSpPr>
        <p:spPr>
          <a:xfrm>
            <a:off x="0" y="0"/>
            <a:ext cx="-11796840" cy="-11796840"/>
          </a:xfrm>
          <a:prstGeom prst="rect">
            <a:avLst/>
          </a:prstGeom>
        </p:spPr>
        <p:txBody>
          <a:bodyPr bIns="45000" lIns="90000" rIns="90000" tIns="45000"/>
          <a:p>
            <a:pPr>
              <a:lnSpc>
                <a:spcPct val="100000"/>
              </a:lnSpc>
            </a:pPr>
            <a:fld id="{D1217111-0161-41D1-B151-7181B181C131}" type="slidenum">
              <a:rPr lang="it-IT" sz="2000">
                <a:solidFill>
                  <a:srgbClr val="000000"/>
                </a:solidFill>
                <a:latin typeface="Verdana"/>
                <a:ea typeface="+mn-ea"/>
              </a:rPr>
              <a:t>&lt;numero&gt;</a:t>
            </a:fld>
            <a:endParaRPr/>
          </a:p>
        </p:txBody>
      </p:sp>
      <p:sp>
        <p:nvSpPr>
          <p:cNvPr id="4187" name="PlaceHolder 2"/>
          <p:cNvSpPr>
            <a:spLocks noGrp="1"/>
          </p:cNvSpPr>
          <p:nvPr>
            <p:ph type="body"/>
          </p:nvPr>
        </p:nvSpPr>
        <p:spPr>
          <a:xfrm>
            <a:off x="0" y="0"/>
            <a:ext cx="-11796840" cy="-11796840"/>
          </a:xfrm>
          <a:prstGeom prst="rect">
            <a:avLst/>
          </a:prstGeom>
        </p:spPr>
        <p:txBody>
          <a:bodyPr bIns="45000" lIns="90000" rIns="90000" tIns="45000"/>
          <a:p>
            <a:r>
              <a:rPr lang="it-IT"/>
              <a:t>Vedi Pag. 31 PNA</a:t>
            </a:r>
            <a:endParaRPr/>
          </a:p>
          <a:p>
            <a:r>
              <a:rPr lang="it-IT"/>
              <a:t>PTPC: Piano Triennale Prevenzione della Corruzione (ai sensi della L.190/2012)</a:t>
            </a:r>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8" name="TextShape 1"/>
          <p:cNvSpPr txBox="1"/>
          <p:nvPr/>
        </p:nvSpPr>
        <p:spPr>
          <a:xfrm>
            <a:off x="0" y="0"/>
            <a:ext cx="-11796840" cy="-11796840"/>
          </a:xfrm>
          <a:prstGeom prst="rect">
            <a:avLst/>
          </a:prstGeom>
        </p:spPr>
        <p:txBody>
          <a:bodyPr bIns="45000" lIns="90000" rIns="90000" tIns="45000"/>
          <a:p>
            <a:pPr>
              <a:lnSpc>
                <a:spcPct val="100000"/>
              </a:lnSpc>
            </a:pPr>
            <a:fld id="{81612141-51A1-41D1-A1B1-B151B171A151}" type="slidenum">
              <a:rPr lang="it-IT" sz="2000">
                <a:solidFill>
                  <a:srgbClr val="000000"/>
                </a:solidFill>
                <a:latin typeface="Verdana"/>
                <a:ea typeface="+mn-ea"/>
              </a:rPr>
              <a:t>&lt;numero&gt;</a:t>
            </a:fld>
            <a:endParaRPr/>
          </a:p>
        </p:txBody>
      </p:sp>
      <p:sp>
        <p:nvSpPr>
          <p:cNvPr id="4189" name="PlaceHolder 2"/>
          <p:cNvSpPr>
            <a:spLocks noGrp="1"/>
          </p:cNvSpPr>
          <p:nvPr>
            <p:ph type="body"/>
          </p:nvPr>
        </p:nvSpPr>
        <p:spPr>
          <a:xfrm>
            <a:off x="0" y="0"/>
            <a:ext cx="-11796840" cy="-11796840"/>
          </a:xfrm>
          <a:prstGeom prst="rect">
            <a:avLst/>
          </a:prstGeom>
        </p:spPr>
        <p:txBody>
          <a:bodyPr bIns="45000" lIns="90000" rIns="90000" tIns="45000"/>
          <a:p>
            <a:r>
              <a:rPr lang="it-IT"/>
              <a:t>Vedi Pag. 31 PNA</a:t>
            </a:r>
            <a:endParaRPr/>
          </a:p>
          <a:p>
            <a:r>
              <a:rPr lang="it-IT"/>
              <a:t>PTPC: Piano Triennale Prevenzione della Corruzione (ai sensi della L.190/2012)</a:t>
            </a:r>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91" name="TextShape 2"/>
          <p:cNvSpPr txBox="1"/>
          <p:nvPr/>
        </p:nvSpPr>
        <p:spPr>
          <a:xfrm>
            <a:off x="0" y="0"/>
            <a:ext cx="-11796840" cy="-11796840"/>
          </a:xfrm>
          <a:prstGeom prst="rect">
            <a:avLst/>
          </a:prstGeom>
        </p:spPr>
        <p:txBody>
          <a:bodyPr bIns="45000" lIns="90000" rIns="90000" tIns="45000"/>
          <a:p>
            <a:pPr>
              <a:lnSpc>
                <a:spcPct val="100000"/>
              </a:lnSpc>
            </a:pPr>
            <a:fld id="{41415161-5101-4181-B1E1-6111D15171D1}" type="slidenum">
              <a:rPr lang="it-IT" sz="2000">
                <a:solidFill>
                  <a:srgbClr val="000000"/>
                </a:solidFill>
                <a:latin typeface="Verdana"/>
                <a:ea typeface="+mn-ea"/>
              </a:rPr>
              <a:t>&lt;numero&gt;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6" name="TextShape 1"/>
          <p:cNvSpPr txBox="1"/>
          <p:nvPr/>
        </p:nvSpPr>
        <p:spPr>
          <a:xfrm>
            <a:off x="0" y="0"/>
            <a:ext cx="-11796840" cy="-11796840"/>
          </a:xfrm>
          <a:prstGeom prst="rect">
            <a:avLst/>
          </a:prstGeom>
        </p:spPr>
        <p:txBody>
          <a:bodyPr bIns="45000" lIns="90000" rIns="90000" tIns="45000"/>
          <a:p>
            <a:pPr>
              <a:lnSpc>
                <a:spcPct val="100000"/>
              </a:lnSpc>
            </a:pPr>
            <a:fld id="{61612181-61E1-4161-A151-1111B131D161}" type="slidenum">
              <a:rPr lang="it-IT" sz="2000">
                <a:solidFill>
                  <a:srgbClr val="000000"/>
                </a:solidFill>
                <a:latin typeface="Verdana"/>
                <a:ea typeface="+mn-ea"/>
              </a:rPr>
              <a:t>&lt;numero&gt;</a:t>
            </a:fld>
            <a:endParaRPr/>
          </a:p>
        </p:txBody>
      </p:sp>
      <p:sp>
        <p:nvSpPr>
          <p:cNvPr id="4117" name="PlaceHolder 2"/>
          <p:cNvSpPr>
            <a:spLocks noGrp="1"/>
          </p:cNvSpPr>
          <p:nvPr>
            <p:ph type="body"/>
          </p:nvPr>
        </p:nvSpPr>
        <p:spPr>
          <a:xfrm>
            <a:off x="0" y="0"/>
            <a:ext cx="-11796840" cy="-11796840"/>
          </a:xfrm>
          <a:prstGeom prst="rect">
            <a:avLst/>
          </a:prstGeom>
        </p:spPr>
        <p:txBody>
          <a:bodyPr bIns="45000" lIns="90000" rIns="90000" tIns="45000"/>
          <a:p>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93" name="TextShape 2"/>
          <p:cNvSpPr txBox="1"/>
          <p:nvPr/>
        </p:nvSpPr>
        <p:spPr>
          <a:xfrm>
            <a:off x="0" y="0"/>
            <a:ext cx="-11796840" cy="-11796840"/>
          </a:xfrm>
          <a:prstGeom prst="rect">
            <a:avLst/>
          </a:prstGeom>
        </p:spPr>
        <p:txBody>
          <a:bodyPr bIns="45000" lIns="90000" rIns="90000" tIns="45000"/>
          <a:p>
            <a:pPr>
              <a:lnSpc>
                <a:spcPct val="100000"/>
              </a:lnSpc>
            </a:pPr>
            <a:fld id="{E15191B1-B1E1-4171-B181-41D13111D181}" type="slidenum">
              <a:rPr lang="it-IT" sz="2000">
                <a:solidFill>
                  <a:srgbClr val="000000"/>
                </a:solidFill>
                <a:latin typeface="Verdana"/>
                <a:ea typeface="+mn-ea"/>
              </a:rPr>
              <a:t>&lt;numero&gt;</a:t>
            </a:fld>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95" name="TextShape 2"/>
          <p:cNvSpPr txBox="1"/>
          <p:nvPr/>
        </p:nvSpPr>
        <p:spPr>
          <a:xfrm>
            <a:off x="0" y="0"/>
            <a:ext cx="-11796840" cy="-11796840"/>
          </a:xfrm>
          <a:prstGeom prst="rect">
            <a:avLst/>
          </a:prstGeom>
        </p:spPr>
        <p:txBody>
          <a:bodyPr bIns="45000" lIns="90000" rIns="90000" tIns="45000"/>
          <a:p>
            <a:pPr>
              <a:lnSpc>
                <a:spcPct val="100000"/>
              </a:lnSpc>
            </a:pPr>
            <a:fld id="{81A111A1-21E1-4191-B1C1-D1F1F191A1E1}" type="slidenum">
              <a:rPr lang="it-IT" sz="2000">
                <a:solidFill>
                  <a:srgbClr val="000000"/>
                </a:solidFill>
                <a:latin typeface="Verdana"/>
                <a:ea typeface="+mn-ea"/>
              </a:rPr>
              <a:t>&lt;numero&gt;</a:t>
            </a:fld>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97" name="TextShape 2"/>
          <p:cNvSpPr txBox="1"/>
          <p:nvPr/>
        </p:nvSpPr>
        <p:spPr>
          <a:xfrm>
            <a:off x="0" y="0"/>
            <a:ext cx="-11796840" cy="-11796840"/>
          </a:xfrm>
          <a:prstGeom prst="rect">
            <a:avLst/>
          </a:prstGeom>
        </p:spPr>
        <p:txBody>
          <a:bodyPr bIns="45000" lIns="90000" rIns="90000" tIns="45000"/>
          <a:p>
            <a:pPr>
              <a:lnSpc>
                <a:spcPct val="100000"/>
              </a:lnSpc>
            </a:pPr>
            <a:fld id="{E12141F1-E191-4131-81E1-D1C1E1B18131}" type="slidenum">
              <a:rPr lang="it-IT" sz="2000">
                <a:solidFill>
                  <a:srgbClr val="000000"/>
                </a:solidFill>
                <a:latin typeface="Verdana"/>
                <a:ea typeface="+mn-ea"/>
              </a:rPr>
              <a:t>&lt;numero&gt;</a:t>
            </a:fld>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199" name="TextShape 2"/>
          <p:cNvSpPr txBox="1"/>
          <p:nvPr/>
        </p:nvSpPr>
        <p:spPr>
          <a:xfrm>
            <a:off x="0" y="0"/>
            <a:ext cx="-11796840" cy="-11796840"/>
          </a:xfrm>
          <a:prstGeom prst="rect">
            <a:avLst/>
          </a:prstGeom>
        </p:spPr>
        <p:txBody>
          <a:bodyPr bIns="45000" lIns="90000" rIns="90000" tIns="45000"/>
          <a:p>
            <a:pPr>
              <a:lnSpc>
                <a:spcPct val="100000"/>
              </a:lnSpc>
            </a:pPr>
            <a:fld id="{81310171-01F1-4161-B151-517111B15141}" type="slidenum">
              <a:rPr lang="it-IT" sz="2000">
                <a:solidFill>
                  <a:srgbClr val="000000"/>
                </a:solidFill>
                <a:latin typeface="Verdana"/>
                <a:ea typeface="+mn-ea"/>
              </a:rPr>
              <a:t>&lt;numero&gt;</a:t>
            </a:fld>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01" name="TextShape 2"/>
          <p:cNvSpPr txBox="1"/>
          <p:nvPr/>
        </p:nvSpPr>
        <p:spPr>
          <a:xfrm>
            <a:off x="0" y="0"/>
            <a:ext cx="-11796840" cy="-11796840"/>
          </a:xfrm>
          <a:prstGeom prst="rect">
            <a:avLst/>
          </a:prstGeom>
        </p:spPr>
        <p:txBody>
          <a:bodyPr bIns="45000" lIns="90000" rIns="90000" tIns="45000"/>
          <a:p>
            <a:pPr>
              <a:lnSpc>
                <a:spcPct val="100000"/>
              </a:lnSpc>
            </a:pPr>
            <a:fld id="{D191E161-3191-41F1-A161-51B1F1C19141}" type="slidenum">
              <a:rPr lang="it-IT" sz="2000">
                <a:solidFill>
                  <a:srgbClr val="000000"/>
                </a:solidFill>
                <a:latin typeface="Verdana"/>
                <a:ea typeface="+mn-ea"/>
              </a:rPr>
              <a:t>&lt;numero&gt;</a:t>
            </a:fld>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03" name="TextShape 2"/>
          <p:cNvSpPr txBox="1"/>
          <p:nvPr/>
        </p:nvSpPr>
        <p:spPr>
          <a:xfrm>
            <a:off x="0" y="0"/>
            <a:ext cx="-11796840" cy="-11796840"/>
          </a:xfrm>
          <a:prstGeom prst="rect">
            <a:avLst/>
          </a:prstGeom>
        </p:spPr>
        <p:txBody>
          <a:bodyPr bIns="45000" lIns="90000" rIns="90000" tIns="45000"/>
          <a:p>
            <a:pPr>
              <a:lnSpc>
                <a:spcPct val="100000"/>
              </a:lnSpc>
            </a:pPr>
            <a:fld id="{E1E1C1A1-D151-41C1-8121-71319131D101}" type="slidenum">
              <a:rPr lang="it-IT" sz="2000">
                <a:solidFill>
                  <a:srgbClr val="000000"/>
                </a:solidFill>
                <a:latin typeface="Verdana"/>
                <a:ea typeface="+mn-ea"/>
              </a:rPr>
              <a:t>&lt;numero&gt;</a:t>
            </a:fld>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05" name="TextShape 2"/>
          <p:cNvSpPr txBox="1"/>
          <p:nvPr/>
        </p:nvSpPr>
        <p:spPr>
          <a:xfrm>
            <a:off x="0" y="0"/>
            <a:ext cx="-11796840" cy="-11796840"/>
          </a:xfrm>
          <a:prstGeom prst="rect">
            <a:avLst/>
          </a:prstGeom>
        </p:spPr>
        <p:txBody>
          <a:bodyPr bIns="45000" lIns="90000" rIns="90000" tIns="45000"/>
          <a:p>
            <a:pPr>
              <a:lnSpc>
                <a:spcPct val="100000"/>
              </a:lnSpc>
            </a:pPr>
            <a:fld id="{B1512151-4151-4141-9181-91214141D141}" type="slidenum">
              <a:rPr lang="it-IT" sz="2000">
                <a:solidFill>
                  <a:srgbClr val="000000"/>
                </a:solidFill>
                <a:latin typeface="Verdana"/>
                <a:ea typeface="+mn-ea"/>
              </a:rPr>
              <a:t>&lt;numero&gt;</a:t>
            </a:fld>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6" name="TextShape 1"/>
          <p:cNvSpPr txBox="1"/>
          <p:nvPr/>
        </p:nvSpPr>
        <p:spPr>
          <a:xfrm>
            <a:off x="0" y="0"/>
            <a:ext cx="-11796840" cy="-11796840"/>
          </a:xfrm>
          <a:prstGeom prst="rect">
            <a:avLst/>
          </a:prstGeom>
        </p:spPr>
        <p:txBody>
          <a:bodyPr bIns="45000" lIns="90000" rIns="90000" tIns="45000"/>
          <a:p>
            <a:pPr>
              <a:lnSpc>
                <a:spcPct val="100000"/>
              </a:lnSpc>
            </a:pPr>
            <a:fld id="{01812131-51E1-4131-9181-9101C191B131}" type="slidenum">
              <a:rPr lang="it-IT" sz="2000">
                <a:solidFill>
                  <a:srgbClr val="000000"/>
                </a:solidFill>
                <a:latin typeface="Verdana"/>
                <a:ea typeface="+mn-ea"/>
              </a:rPr>
              <a:t>&lt;numero&gt;</a:t>
            </a:fld>
            <a:endParaRPr/>
          </a:p>
        </p:txBody>
      </p:sp>
      <p:sp>
        <p:nvSpPr>
          <p:cNvPr id="4207" name="PlaceHolder 2"/>
          <p:cNvSpPr>
            <a:spLocks noGrp="1"/>
          </p:cNvSpPr>
          <p:nvPr>
            <p:ph type="body"/>
          </p:nvPr>
        </p:nvSpPr>
        <p:spPr>
          <a:xfrm>
            <a:off x="0" y="0"/>
            <a:ext cx="-11796840" cy="-11796840"/>
          </a:xfrm>
          <a:prstGeom prst="rect">
            <a:avLst/>
          </a:prstGeom>
        </p:spPr>
        <p:txBody>
          <a:bodyPr bIns="45000" lIns="90000" rIns="90000" tIns="45000"/>
          <a:p>
            <a:r>
              <a:rPr lang="it-IT"/>
              <a:t>Vedi Pag. 31 PNA</a:t>
            </a:r>
            <a:endParaRPr/>
          </a:p>
          <a:p>
            <a:r>
              <a:rPr lang="it-IT"/>
              <a:t>PTPC: Piano Triennale Prevenzione della Corruzione (ai sensi della L.190/2012)</a:t>
            </a:r>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8" name="TextShape 1"/>
          <p:cNvSpPr txBox="1"/>
          <p:nvPr/>
        </p:nvSpPr>
        <p:spPr>
          <a:xfrm>
            <a:off x="0" y="0"/>
            <a:ext cx="-11796840" cy="-11796840"/>
          </a:xfrm>
          <a:prstGeom prst="rect">
            <a:avLst/>
          </a:prstGeom>
        </p:spPr>
        <p:txBody>
          <a:bodyPr bIns="45000" lIns="90000" rIns="90000" tIns="45000"/>
          <a:p>
            <a:pPr>
              <a:lnSpc>
                <a:spcPct val="100000"/>
              </a:lnSpc>
            </a:pPr>
            <a:fld id="{41619191-5181-41E1-9151-1151E1B1F101}" type="slidenum">
              <a:rPr lang="it-IT" sz="2000">
                <a:solidFill>
                  <a:srgbClr val="000000"/>
                </a:solidFill>
                <a:latin typeface="Verdana"/>
                <a:ea typeface="+mn-ea"/>
              </a:rPr>
              <a:t>&lt;numero&gt;</a:t>
            </a:fld>
            <a:endParaRPr/>
          </a:p>
        </p:txBody>
      </p:sp>
      <p:sp>
        <p:nvSpPr>
          <p:cNvPr id="4209" name="PlaceHolder 2"/>
          <p:cNvSpPr>
            <a:spLocks noGrp="1"/>
          </p:cNvSpPr>
          <p:nvPr>
            <p:ph type="body"/>
          </p:nvPr>
        </p:nvSpPr>
        <p:spPr>
          <a:xfrm>
            <a:off x="0" y="0"/>
            <a:ext cx="-11796840" cy="-11796840"/>
          </a:xfrm>
          <a:prstGeom prst="rect">
            <a:avLst/>
          </a:prstGeom>
        </p:spPr>
        <p:txBody>
          <a:bodyPr bIns="45000" lIns="90000" rIns="90000" tIns="45000"/>
          <a:p>
            <a:r>
              <a:rPr lang="it-IT"/>
              <a:t>Vedi Pag. 31 PNA</a:t>
            </a:r>
            <a:endParaRPr/>
          </a:p>
          <a:p>
            <a:r>
              <a:rPr lang="it-IT"/>
              <a:t>PTPC: Piano Triennale Prevenzione della Corruzione (ai sensi della L.190/2012)</a:t>
            </a:r>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0" name="TextShape 1"/>
          <p:cNvSpPr txBox="1"/>
          <p:nvPr/>
        </p:nvSpPr>
        <p:spPr>
          <a:xfrm>
            <a:off x="0" y="0"/>
            <a:ext cx="-11796840" cy="-11796840"/>
          </a:xfrm>
          <a:prstGeom prst="rect">
            <a:avLst/>
          </a:prstGeom>
        </p:spPr>
        <p:txBody>
          <a:bodyPr bIns="45000" lIns="90000" rIns="90000" tIns="45000"/>
          <a:p>
            <a:pPr>
              <a:lnSpc>
                <a:spcPct val="100000"/>
              </a:lnSpc>
            </a:pPr>
            <a:fld id="{01C141C1-2161-4101-B161-F15161C1A131}" type="slidenum">
              <a:rPr lang="it-IT" sz="2000">
                <a:solidFill>
                  <a:srgbClr val="000000"/>
                </a:solidFill>
                <a:latin typeface="Verdana"/>
                <a:ea typeface="+mn-ea"/>
              </a:rPr>
              <a:t>&lt;numero&gt;</a:t>
            </a:fld>
            <a:endParaRPr/>
          </a:p>
        </p:txBody>
      </p:sp>
      <p:sp>
        <p:nvSpPr>
          <p:cNvPr id="4211" name="PlaceHolder 2"/>
          <p:cNvSpPr>
            <a:spLocks noGrp="1"/>
          </p:cNvSpPr>
          <p:nvPr>
            <p:ph type="body"/>
          </p:nvPr>
        </p:nvSpPr>
        <p:spPr>
          <a:xfrm>
            <a:off x="0" y="0"/>
            <a:ext cx="-11796840" cy="-11796840"/>
          </a:xfrm>
          <a:prstGeom prst="rect">
            <a:avLst/>
          </a:prstGeom>
        </p:spPr>
        <p:txBody>
          <a:bodyPr bIns="45000" lIns="90000" rIns="90000" tIns="45000"/>
          <a:p>
            <a:r>
              <a:rPr lang="it-IT"/>
              <a:t>Vedi Pag. 31 PNA</a:t>
            </a:r>
            <a:endParaRPr/>
          </a:p>
          <a:p>
            <a:r>
              <a:rPr lang="it-IT"/>
              <a:t>PTPC: Piano Triennale Prevenzione della Corruzione (ai sensi della L.190/2012)</a:t>
            </a:r>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13" name="TextShape 2"/>
          <p:cNvSpPr txBox="1"/>
          <p:nvPr/>
        </p:nvSpPr>
        <p:spPr>
          <a:xfrm>
            <a:off x="0" y="0"/>
            <a:ext cx="-11796840" cy="-11796840"/>
          </a:xfrm>
          <a:prstGeom prst="rect">
            <a:avLst/>
          </a:prstGeom>
        </p:spPr>
        <p:txBody>
          <a:bodyPr bIns="45000" lIns="90000" rIns="90000" tIns="45000"/>
          <a:p>
            <a:pPr>
              <a:lnSpc>
                <a:spcPct val="100000"/>
              </a:lnSpc>
            </a:pPr>
            <a:fld id="{A141D121-9131-4171-B1B1-91511181A181}" type="slidenum">
              <a:rPr lang="it-IT" sz="2000">
                <a:solidFill>
                  <a:srgbClr val="000000"/>
                </a:solidFill>
                <a:latin typeface="Verdana"/>
                <a:ea typeface="+mn-ea"/>
              </a:rPr>
              <a:t>&lt;numero&gt;</a:t>
            </a:fld>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15" name="TextShape 2"/>
          <p:cNvSpPr txBox="1"/>
          <p:nvPr/>
        </p:nvSpPr>
        <p:spPr>
          <a:xfrm>
            <a:off x="0" y="0"/>
            <a:ext cx="-11796840" cy="-11796840"/>
          </a:xfrm>
          <a:prstGeom prst="rect">
            <a:avLst/>
          </a:prstGeom>
        </p:spPr>
        <p:txBody>
          <a:bodyPr bIns="45000" lIns="90000" rIns="90000" tIns="45000"/>
          <a:p>
            <a:pPr>
              <a:lnSpc>
                <a:spcPct val="100000"/>
              </a:lnSpc>
            </a:pPr>
            <a:fld id="{116161D1-31C1-4191-B191-31C10141A151}" type="slidenum">
              <a:rPr lang="it-IT" sz="2000">
                <a:solidFill>
                  <a:srgbClr val="000000"/>
                </a:solidFill>
                <a:latin typeface="Verdana"/>
                <a:ea typeface="+mn-ea"/>
              </a:rPr>
              <a:t>&lt;numero&gt;</a:t>
            </a:fld>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17" name="TextShape 2"/>
          <p:cNvSpPr txBox="1"/>
          <p:nvPr/>
        </p:nvSpPr>
        <p:spPr>
          <a:xfrm>
            <a:off x="0" y="0"/>
            <a:ext cx="-11796840" cy="-11796840"/>
          </a:xfrm>
          <a:prstGeom prst="rect">
            <a:avLst/>
          </a:prstGeom>
        </p:spPr>
        <p:txBody>
          <a:bodyPr bIns="45000" lIns="90000" rIns="90000" tIns="45000"/>
          <a:p>
            <a:pPr>
              <a:lnSpc>
                <a:spcPct val="100000"/>
              </a:lnSpc>
            </a:pPr>
            <a:fld id="{D111E1D1-51A1-4101-81E1-21F1F1914111}" type="slidenum">
              <a:rPr lang="it-IT" sz="2000">
                <a:solidFill>
                  <a:srgbClr val="000000"/>
                </a:solidFill>
                <a:latin typeface="Verdana"/>
                <a:ea typeface="+mn-ea"/>
              </a:rPr>
              <a:t>&lt;numero&gt;</a:t>
            </a:fld>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19" name="TextShape 2"/>
          <p:cNvSpPr txBox="1"/>
          <p:nvPr/>
        </p:nvSpPr>
        <p:spPr>
          <a:xfrm>
            <a:off x="0" y="0"/>
            <a:ext cx="-11796840" cy="-11796840"/>
          </a:xfrm>
          <a:prstGeom prst="rect">
            <a:avLst/>
          </a:prstGeom>
        </p:spPr>
        <p:txBody>
          <a:bodyPr bIns="45000" lIns="90000" rIns="90000" tIns="45000"/>
          <a:p>
            <a:pPr>
              <a:lnSpc>
                <a:spcPct val="100000"/>
              </a:lnSpc>
            </a:pPr>
            <a:fld id="{01A1E121-B1B1-41D1-8171-0191A14141A1}" type="slidenum">
              <a:rPr lang="it-IT" sz="2000">
                <a:solidFill>
                  <a:srgbClr val="000000"/>
                </a:solidFill>
                <a:latin typeface="Verdana"/>
                <a:ea typeface="+mn-ea"/>
              </a:rPr>
              <a:t>&lt;numero&gt;</a:t>
            </a:fld>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21" name="TextShape 2"/>
          <p:cNvSpPr txBox="1"/>
          <p:nvPr/>
        </p:nvSpPr>
        <p:spPr>
          <a:xfrm>
            <a:off x="0" y="0"/>
            <a:ext cx="-11796840" cy="-11796840"/>
          </a:xfrm>
          <a:prstGeom prst="rect">
            <a:avLst/>
          </a:prstGeom>
        </p:spPr>
        <p:txBody>
          <a:bodyPr bIns="45000" lIns="90000" rIns="90000" tIns="45000"/>
          <a:p>
            <a:pPr>
              <a:lnSpc>
                <a:spcPct val="100000"/>
              </a:lnSpc>
            </a:pPr>
            <a:fld id="{11A19191-C171-41D1-8131-21C13181B171}" type="slidenum">
              <a:rPr lang="it-IT" sz="2000">
                <a:solidFill>
                  <a:srgbClr val="000000"/>
                </a:solidFill>
                <a:latin typeface="Verdana"/>
                <a:ea typeface="+mn-ea"/>
              </a:rPr>
              <a:t>&lt;numero&gt;</a:t>
            </a:fld>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23" name="TextShape 2"/>
          <p:cNvSpPr txBox="1"/>
          <p:nvPr/>
        </p:nvSpPr>
        <p:spPr>
          <a:xfrm>
            <a:off x="0" y="0"/>
            <a:ext cx="-11796840" cy="-11796840"/>
          </a:xfrm>
          <a:prstGeom prst="rect">
            <a:avLst/>
          </a:prstGeom>
        </p:spPr>
        <p:txBody>
          <a:bodyPr bIns="45000" lIns="90000" rIns="90000" tIns="45000"/>
          <a:p>
            <a:pPr>
              <a:lnSpc>
                <a:spcPct val="100000"/>
              </a:lnSpc>
            </a:pPr>
            <a:fld id="{91419141-A1D1-4121-81C1-C14111E1B161}" type="slidenum">
              <a:rPr lang="it-IT" sz="2000">
                <a:solidFill>
                  <a:srgbClr val="000000"/>
                </a:solidFill>
                <a:latin typeface="Verdana"/>
                <a:ea typeface="+mn-ea"/>
              </a:rPr>
              <a:t>&lt;numero&gt;</a:t>
            </a:fld>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25" name="TextShape 2"/>
          <p:cNvSpPr txBox="1"/>
          <p:nvPr/>
        </p:nvSpPr>
        <p:spPr>
          <a:xfrm>
            <a:off x="0" y="0"/>
            <a:ext cx="-11796840" cy="-11796840"/>
          </a:xfrm>
          <a:prstGeom prst="rect">
            <a:avLst/>
          </a:prstGeom>
        </p:spPr>
        <p:txBody>
          <a:bodyPr bIns="45000" lIns="90000" rIns="90000" tIns="45000"/>
          <a:p>
            <a:pPr>
              <a:lnSpc>
                <a:spcPct val="100000"/>
              </a:lnSpc>
            </a:pPr>
            <a:fld id="{11E1D1E1-F1B1-4171-B141-F18181D1A1E1}" type="slidenum">
              <a:rPr lang="it-IT" sz="2000">
                <a:solidFill>
                  <a:srgbClr val="000000"/>
                </a:solidFill>
                <a:latin typeface="Verdana"/>
                <a:ea typeface="+mn-ea"/>
              </a:rPr>
              <a:t>&lt;numero&gt;</a:t>
            </a:fld>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27" name="TextShape 2"/>
          <p:cNvSpPr txBox="1"/>
          <p:nvPr/>
        </p:nvSpPr>
        <p:spPr>
          <a:xfrm>
            <a:off x="0" y="0"/>
            <a:ext cx="-11796840" cy="-11796840"/>
          </a:xfrm>
          <a:prstGeom prst="rect">
            <a:avLst/>
          </a:prstGeom>
        </p:spPr>
        <p:txBody>
          <a:bodyPr bIns="45000" lIns="90000" rIns="90000" tIns="45000"/>
          <a:p>
            <a:pPr>
              <a:lnSpc>
                <a:spcPct val="100000"/>
              </a:lnSpc>
            </a:pPr>
            <a:fld id="{D1D11141-0181-41C1-81C1-316181E13191}" type="slidenum">
              <a:rPr lang="it-IT" sz="2000">
                <a:solidFill>
                  <a:srgbClr val="000000"/>
                </a:solidFill>
                <a:latin typeface="Verdana"/>
                <a:ea typeface="+mn-ea"/>
              </a:rPr>
              <a:t>&lt;numero&gt;</a:t>
            </a:fld>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29" name="TextShape 2"/>
          <p:cNvSpPr txBox="1"/>
          <p:nvPr/>
        </p:nvSpPr>
        <p:spPr>
          <a:xfrm>
            <a:off x="0" y="0"/>
            <a:ext cx="-11796840" cy="-11796840"/>
          </a:xfrm>
          <a:prstGeom prst="rect">
            <a:avLst/>
          </a:prstGeom>
        </p:spPr>
        <p:txBody>
          <a:bodyPr bIns="45000" lIns="90000" rIns="90000" tIns="45000"/>
          <a:p>
            <a:pPr>
              <a:lnSpc>
                <a:spcPct val="100000"/>
              </a:lnSpc>
            </a:pPr>
            <a:fld id="{7151B1F1-8121-4101-9161-8191116131D1}" type="slidenum">
              <a:rPr lang="it-IT" sz="2000">
                <a:solidFill>
                  <a:srgbClr val="000000"/>
                </a:solidFill>
                <a:latin typeface="Verdana"/>
                <a:ea typeface="+mn-ea"/>
              </a:rPr>
              <a:t>&lt;numero&gt;</a:t>
            </a:fld>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31" name="TextShape 2"/>
          <p:cNvSpPr txBox="1"/>
          <p:nvPr/>
        </p:nvSpPr>
        <p:spPr>
          <a:xfrm>
            <a:off x="0" y="0"/>
            <a:ext cx="-11796840" cy="-11796840"/>
          </a:xfrm>
          <a:prstGeom prst="rect">
            <a:avLst/>
          </a:prstGeom>
        </p:spPr>
        <p:txBody>
          <a:bodyPr bIns="45000" lIns="90000" rIns="90000" tIns="45000"/>
          <a:p>
            <a:pPr>
              <a:lnSpc>
                <a:spcPct val="100000"/>
              </a:lnSpc>
            </a:pPr>
            <a:fld id="{81312161-11A1-41C1-91A1-C1211131F1F1}" type="slidenum">
              <a:rPr lang="it-IT" sz="2000">
                <a:solidFill>
                  <a:srgbClr val="000000"/>
                </a:solidFill>
                <a:latin typeface="Verdana"/>
                <a:ea typeface="+mn-ea"/>
              </a:rPr>
              <a:t>&lt;numero&gt;</a:t>
            </a:fld>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33" name="TextShape 2"/>
          <p:cNvSpPr txBox="1"/>
          <p:nvPr/>
        </p:nvSpPr>
        <p:spPr>
          <a:xfrm>
            <a:off x="0" y="0"/>
            <a:ext cx="-11796840" cy="-11796840"/>
          </a:xfrm>
          <a:prstGeom prst="rect">
            <a:avLst/>
          </a:prstGeom>
        </p:spPr>
        <p:txBody>
          <a:bodyPr bIns="45000" lIns="90000" rIns="90000" tIns="45000"/>
          <a:p>
            <a:pPr>
              <a:lnSpc>
                <a:spcPct val="100000"/>
              </a:lnSpc>
            </a:pPr>
            <a:fld id="{51218191-1191-4171-B1D1-718171D1C1A1}" type="slidenum">
              <a:rPr lang="it-IT" sz="2000">
                <a:solidFill>
                  <a:srgbClr val="000000"/>
                </a:solidFill>
                <a:latin typeface="Verdana"/>
                <a:ea typeface="+mn-ea"/>
              </a:rPr>
              <a:t>&lt;numero&gt;</a:t>
            </a:fld>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35" name="TextShape 2"/>
          <p:cNvSpPr txBox="1"/>
          <p:nvPr/>
        </p:nvSpPr>
        <p:spPr>
          <a:xfrm>
            <a:off x="0" y="0"/>
            <a:ext cx="-11796840" cy="-11796840"/>
          </a:xfrm>
          <a:prstGeom prst="rect">
            <a:avLst/>
          </a:prstGeom>
        </p:spPr>
        <p:txBody>
          <a:bodyPr bIns="45000" lIns="90000" rIns="90000" tIns="45000"/>
          <a:p>
            <a:pPr>
              <a:lnSpc>
                <a:spcPct val="100000"/>
              </a:lnSpc>
            </a:pPr>
            <a:fld id="{41C1C101-9161-41F1-A111-217191B1E1E1}" type="slidenum">
              <a:rPr lang="it-IT" sz="2000">
                <a:solidFill>
                  <a:srgbClr val="000000"/>
                </a:solidFill>
                <a:latin typeface="Verdana"/>
                <a:ea typeface="+mn-ea"/>
              </a:rPr>
              <a:t>&lt;numero&gt;</a:t>
            </a:fld>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37" name="TextShape 2"/>
          <p:cNvSpPr txBox="1"/>
          <p:nvPr/>
        </p:nvSpPr>
        <p:spPr>
          <a:xfrm>
            <a:off x="0" y="0"/>
            <a:ext cx="-11796840" cy="-11796840"/>
          </a:xfrm>
          <a:prstGeom prst="rect">
            <a:avLst/>
          </a:prstGeom>
        </p:spPr>
        <p:txBody>
          <a:bodyPr bIns="45000" lIns="90000" rIns="90000" tIns="45000"/>
          <a:p>
            <a:pPr>
              <a:lnSpc>
                <a:spcPct val="100000"/>
              </a:lnSpc>
            </a:pPr>
            <a:fld id="{6171C1F1-D1E1-4101-B1D1-91E1A1614161}" type="slidenum">
              <a:rPr lang="it-IT" sz="2000">
                <a:solidFill>
                  <a:srgbClr val="000000"/>
                </a:solidFill>
                <a:latin typeface="Verdana"/>
                <a:ea typeface="+mn-ea"/>
              </a:rPr>
              <a:t>&lt;numero&gt;</a:t>
            </a:fld>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39" name="TextShape 2"/>
          <p:cNvSpPr txBox="1"/>
          <p:nvPr/>
        </p:nvSpPr>
        <p:spPr>
          <a:xfrm>
            <a:off x="0" y="0"/>
            <a:ext cx="-11796840" cy="-11796840"/>
          </a:xfrm>
          <a:prstGeom prst="rect">
            <a:avLst/>
          </a:prstGeom>
        </p:spPr>
        <p:txBody>
          <a:bodyPr bIns="45000" lIns="90000" rIns="90000" tIns="45000"/>
          <a:p>
            <a:pPr>
              <a:lnSpc>
                <a:spcPct val="100000"/>
              </a:lnSpc>
            </a:pPr>
            <a:fld id="{4121A141-D131-4141-B141-51C1A1D17191}" type="slidenum">
              <a:rPr lang="it-IT" sz="2000">
                <a:solidFill>
                  <a:srgbClr val="000000"/>
                </a:solidFill>
                <a:latin typeface="Verdana"/>
                <a:ea typeface="+mn-ea"/>
              </a:rPr>
              <a:t>&lt;numero&gt;</a:t>
            </a:fld>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41" name="TextShape 2"/>
          <p:cNvSpPr txBox="1"/>
          <p:nvPr/>
        </p:nvSpPr>
        <p:spPr>
          <a:xfrm>
            <a:off x="0" y="0"/>
            <a:ext cx="-11796840" cy="-11796840"/>
          </a:xfrm>
          <a:prstGeom prst="rect">
            <a:avLst/>
          </a:prstGeom>
        </p:spPr>
        <p:txBody>
          <a:bodyPr bIns="45000" lIns="90000" rIns="90000" tIns="45000"/>
          <a:p>
            <a:pPr>
              <a:lnSpc>
                <a:spcPct val="100000"/>
              </a:lnSpc>
            </a:pPr>
            <a:fld id="{51B1D111-F1E1-41F1-91E1-C141710131B1}" type="slidenum">
              <a:rPr lang="it-IT" sz="2000">
                <a:solidFill>
                  <a:srgbClr val="000000"/>
                </a:solidFill>
                <a:latin typeface="Verdana"/>
                <a:ea typeface="+mn-ea"/>
              </a:rPr>
              <a:t>&lt;numero&gt;</a:t>
            </a:fld>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43" name="TextShape 2"/>
          <p:cNvSpPr txBox="1"/>
          <p:nvPr/>
        </p:nvSpPr>
        <p:spPr>
          <a:xfrm>
            <a:off x="0" y="0"/>
            <a:ext cx="-11796840" cy="-11796840"/>
          </a:xfrm>
          <a:prstGeom prst="rect">
            <a:avLst/>
          </a:prstGeom>
        </p:spPr>
        <p:txBody>
          <a:bodyPr bIns="45000" lIns="90000" rIns="90000" tIns="45000"/>
          <a:p>
            <a:pPr>
              <a:lnSpc>
                <a:spcPct val="100000"/>
              </a:lnSpc>
            </a:pPr>
            <a:fld id="{5131A121-31B1-4111-A121-31113111B181}" type="slidenum">
              <a:rPr lang="it-IT" sz="2000">
                <a:solidFill>
                  <a:srgbClr val="000000"/>
                </a:solidFill>
                <a:latin typeface="Verdana"/>
                <a:ea typeface="+mn-ea"/>
              </a:rPr>
              <a:t>&lt;numero&gt;</a:t>
            </a:fld>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45" name="TextShape 2"/>
          <p:cNvSpPr txBox="1"/>
          <p:nvPr/>
        </p:nvSpPr>
        <p:spPr>
          <a:xfrm>
            <a:off x="0" y="0"/>
            <a:ext cx="-11796840" cy="-11796840"/>
          </a:xfrm>
          <a:prstGeom prst="rect">
            <a:avLst/>
          </a:prstGeom>
        </p:spPr>
        <p:txBody>
          <a:bodyPr bIns="45000" lIns="90000" rIns="90000" tIns="45000"/>
          <a:p>
            <a:pPr>
              <a:lnSpc>
                <a:spcPct val="100000"/>
              </a:lnSpc>
            </a:pPr>
            <a:fld id="{5191A1B1-8191-41D1-9171-91A13181C141}" type="slidenum">
              <a:rPr lang="it-IT" sz="2000">
                <a:solidFill>
                  <a:srgbClr val="000000"/>
                </a:solidFill>
                <a:latin typeface="Verdana"/>
                <a:ea typeface="+mn-ea"/>
              </a:rPr>
              <a:t>&lt;numero&gt;</a:t>
            </a:fld>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47" name="TextShape 2"/>
          <p:cNvSpPr txBox="1"/>
          <p:nvPr/>
        </p:nvSpPr>
        <p:spPr>
          <a:xfrm>
            <a:off x="0" y="0"/>
            <a:ext cx="-11796840" cy="-11796840"/>
          </a:xfrm>
          <a:prstGeom prst="rect">
            <a:avLst/>
          </a:prstGeom>
        </p:spPr>
        <p:txBody>
          <a:bodyPr bIns="45000" lIns="90000" rIns="90000" tIns="45000"/>
          <a:p>
            <a:pPr>
              <a:lnSpc>
                <a:spcPct val="100000"/>
              </a:lnSpc>
            </a:pPr>
            <a:fld id="{0171C181-D1A1-4121-91F1-C15171310141}" type="slidenum">
              <a:rPr lang="it-IT" sz="2000">
                <a:solidFill>
                  <a:srgbClr val="000000"/>
                </a:solidFill>
                <a:latin typeface="Verdana"/>
                <a:ea typeface="+mn-ea"/>
              </a:rPr>
              <a:t>&lt;numero&gt;</a:t>
            </a:fld>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4249" name="TextShape 2"/>
          <p:cNvSpPr txBox="1"/>
          <p:nvPr/>
        </p:nvSpPr>
        <p:spPr>
          <a:xfrm>
            <a:off x="0" y="0"/>
            <a:ext cx="-11796840" cy="-11796840"/>
          </a:xfrm>
          <a:prstGeom prst="rect">
            <a:avLst/>
          </a:prstGeom>
        </p:spPr>
        <p:txBody>
          <a:bodyPr bIns="45000" lIns="90000" rIns="90000" tIns="45000"/>
          <a:p>
            <a:pPr>
              <a:lnSpc>
                <a:spcPct val="100000"/>
              </a:lnSpc>
            </a:pPr>
            <a:fld id="{61A13151-2131-4131-B121-317171219111}" type="slidenum">
              <a:rPr lang="it-IT" sz="2000">
                <a:solidFill>
                  <a:srgbClr val="000000"/>
                </a:solidFill>
                <a:latin typeface="Verdana"/>
                <a:ea typeface="+mn-ea"/>
              </a:rPr>
              <a:t>&lt;numero&gt;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9.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0.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1.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2.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3.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5.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6.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1.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2.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4.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6.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7.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8.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0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3.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5.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7.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8.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9.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0.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5.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6.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8.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9.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0.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1.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2.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7.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9.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0.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1.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2.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3.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4.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0.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1.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2.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3.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4.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5.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6.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1.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2.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3.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4.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5.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6.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7.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8.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3.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4.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5.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6.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7.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8.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9.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70.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5.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6.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7.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8.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9.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0.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1.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7.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8.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9.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0.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1.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2.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4.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9.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0.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1.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2.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3.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5.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6.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4"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35"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5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355"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5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57"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5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60"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361"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6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36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65"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6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6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69"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71"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372"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7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7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76"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377"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7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80"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9"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40"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9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93"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95"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9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398"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9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00"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0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03"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404"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0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40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08"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1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1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12"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14"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415"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1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1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19"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420"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3"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2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23"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3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36"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38"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4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441"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4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3"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4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46"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447"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4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45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51"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5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5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55"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57"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458"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45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6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6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62"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463"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6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66"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7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79"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81"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8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484"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8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86"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8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89"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490"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4"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9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49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94"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49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49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498"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00"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501"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0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0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05"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506"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0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09"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2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22"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24"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2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527"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2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6"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9"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3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32"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533"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3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53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37"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3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4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41"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43"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544"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4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4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48"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549"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5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52"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6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65"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67"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59"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6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570"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72"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7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7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75"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576"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7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57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80"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8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8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84"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86"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587"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8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9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591"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592"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59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595"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0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08"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10"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1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1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13"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1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15"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1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18"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619"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2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2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23"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2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2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27"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29"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630"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3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3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34"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635"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3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3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38"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5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51"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53"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5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5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56"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5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58"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5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6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61"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662"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6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6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6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66"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6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6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6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70"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4"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65"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7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72"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673"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7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7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77"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678"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8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681"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9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94"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9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96"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9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9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99"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0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01"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0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0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04"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705"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6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6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69"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0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0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70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09"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1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1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1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13"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15"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716"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1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1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1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20"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721"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2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24"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3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37"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3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39"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4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4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742"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4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3"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44"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4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4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47"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748"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4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5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75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52"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5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5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56"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5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58"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759"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6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6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6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63"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764"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6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6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67"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7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80"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8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82"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5"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76"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8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8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785"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78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87"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8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8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90"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791"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9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9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79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95"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9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9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9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799"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0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01"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802"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0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0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0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06"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807"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0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0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10"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7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7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0"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81"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2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23"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25"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2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2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828"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2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30"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3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3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33"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834"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3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3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83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38"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3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4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4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42"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4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44"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845"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4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4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4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49"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850"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4"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5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5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53"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6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66"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6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68"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6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7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871"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3"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7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7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76"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877"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7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7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88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81"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88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8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8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85"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8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87"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888"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8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9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9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892"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893"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9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89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896"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5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5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0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09"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5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1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11"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5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1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1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914"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5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1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5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16"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5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1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1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19"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920"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6"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6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2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92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24"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6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2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2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2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28"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6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2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30"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931"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6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3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3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3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35"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936"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6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3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3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39"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6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5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52"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6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54"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6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5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957"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6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5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8"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7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59"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7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6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6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62"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963"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7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6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6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96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67"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7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6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7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71"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7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7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73"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974"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7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7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7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7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978"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979"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7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8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8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982"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7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7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9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95"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7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9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97"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1"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8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9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99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00"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8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0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8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02"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8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0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05"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006"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8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0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0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0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10"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8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1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1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1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14"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8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16"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017"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8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1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1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2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21"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022"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28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2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2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25"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28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9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3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38"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29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3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40"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29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4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4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43"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9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4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29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45"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29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4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4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48"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049"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29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5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5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5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53"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29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5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5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5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57"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29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5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59"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060"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29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6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6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6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64"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065"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5"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0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6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6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68"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0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0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8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81"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0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8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83"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0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8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8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86"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0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8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0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88"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0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8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9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91"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092"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0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9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9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09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096"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0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9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9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9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00"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06"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07"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0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02"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103"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0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0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0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07"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108"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0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1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11"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2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24"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2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26"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2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2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129"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3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31"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3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3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34"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135"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0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1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1"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3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3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13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39"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4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4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4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43"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4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45"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146"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4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4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4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50"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151"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5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5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54"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6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67"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6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69"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7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7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172"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7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5"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74"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7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7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77"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178"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7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8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18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82"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8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8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8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86"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8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88"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189"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9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9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9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193"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194"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9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9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197"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0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10"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1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12"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17"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18"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1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215"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17"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1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1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20"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221"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2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2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22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25"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2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2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2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29"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3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31"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232"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3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3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3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36"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237"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3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3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40"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2"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23"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5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53"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5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55"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5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5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258"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5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60"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6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63"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264"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6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6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26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68"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6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7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7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72"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7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74"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275"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7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7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7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279"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280"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6"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8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8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283"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9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96"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9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298"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9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0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01"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0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03"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0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0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06"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307"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0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1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11"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1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1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1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15"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17"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318"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1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2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2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22"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323"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2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26"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3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39"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4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41"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4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43"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44"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4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46"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4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4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49"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350"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7"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5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5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5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54"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5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5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5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58"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5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60"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361"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6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6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64"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65"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366"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6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6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69"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8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82"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8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84"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8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8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87"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8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9"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3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89"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3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9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9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392"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393"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3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9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9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39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397"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3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9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39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0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401"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3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0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03"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404"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3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0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0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0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408"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409"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3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1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1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12"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3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25"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3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2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27"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8"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42"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4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2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29"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430"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4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3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4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32"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4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3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3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35"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436"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4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3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3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43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440"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4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4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4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4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444"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4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4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46"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447"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4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4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49"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50"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451"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452"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4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5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55"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4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47"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48"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5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5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52"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5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5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56"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58"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159"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6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6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63"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164"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6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67"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78"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80"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82"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83"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8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88"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189"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9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19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93"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9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19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197"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199"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200"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0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03"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04"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205"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07"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08"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21"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23"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25"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226"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3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31"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232"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34"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23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36"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3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3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40"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2"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3"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24"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42"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243"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45"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46"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47"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248"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5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51"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6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64"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66"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68"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269"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7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71"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7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74"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275"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6"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27"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8"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77"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278"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79"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8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8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83"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85"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286"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88"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89"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290"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291"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293"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294"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07"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09"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11"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312" name="PlaceHolder 3"/>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0"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2"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276120" y="115920"/>
            <a:ext cx="7343280" cy="597672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1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17" name="PlaceHolder 3"/>
          <p:cNvSpPr>
            <a:spLocks noGrp="1"/>
          </p:cNvSpPr>
          <p:nvPr>
            <p:ph type="body"/>
          </p:nvPr>
        </p:nvSpPr>
        <p:spPr>
          <a:xfrm>
            <a:off x="272520" y="3754080"/>
            <a:ext cx="4567320" cy="2334960"/>
          </a:xfrm>
          <a:prstGeom prst="rect">
            <a:avLst/>
          </a:prstGeom>
        </p:spPr>
        <p:txBody>
          <a:bodyPr bIns="0" lIns="0" rIns="0" tIns="0" wrap="none"/>
          <a:p>
            <a:endParaRPr/>
          </a:p>
        </p:txBody>
      </p:sp>
      <p:sp>
        <p:nvSpPr>
          <p:cNvPr id="318" name="PlaceHolder 4"/>
          <p:cNvSpPr>
            <a:spLocks noGrp="1"/>
          </p:cNvSpPr>
          <p:nvPr>
            <p:ph type="body"/>
          </p:nvPr>
        </p:nvSpPr>
        <p:spPr>
          <a:xfrm>
            <a:off x="5068440" y="1197000"/>
            <a:ext cx="4567320" cy="489564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20" name="PlaceHolder 2"/>
          <p:cNvSpPr>
            <a:spLocks noGrp="1"/>
          </p:cNvSpPr>
          <p:nvPr>
            <p:ph type="body"/>
          </p:nvPr>
        </p:nvSpPr>
        <p:spPr>
          <a:xfrm>
            <a:off x="272520" y="1197000"/>
            <a:ext cx="4567320" cy="4895640"/>
          </a:xfrm>
          <a:prstGeom prst="rect">
            <a:avLst/>
          </a:prstGeom>
        </p:spPr>
        <p:txBody>
          <a:bodyPr bIns="0" lIns="0" rIns="0" tIns="0" wrap="none"/>
          <a:p>
            <a:endParaRPr/>
          </a:p>
        </p:txBody>
      </p:sp>
      <p:sp>
        <p:nvSpPr>
          <p:cNvPr id="321"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22" name="PlaceHolder 4"/>
          <p:cNvSpPr>
            <a:spLocks noGrp="1"/>
          </p:cNvSpPr>
          <p:nvPr>
            <p:ph type="body"/>
          </p:nvPr>
        </p:nvSpPr>
        <p:spPr>
          <a:xfrm>
            <a:off x="5068440" y="3754080"/>
            <a:ext cx="4567320" cy="233496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24"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25"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26" name="PlaceHolder 4"/>
          <p:cNvSpPr>
            <a:spLocks noGrp="1"/>
          </p:cNvSpPr>
          <p:nvPr>
            <p:ph type="body"/>
          </p:nvPr>
        </p:nvSpPr>
        <p:spPr>
          <a:xfrm>
            <a:off x="272520" y="3754080"/>
            <a:ext cx="9359640" cy="233496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28" name="PlaceHolder 2"/>
          <p:cNvSpPr>
            <a:spLocks noGrp="1"/>
          </p:cNvSpPr>
          <p:nvPr>
            <p:ph type="body"/>
          </p:nvPr>
        </p:nvSpPr>
        <p:spPr>
          <a:xfrm>
            <a:off x="272520" y="1197000"/>
            <a:ext cx="9360000" cy="2334960"/>
          </a:xfrm>
          <a:prstGeom prst="rect">
            <a:avLst/>
          </a:prstGeom>
        </p:spPr>
        <p:txBody>
          <a:bodyPr bIns="0" lIns="0" rIns="0" tIns="0" wrap="none"/>
          <a:p>
            <a:endParaRPr/>
          </a:p>
        </p:txBody>
      </p:sp>
      <p:sp>
        <p:nvSpPr>
          <p:cNvPr id="329" name="PlaceHolder 3"/>
          <p:cNvSpPr>
            <a:spLocks noGrp="1"/>
          </p:cNvSpPr>
          <p:nvPr>
            <p:ph type="body"/>
          </p:nvPr>
        </p:nvSpPr>
        <p:spPr>
          <a:xfrm>
            <a:off x="272520" y="3754080"/>
            <a:ext cx="9360000" cy="233496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31"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32" name="PlaceHolder 3"/>
          <p:cNvSpPr>
            <a:spLocks noGrp="1"/>
          </p:cNvSpPr>
          <p:nvPr>
            <p:ph type="body"/>
          </p:nvPr>
        </p:nvSpPr>
        <p:spPr>
          <a:xfrm>
            <a:off x="5068440" y="1197000"/>
            <a:ext cx="4567320" cy="2334960"/>
          </a:xfrm>
          <a:prstGeom prst="rect">
            <a:avLst/>
          </a:prstGeom>
        </p:spPr>
        <p:txBody>
          <a:bodyPr bIns="0" lIns="0" rIns="0" tIns="0" wrap="none"/>
          <a:p>
            <a:endParaRPr/>
          </a:p>
        </p:txBody>
      </p:sp>
      <p:sp>
        <p:nvSpPr>
          <p:cNvPr id="333" name="PlaceHolder 4"/>
          <p:cNvSpPr>
            <a:spLocks noGrp="1"/>
          </p:cNvSpPr>
          <p:nvPr>
            <p:ph type="body"/>
          </p:nvPr>
        </p:nvSpPr>
        <p:spPr>
          <a:xfrm>
            <a:off x="5068440" y="3754080"/>
            <a:ext cx="4567320" cy="2334960"/>
          </a:xfrm>
          <a:prstGeom prst="rect">
            <a:avLst/>
          </a:prstGeom>
        </p:spPr>
        <p:txBody>
          <a:bodyPr bIns="0" lIns="0" rIns="0" tIns="0" wrap="none"/>
          <a:p>
            <a:endParaRPr/>
          </a:p>
        </p:txBody>
      </p:sp>
      <p:sp>
        <p:nvSpPr>
          <p:cNvPr id="334" name="PlaceHolder 5"/>
          <p:cNvSpPr>
            <a:spLocks noGrp="1"/>
          </p:cNvSpPr>
          <p:nvPr>
            <p:ph type="body"/>
          </p:nvPr>
        </p:nvSpPr>
        <p:spPr>
          <a:xfrm>
            <a:off x="272520" y="3754080"/>
            <a:ext cx="4567320" cy="233496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36" name="PlaceHolder 2"/>
          <p:cNvSpPr>
            <a:spLocks noGrp="1"/>
          </p:cNvSpPr>
          <p:nvPr>
            <p:ph type="body"/>
          </p:nvPr>
        </p:nvSpPr>
        <p:spPr>
          <a:xfrm>
            <a:off x="272520" y="1197000"/>
            <a:ext cx="4567320" cy="2334960"/>
          </a:xfrm>
          <a:prstGeom prst="rect">
            <a:avLst/>
          </a:prstGeom>
        </p:spPr>
        <p:txBody>
          <a:bodyPr bIns="0" lIns="0" rIns="0" tIns="0" wrap="none"/>
          <a:p>
            <a:endParaRPr/>
          </a:p>
        </p:txBody>
      </p:sp>
      <p:sp>
        <p:nvSpPr>
          <p:cNvPr id="337" name="PlaceHolder 3"/>
          <p:cNvSpPr>
            <a:spLocks noGrp="1"/>
          </p:cNvSpPr>
          <p:nvPr>
            <p:ph type="body"/>
          </p:nvPr>
        </p:nvSpPr>
        <p:spPr>
          <a:xfrm>
            <a:off x="5068440" y="1197000"/>
            <a:ext cx="4567320" cy="2334960"/>
          </a:xfrm>
          <a:prstGeom prst="rect">
            <a:avLst/>
          </a:prstGeom>
        </p:spPr>
        <p:txBody>
          <a:bodyPr bIns="0" lIns="0" rIns="0" tIns="0" wrap="none"/>
          <a:p>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49"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50" name="PlaceHolder 2"/>
          <p:cNvSpPr>
            <a:spLocks noGrp="1"/>
          </p:cNvSpPr>
          <p:nvPr>
            <p:ph type="subTitle"/>
          </p:nvPr>
        </p:nvSpPr>
        <p:spPr>
          <a:xfrm>
            <a:off x="272520" y="1197000"/>
            <a:ext cx="9360000" cy="4896000"/>
          </a:xfrm>
          <a:prstGeom prst="rect">
            <a:avLst/>
          </a:prstGeom>
        </p:spPr>
        <p:txBody>
          <a:bodyPr anchor="ctr" bIns="0" lIns="0" rIns="0" tIns="0" wrap="none"/>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276120" y="115920"/>
            <a:ext cx="7343280" cy="576360"/>
          </a:xfrm>
          <a:prstGeom prst="rect">
            <a:avLst/>
          </a:prstGeom>
        </p:spPr>
        <p:txBody>
          <a:bodyPr anchor="ctr" bIns="0" lIns="0" rIns="0" tIns="0" wrap="none"/>
          <a:p>
            <a:endParaRPr/>
          </a:p>
        </p:txBody>
      </p:sp>
      <p:sp>
        <p:nvSpPr>
          <p:cNvPr id="352" name="PlaceHolder 2"/>
          <p:cNvSpPr>
            <a:spLocks noGrp="1"/>
          </p:cNvSpPr>
          <p:nvPr>
            <p:ph type="body"/>
          </p:nvPr>
        </p:nvSpPr>
        <p:spPr>
          <a:xfrm>
            <a:off x="272520" y="1197000"/>
            <a:ext cx="9360000" cy="48956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2.png"/><Relationship Id="rId3" Type="http://schemas.openxmlformats.org/officeDocument/2006/relationships/image" Target="../media/image33.jpeg"/><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slideLayout" Target="../slideLayouts/slideLayout118.xml"/><Relationship Id="rId16" Type="http://schemas.openxmlformats.org/officeDocument/2006/relationships/slideLayout" Target="../slideLayouts/slideLayout119.xml"/><Relationship Id="rId17"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 Id="rId11" Type="http://schemas.openxmlformats.org/officeDocument/2006/relationships/slideLayout" Target="../slideLayouts/slideLayout126.xml"/><Relationship Id="rId12" Type="http://schemas.openxmlformats.org/officeDocument/2006/relationships/slideLayout" Target="../slideLayouts/slideLayout127.xml"/><Relationship Id="rId13" Type="http://schemas.openxmlformats.org/officeDocument/2006/relationships/slideLayout" Target="../slideLayouts/slideLayout128.xml"/><Relationship Id="rId14" Type="http://schemas.openxmlformats.org/officeDocument/2006/relationships/slideLayout" Target="../slideLayouts/slideLayout129.xml"/><Relationship Id="rId15" Type="http://schemas.openxmlformats.org/officeDocument/2006/relationships/slideLayout" Target="../slideLayouts/slideLayout130.xml"/><Relationship Id="rId16" Type="http://schemas.openxmlformats.org/officeDocument/2006/relationships/slideLayout" Target="../slideLayouts/slideLayout131.xml"/><Relationship Id="rId17"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40.png"/><Relationship Id="rId3" Type="http://schemas.openxmlformats.org/officeDocument/2006/relationships/image" Target="../media/image41.jpeg"/><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slideLayout" Target="../slideLayouts/slideLayout140.xml"/><Relationship Id="rId14" Type="http://schemas.openxmlformats.org/officeDocument/2006/relationships/slideLayout" Target="../slideLayouts/slideLayout141.xml"/><Relationship Id="rId15" Type="http://schemas.openxmlformats.org/officeDocument/2006/relationships/slideLayout" Target="../slideLayouts/slideLayout142.xml"/><Relationship Id="rId16" Type="http://schemas.openxmlformats.org/officeDocument/2006/relationships/slideLayout" Target="../slideLayouts/slideLayout143.xml"/><Relationship Id="rId17"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44.png"/><Relationship Id="rId3" Type="http://schemas.openxmlformats.org/officeDocument/2006/relationships/image" Target="../media/image45.jpeg"/><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 Id="rId11" Type="http://schemas.openxmlformats.org/officeDocument/2006/relationships/slideLayout" Target="../slideLayouts/slideLayout150.xml"/><Relationship Id="rId12" Type="http://schemas.openxmlformats.org/officeDocument/2006/relationships/slideLayout" Target="../slideLayouts/slideLayout151.xml"/><Relationship Id="rId13" Type="http://schemas.openxmlformats.org/officeDocument/2006/relationships/slideLayout" Target="../slideLayouts/slideLayout152.xml"/><Relationship Id="rId14" Type="http://schemas.openxmlformats.org/officeDocument/2006/relationships/slideLayout" Target="../slideLayouts/slideLayout153.xml"/><Relationship Id="rId15" Type="http://schemas.openxmlformats.org/officeDocument/2006/relationships/slideLayout" Target="../slideLayouts/slideLayout154.xml"/><Relationship Id="rId16" Type="http://schemas.openxmlformats.org/officeDocument/2006/relationships/slideLayout" Target="../slideLayouts/slideLayout155.xml"/><Relationship Id="rId17"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48.png"/><Relationship Id="rId3" Type="http://schemas.openxmlformats.org/officeDocument/2006/relationships/image" Target="../media/image49.jpeg"/><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 Id="rId11" Type="http://schemas.openxmlformats.org/officeDocument/2006/relationships/slideLayout" Target="../slideLayouts/slideLayout162.xml"/><Relationship Id="rId12" Type="http://schemas.openxmlformats.org/officeDocument/2006/relationships/slideLayout" Target="../slideLayouts/slideLayout163.xml"/><Relationship Id="rId13" Type="http://schemas.openxmlformats.org/officeDocument/2006/relationships/slideLayout" Target="../slideLayouts/slideLayout164.xml"/><Relationship Id="rId14" Type="http://schemas.openxmlformats.org/officeDocument/2006/relationships/slideLayout" Target="../slideLayouts/slideLayout165.xml"/><Relationship Id="rId15" Type="http://schemas.openxmlformats.org/officeDocument/2006/relationships/slideLayout" Target="../slideLayouts/slideLayout166.xml"/><Relationship Id="rId16" Type="http://schemas.openxmlformats.org/officeDocument/2006/relationships/slideLayout" Target="../slideLayouts/slideLayout167.xml"/><Relationship Id="rId17"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52.png"/><Relationship Id="rId3" Type="http://schemas.openxmlformats.org/officeDocument/2006/relationships/image" Target="../media/image53.jpeg"/><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 Id="rId11" Type="http://schemas.openxmlformats.org/officeDocument/2006/relationships/slideLayout" Target="../slideLayouts/slideLayout174.xml"/><Relationship Id="rId12" Type="http://schemas.openxmlformats.org/officeDocument/2006/relationships/slideLayout" Target="../slideLayouts/slideLayout175.xml"/><Relationship Id="rId13" Type="http://schemas.openxmlformats.org/officeDocument/2006/relationships/slideLayout" Target="../slideLayouts/slideLayout176.xml"/><Relationship Id="rId14" Type="http://schemas.openxmlformats.org/officeDocument/2006/relationships/slideLayout" Target="../slideLayouts/slideLayout177.xml"/><Relationship Id="rId15" Type="http://schemas.openxmlformats.org/officeDocument/2006/relationships/slideLayout" Target="../slideLayouts/slideLayout178.xml"/><Relationship Id="rId16" Type="http://schemas.openxmlformats.org/officeDocument/2006/relationships/slideLayout" Target="../slideLayouts/slideLayout179.xml"/><Relationship Id="rId17"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56.png"/><Relationship Id="rId3" Type="http://schemas.openxmlformats.org/officeDocument/2006/relationships/image" Target="../media/image57.jpeg"/><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slideLayout" Target="../slideLayouts/slideLayout181.xml"/><Relationship Id="rId7" Type="http://schemas.openxmlformats.org/officeDocument/2006/relationships/slideLayout" Target="../slideLayouts/slideLayout182.xml"/><Relationship Id="rId8" Type="http://schemas.openxmlformats.org/officeDocument/2006/relationships/slideLayout" Target="../slideLayouts/slideLayout183.xml"/><Relationship Id="rId9" Type="http://schemas.openxmlformats.org/officeDocument/2006/relationships/slideLayout" Target="../slideLayouts/slideLayout184.xml"/><Relationship Id="rId10" Type="http://schemas.openxmlformats.org/officeDocument/2006/relationships/slideLayout" Target="../slideLayouts/slideLayout185.xml"/><Relationship Id="rId11" Type="http://schemas.openxmlformats.org/officeDocument/2006/relationships/slideLayout" Target="../slideLayouts/slideLayout186.xml"/><Relationship Id="rId12" Type="http://schemas.openxmlformats.org/officeDocument/2006/relationships/slideLayout" Target="../slideLayouts/slideLayout187.xml"/><Relationship Id="rId13" Type="http://schemas.openxmlformats.org/officeDocument/2006/relationships/slideLayout" Target="../slideLayouts/slideLayout188.xml"/><Relationship Id="rId14" Type="http://schemas.openxmlformats.org/officeDocument/2006/relationships/slideLayout" Target="../slideLayouts/slideLayout189.xml"/><Relationship Id="rId15" Type="http://schemas.openxmlformats.org/officeDocument/2006/relationships/slideLayout" Target="../slideLayouts/slideLayout190.xml"/><Relationship Id="rId16" Type="http://schemas.openxmlformats.org/officeDocument/2006/relationships/slideLayout" Target="../slideLayouts/slideLayout191.xml"/><Relationship Id="rId17"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60.png"/><Relationship Id="rId3" Type="http://schemas.openxmlformats.org/officeDocument/2006/relationships/image" Target="../media/image61.jpeg"/><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 Id="rId11" Type="http://schemas.openxmlformats.org/officeDocument/2006/relationships/slideLayout" Target="../slideLayouts/slideLayout198.xml"/><Relationship Id="rId12" Type="http://schemas.openxmlformats.org/officeDocument/2006/relationships/slideLayout" Target="../slideLayouts/slideLayout199.xml"/><Relationship Id="rId13" Type="http://schemas.openxmlformats.org/officeDocument/2006/relationships/slideLayout" Target="../slideLayouts/slideLayout200.xml"/><Relationship Id="rId14" Type="http://schemas.openxmlformats.org/officeDocument/2006/relationships/slideLayout" Target="../slideLayouts/slideLayout201.xml"/><Relationship Id="rId15" Type="http://schemas.openxmlformats.org/officeDocument/2006/relationships/slideLayout" Target="../slideLayouts/slideLayout202.xml"/><Relationship Id="rId16" Type="http://schemas.openxmlformats.org/officeDocument/2006/relationships/slideLayout" Target="../slideLayouts/slideLayout203.xml"/><Relationship Id="rId17"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64.png"/><Relationship Id="rId3" Type="http://schemas.openxmlformats.org/officeDocument/2006/relationships/image" Target="../media/image65.jpeg"/><Relationship Id="rId4" Type="http://schemas.openxmlformats.org/officeDocument/2006/relationships/image" Target="../media/image66.wmf"/><Relationship Id="rId5" Type="http://schemas.openxmlformats.org/officeDocument/2006/relationships/image" Target="../media/image67.wmf"/><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slideLayout" Target="../slideLayouts/slideLayout213.xml"/><Relationship Id="rId15" Type="http://schemas.openxmlformats.org/officeDocument/2006/relationships/slideLayout" Target="../slideLayouts/slideLayout214.xml"/><Relationship Id="rId16" Type="http://schemas.openxmlformats.org/officeDocument/2006/relationships/slideLayout" Target="../slideLayouts/slideLayout215.xml"/><Relationship Id="rId17"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68.png"/><Relationship Id="rId3" Type="http://schemas.openxmlformats.org/officeDocument/2006/relationships/image" Target="../media/image69.jpeg"/><Relationship Id="rId4" Type="http://schemas.openxmlformats.org/officeDocument/2006/relationships/image" Target="../media/image70.wmf"/><Relationship Id="rId5" Type="http://schemas.openxmlformats.org/officeDocument/2006/relationships/image" Target="../media/image71.wmf"/><Relationship Id="rId6" Type="http://schemas.openxmlformats.org/officeDocument/2006/relationships/slideLayout" Target="../slideLayouts/slideLayout217.xml"/><Relationship Id="rId7" Type="http://schemas.openxmlformats.org/officeDocument/2006/relationships/slideLayout" Target="../slideLayouts/slideLayout218.xml"/><Relationship Id="rId8" Type="http://schemas.openxmlformats.org/officeDocument/2006/relationships/slideLayout" Target="../slideLayouts/slideLayout219.xml"/><Relationship Id="rId9" Type="http://schemas.openxmlformats.org/officeDocument/2006/relationships/slideLayout" Target="../slideLayouts/slideLayout220.xml"/><Relationship Id="rId10" Type="http://schemas.openxmlformats.org/officeDocument/2006/relationships/slideLayout" Target="../slideLayouts/slideLayout221.xml"/><Relationship Id="rId11" Type="http://schemas.openxmlformats.org/officeDocument/2006/relationships/slideLayout" Target="../slideLayouts/slideLayout222.xml"/><Relationship Id="rId12" Type="http://schemas.openxmlformats.org/officeDocument/2006/relationships/slideLayout" Target="../slideLayouts/slideLayout223.xml"/><Relationship Id="rId13" Type="http://schemas.openxmlformats.org/officeDocument/2006/relationships/slideLayout" Target="../slideLayouts/slideLayout224.xml"/><Relationship Id="rId14" Type="http://schemas.openxmlformats.org/officeDocument/2006/relationships/slideLayout" Target="../slideLayouts/slideLayout225.xml"/><Relationship Id="rId15" Type="http://schemas.openxmlformats.org/officeDocument/2006/relationships/slideLayout" Target="../slideLayouts/slideLayout226.xml"/><Relationship Id="rId16" Type="http://schemas.openxmlformats.org/officeDocument/2006/relationships/slideLayout" Target="../slideLayouts/slideLayout227.xml"/><Relationship Id="rId17"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72.png"/><Relationship Id="rId3" Type="http://schemas.openxmlformats.org/officeDocument/2006/relationships/image" Target="../media/image73.jpeg"/><Relationship Id="rId4" Type="http://schemas.openxmlformats.org/officeDocument/2006/relationships/image" Target="../media/image74.wmf"/><Relationship Id="rId5" Type="http://schemas.openxmlformats.org/officeDocument/2006/relationships/image" Target="../media/image75.wmf"/><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 Id="rId11" Type="http://schemas.openxmlformats.org/officeDocument/2006/relationships/slideLayout" Target="../slideLayouts/slideLayout234.xml"/><Relationship Id="rId12" Type="http://schemas.openxmlformats.org/officeDocument/2006/relationships/slideLayout" Target="../slideLayouts/slideLayout235.xml"/><Relationship Id="rId13" Type="http://schemas.openxmlformats.org/officeDocument/2006/relationships/slideLayout" Target="../slideLayouts/slideLayout236.xml"/><Relationship Id="rId14" Type="http://schemas.openxmlformats.org/officeDocument/2006/relationships/slideLayout" Target="../slideLayouts/slideLayout237.xml"/><Relationship Id="rId15" Type="http://schemas.openxmlformats.org/officeDocument/2006/relationships/slideLayout" Target="../slideLayouts/slideLayout238.xml"/><Relationship Id="rId16" Type="http://schemas.openxmlformats.org/officeDocument/2006/relationships/slideLayout" Target="../slideLayouts/slideLayout239.xml"/><Relationship Id="rId17"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76.png"/><Relationship Id="rId3" Type="http://schemas.openxmlformats.org/officeDocument/2006/relationships/image" Target="../media/image77.jpeg"/><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 Id="rId11" Type="http://schemas.openxmlformats.org/officeDocument/2006/relationships/slideLayout" Target="../slideLayouts/slideLayout246.xml"/><Relationship Id="rId12" Type="http://schemas.openxmlformats.org/officeDocument/2006/relationships/slideLayout" Target="../slideLayouts/slideLayout247.xml"/><Relationship Id="rId13" Type="http://schemas.openxmlformats.org/officeDocument/2006/relationships/slideLayout" Target="../slideLayouts/slideLayout248.xml"/><Relationship Id="rId14" Type="http://schemas.openxmlformats.org/officeDocument/2006/relationships/slideLayout" Target="../slideLayouts/slideLayout249.xml"/><Relationship Id="rId15" Type="http://schemas.openxmlformats.org/officeDocument/2006/relationships/slideLayout" Target="../slideLayouts/slideLayout250.xml"/><Relationship Id="rId16" Type="http://schemas.openxmlformats.org/officeDocument/2006/relationships/slideLayout" Target="../slideLayouts/slideLayout251.xml"/><Relationship Id="rId17" Type="http://schemas.openxmlformats.org/officeDocument/2006/relationships/slideLayout" Target="../slideLayouts/slideLayout252.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80.png"/><Relationship Id="rId3" Type="http://schemas.openxmlformats.org/officeDocument/2006/relationships/image" Target="../media/image81.jpeg"/><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slideLayout" Target="../slideLayouts/slideLayout261.xml"/><Relationship Id="rId15" Type="http://schemas.openxmlformats.org/officeDocument/2006/relationships/slideLayout" Target="../slideLayouts/slideLayout262.xml"/><Relationship Id="rId16" Type="http://schemas.openxmlformats.org/officeDocument/2006/relationships/slideLayout" Target="../slideLayouts/slideLayout263.xml"/><Relationship Id="rId17" Type="http://schemas.openxmlformats.org/officeDocument/2006/relationships/slideLayout" Target="../slideLayouts/slideLayout264.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84.png"/><Relationship Id="rId3" Type="http://schemas.openxmlformats.org/officeDocument/2006/relationships/image" Target="../media/image85.jpeg"/><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 Id="rId11" Type="http://schemas.openxmlformats.org/officeDocument/2006/relationships/slideLayout" Target="../slideLayouts/slideLayout270.xml"/><Relationship Id="rId12" Type="http://schemas.openxmlformats.org/officeDocument/2006/relationships/slideLayout" Target="../slideLayouts/slideLayout271.xml"/><Relationship Id="rId13" Type="http://schemas.openxmlformats.org/officeDocument/2006/relationships/slideLayout" Target="../slideLayouts/slideLayout272.xml"/><Relationship Id="rId14" Type="http://schemas.openxmlformats.org/officeDocument/2006/relationships/slideLayout" Target="../slideLayouts/slideLayout273.xml"/><Relationship Id="rId15" Type="http://schemas.openxmlformats.org/officeDocument/2006/relationships/slideLayout" Target="../slideLayouts/slideLayout274.xml"/><Relationship Id="rId16" Type="http://schemas.openxmlformats.org/officeDocument/2006/relationships/slideLayout" Target="../slideLayouts/slideLayout275.xml"/><Relationship Id="rId17" Type="http://schemas.openxmlformats.org/officeDocument/2006/relationships/slideLayout" Target="../slideLayouts/slideLayout276.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88.png"/><Relationship Id="rId3" Type="http://schemas.openxmlformats.org/officeDocument/2006/relationships/image" Target="../media/image89.jpeg"/><Relationship Id="rId4" Type="http://schemas.openxmlformats.org/officeDocument/2006/relationships/image" Target="../media/image90.wmf"/><Relationship Id="rId5" Type="http://schemas.openxmlformats.org/officeDocument/2006/relationships/image" Target="../media/image91.wmf"/><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slideLayout" Target="../slideLayouts/slideLayout285.xml"/><Relationship Id="rId15" Type="http://schemas.openxmlformats.org/officeDocument/2006/relationships/slideLayout" Target="../slideLayouts/slideLayout286.xml"/><Relationship Id="rId16" Type="http://schemas.openxmlformats.org/officeDocument/2006/relationships/slideLayout" Target="../slideLayouts/slideLayout287.xml"/><Relationship Id="rId17" Type="http://schemas.openxmlformats.org/officeDocument/2006/relationships/slideLayout" Target="../slideLayouts/slideLayout288.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92.png"/><Relationship Id="rId3" Type="http://schemas.openxmlformats.org/officeDocument/2006/relationships/image" Target="../media/image93.jpeg"/><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slideLayout" Target="../slideLayouts/slideLayout289.xml"/><Relationship Id="rId7" Type="http://schemas.openxmlformats.org/officeDocument/2006/relationships/slideLayout" Target="../slideLayouts/slideLayout290.xml"/><Relationship Id="rId8" Type="http://schemas.openxmlformats.org/officeDocument/2006/relationships/slideLayout" Target="../slideLayouts/slideLayout291.xml"/><Relationship Id="rId9" Type="http://schemas.openxmlformats.org/officeDocument/2006/relationships/slideLayout" Target="../slideLayouts/slideLayout292.xml"/><Relationship Id="rId10" Type="http://schemas.openxmlformats.org/officeDocument/2006/relationships/slideLayout" Target="../slideLayouts/slideLayout293.xml"/><Relationship Id="rId11" Type="http://schemas.openxmlformats.org/officeDocument/2006/relationships/slideLayout" Target="../slideLayouts/slideLayout294.xml"/><Relationship Id="rId12" Type="http://schemas.openxmlformats.org/officeDocument/2006/relationships/slideLayout" Target="../slideLayouts/slideLayout295.xml"/><Relationship Id="rId13" Type="http://schemas.openxmlformats.org/officeDocument/2006/relationships/slideLayout" Target="../slideLayouts/slideLayout296.xml"/><Relationship Id="rId14" Type="http://schemas.openxmlformats.org/officeDocument/2006/relationships/slideLayout" Target="../slideLayouts/slideLayout297.xml"/><Relationship Id="rId15" Type="http://schemas.openxmlformats.org/officeDocument/2006/relationships/slideLayout" Target="../slideLayouts/slideLayout298.xml"/><Relationship Id="rId16" Type="http://schemas.openxmlformats.org/officeDocument/2006/relationships/slideLayout" Target="../slideLayouts/slideLayout299.xml"/><Relationship Id="rId17" Type="http://schemas.openxmlformats.org/officeDocument/2006/relationships/slideLayout" Target="../slideLayouts/slideLayout300.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96.png"/><Relationship Id="rId3" Type="http://schemas.openxmlformats.org/officeDocument/2006/relationships/image" Target="../media/image97.jpeg"/><Relationship Id="rId4" Type="http://schemas.openxmlformats.org/officeDocument/2006/relationships/image" Target="../media/image98.wmf"/><Relationship Id="rId5" Type="http://schemas.openxmlformats.org/officeDocument/2006/relationships/image" Target="../media/image99.wmf"/><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 Id="rId9" Type="http://schemas.openxmlformats.org/officeDocument/2006/relationships/slideLayout" Target="../slideLayouts/slideLayout304.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slideLayout" Target="../slideLayouts/slideLayout309.xml"/><Relationship Id="rId15" Type="http://schemas.openxmlformats.org/officeDocument/2006/relationships/slideLayout" Target="../slideLayouts/slideLayout310.xml"/><Relationship Id="rId16" Type="http://schemas.openxmlformats.org/officeDocument/2006/relationships/slideLayout" Target="../slideLayouts/slideLayout311.xml"/><Relationship Id="rId17" Type="http://schemas.openxmlformats.org/officeDocument/2006/relationships/slideLayout" Target="../slideLayouts/slideLayout312.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00.png"/><Relationship Id="rId3" Type="http://schemas.openxmlformats.org/officeDocument/2006/relationships/image" Target="../media/image101.jpeg"/><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slideLayout" Target="../slideLayouts/slideLayout313.xml"/><Relationship Id="rId7" Type="http://schemas.openxmlformats.org/officeDocument/2006/relationships/slideLayout" Target="../slideLayouts/slideLayout314.xml"/><Relationship Id="rId8" Type="http://schemas.openxmlformats.org/officeDocument/2006/relationships/slideLayout" Target="../slideLayouts/slideLayout315.xml"/><Relationship Id="rId9" Type="http://schemas.openxmlformats.org/officeDocument/2006/relationships/slideLayout" Target="../slideLayouts/slideLayout316.xml"/><Relationship Id="rId10" Type="http://schemas.openxmlformats.org/officeDocument/2006/relationships/slideLayout" Target="../slideLayouts/slideLayout317.xml"/><Relationship Id="rId11" Type="http://schemas.openxmlformats.org/officeDocument/2006/relationships/slideLayout" Target="../slideLayouts/slideLayout318.xml"/><Relationship Id="rId12" Type="http://schemas.openxmlformats.org/officeDocument/2006/relationships/slideLayout" Target="../slideLayouts/slideLayout319.xml"/><Relationship Id="rId13" Type="http://schemas.openxmlformats.org/officeDocument/2006/relationships/slideLayout" Target="../slideLayouts/slideLayout320.xml"/><Relationship Id="rId14" Type="http://schemas.openxmlformats.org/officeDocument/2006/relationships/slideLayout" Target="../slideLayouts/slideLayout321.xml"/><Relationship Id="rId15" Type="http://schemas.openxmlformats.org/officeDocument/2006/relationships/slideLayout" Target="../slideLayouts/slideLayout322.xml"/><Relationship Id="rId16" Type="http://schemas.openxmlformats.org/officeDocument/2006/relationships/slideLayout" Target="../slideLayouts/slideLayout323.xml"/><Relationship Id="rId17" Type="http://schemas.openxmlformats.org/officeDocument/2006/relationships/slideLayout" Target="../slideLayouts/slideLayout324.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104.png"/><Relationship Id="rId3" Type="http://schemas.openxmlformats.org/officeDocument/2006/relationships/image" Target="../media/image105.jpeg"/><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 Id="rId11" Type="http://schemas.openxmlformats.org/officeDocument/2006/relationships/slideLayout" Target="../slideLayouts/slideLayout330.xml"/><Relationship Id="rId12" Type="http://schemas.openxmlformats.org/officeDocument/2006/relationships/slideLayout" Target="../slideLayouts/slideLayout331.xml"/><Relationship Id="rId13" Type="http://schemas.openxmlformats.org/officeDocument/2006/relationships/slideLayout" Target="../slideLayouts/slideLayout332.xml"/><Relationship Id="rId14" Type="http://schemas.openxmlformats.org/officeDocument/2006/relationships/slideLayout" Target="../slideLayouts/slideLayout333.xml"/><Relationship Id="rId15" Type="http://schemas.openxmlformats.org/officeDocument/2006/relationships/slideLayout" Target="../slideLayouts/slideLayout334.xml"/><Relationship Id="rId16" Type="http://schemas.openxmlformats.org/officeDocument/2006/relationships/slideLayout" Target="../slideLayouts/slideLayout335.xml"/><Relationship Id="rId17" Type="http://schemas.openxmlformats.org/officeDocument/2006/relationships/slideLayout" Target="../slideLayouts/slideLayout336.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108.png"/><Relationship Id="rId3" Type="http://schemas.openxmlformats.org/officeDocument/2006/relationships/image" Target="../media/image109.jpeg"/><Relationship Id="rId4" Type="http://schemas.openxmlformats.org/officeDocument/2006/relationships/image" Target="../media/image110.wmf"/><Relationship Id="rId5" Type="http://schemas.openxmlformats.org/officeDocument/2006/relationships/image" Target="../media/image111.wmf"/><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 Id="rId11" Type="http://schemas.openxmlformats.org/officeDocument/2006/relationships/slideLayout" Target="../slideLayouts/slideLayout342.xml"/><Relationship Id="rId12" Type="http://schemas.openxmlformats.org/officeDocument/2006/relationships/slideLayout" Target="../slideLayouts/slideLayout343.xml"/><Relationship Id="rId13" Type="http://schemas.openxmlformats.org/officeDocument/2006/relationships/slideLayout" Target="../slideLayouts/slideLayout344.xml"/><Relationship Id="rId14" Type="http://schemas.openxmlformats.org/officeDocument/2006/relationships/slideLayout" Target="../slideLayouts/slideLayout345.xml"/><Relationship Id="rId15" Type="http://schemas.openxmlformats.org/officeDocument/2006/relationships/slideLayout" Target="../slideLayouts/slideLayout346.xml"/><Relationship Id="rId16" Type="http://schemas.openxmlformats.org/officeDocument/2006/relationships/slideLayout" Target="../slideLayouts/slideLayout347.xml"/><Relationship Id="rId17" Type="http://schemas.openxmlformats.org/officeDocument/2006/relationships/slideLayout" Target="../slideLayouts/slideLayout348.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112.png"/><Relationship Id="rId3" Type="http://schemas.openxmlformats.org/officeDocument/2006/relationships/image" Target="../media/image113.jpeg"/><Relationship Id="rId4" Type="http://schemas.openxmlformats.org/officeDocument/2006/relationships/image" Target="../media/image114.wmf"/><Relationship Id="rId5" Type="http://schemas.openxmlformats.org/officeDocument/2006/relationships/image" Target="../media/image115.wmf"/><Relationship Id="rId6" Type="http://schemas.openxmlformats.org/officeDocument/2006/relationships/slideLayout" Target="../slideLayouts/slideLayout349.xml"/><Relationship Id="rId7" Type="http://schemas.openxmlformats.org/officeDocument/2006/relationships/slideLayout" Target="../slideLayouts/slideLayout350.xml"/><Relationship Id="rId8" Type="http://schemas.openxmlformats.org/officeDocument/2006/relationships/slideLayout" Target="../slideLayouts/slideLayout351.xml"/><Relationship Id="rId9" Type="http://schemas.openxmlformats.org/officeDocument/2006/relationships/slideLayout" Target="../slideLayouts/slideLayout352.xml"/><Relationship Id="rId10" Type="http://schemas.openxmlformats.org/officeDocument/2006/relationships/slideLayout" Target="../slideLayouts/slideLayout353.xml"/><Relationship Id="rId11" Type="http://schemas.openxmlformats.org/officeDocument/2006/relationships/slideLayout" Target="../slideLayouts/slideLayout354.xml"/><Relationship Id="rId12" Type="http://schemas.openxmlformats.org/officeDocument/2006/relationships/slideLayout" Target="../slideLayouts/slideLayout355.xml"/><Relationship Id="rId13" Type="http://schemas.openxmlformats.org/officeDocument/2006/relationships/slideLayout" Target="../slideLayouts/slideLayout356.xml"/><Relationship Id="rId14" Type="http://schemas.openxmlformats.org/officeDocument/2006/relationships/slideLayout" Target="../slideLayouts/slideLayout357.xml"/><Relationship Id="rId15" Type="http://schemas.openxmlformats.org/officeDocument/2006/relationships/slideLayout" Target="../slideLayouts/slideLayout358.xml"/><Relationship Id="rId16" Type="http://schemas.openxmlformats.org/officeDocument/2006/relationships/slideLayout" Target="../slideLayouts/slideLayout359.xml"/><Relationship Id="rId17" Type="http://schemas.openxmlformats.org/officeDocument/2006/relationships/slideLayout" Target="../slideLayouts/slideLayout36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16.png"/><Relationship Id="rId3" Type="http://schemas.openxmlformats.org/officeDocument/2006/relationships/image" Target="../media/image117.jpeg"/><Relationship Id="rId4" Type="http://schemas.openxmlformats.org/officeDocument/2006/relationships/image" Target="../media/image118.wmf"/><Relationship Id="rId5" Type="http://schemas.openxmlformats.org/officeDocument/2006/relationships/image" Target="../media/image119.wmf"/><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 Id="rId11" Type="http://schemas.openxmlformats.org/officeDocument/2006/relationships/slideLayout" Target="../slideLayouts/slideLayout366.xml"/><Relationship Id="rId12" Type="http://schemas.openxmlformats.org/officeDocument/2006/relationships/slideLayout" Target="../slideLayouts/slideLayout367.xml"/><Relationship Id="rId13" Type="http://schemas.openxmlformats.org/officeDocument/2006/relationships/slideLayout" Target="../slideLayouts/slideLayout368.xml"/><Relationship Id="rId14" Type="http://schemas.openxmlformats.org/officeDocument/2006/relationships/slideLayout" Target="../slideLayouts/slideLayout369.xml"/><Relationship Id="rId15" Type="http://schemas.openxmlformats.org/officeDocument/2006/relationships/slideLayout" Target="../slideLayouts/slideLayout370.xml"/><Relationship Id="rId16" Type="http://schemas.openxmlformats.org/officeDocument/2006/relationships/slideLayout" Target="../slideLayouts/slideLayout371.xml"/><Relationship Id="rId17" Type="http://schemas.openxmlformats.org/officeDocument/2006/relationships/slideLayout" Target="../slideLayouts/slideLayout372.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120.png"/><Relationship Id="rId3" Type="http://schemas.openxmlformats.org/officeDocument/2006/relationships/image" Target="../media/image121.jpeg"/><Relationship Id="rId4" Type="http://schemas.openxmlformats.org/officeDocument/2006/relationships/image" Target="../media/image122.wmf"/><Relationship Id="rId5" Type="http://schemas.openxmlformats.org/officeDocument/2006/relationships/image" Target="../media/image123.wmf"/><Relationship Id="rId6" Type="http://schemas.openxmlformats.org/officeDocument/2006/relationships/slideLayout" Target="../slideLayouts/slideLayout373.xml"/><Relationship Id="rId7" Type="http://schemas.openxmlformats.org/officeDocument/2006/relationships/slideLayout" Target="../slideLayouts/slideLayout374.xml"/><Relationship Id="rId8" Type="http://schemas.openxmlformats.org/officeDocument/2006/relationships/slideLayout" Target="../slideLayouts/slideLayout375.xml"/><Relationship Id="rId9" Type="http://schemas.openxmlformats.org/officeDocument/2006/relationships/slideLayout" Target="../slideLayouts/slideLayout376.xml"/><Relationship Id="rId10" Type="http://schemas.openxmlformats.org/officeDocument/2006/relationships/slideLayout" Target="../slideLayouts/slideLayout377.xml"/><Relationship Id="rId11" Type="http://schemas.openxmlformats.org/officeDocument/2006/relationships/slideLayout" Target="../slideLayouts/slideLayout378.xml"/><Relationship Id="rId12" Type="http://schemas.openxmlformats.org/officeDocument/2006/relationships/slideLayout" Target="../slideLayouts/slideLayout379.xml"/><Relationship Id="rId13" Type="http://schemas.openxmlformats.org/officeDocument/2006/relationships/slideLayout" Target="../slideLayouts/slideLayout380.xml"/><Relationship Id="rId14" Type="http://schemas.openxmlformats.org/officeDocument/2006/relationships/slideLayout" Target="../slideLayouts/slideLayout381.xml"/><Relationship Id="rId15" Type="http://schemas.openxmlformats.org/officeDocument/2006/relationships/slideLayout" Target="../slideLayouts/slideLayout382.xml"/><Relationship Id="rId16" Type="http://schemas.openxmlformats.org/officeDocument/2006/relationships/slideLayout" Target="../slideLayouts/slideLayout383.xml"/><Relationship Id="rId17" Type="http://schemas.openxmlformats.org/officeDocument/2006/relationships/slideLayout" Target="../slideLayouts/slideLayout384.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124.png"/><Relationship Id="rId3" Type="http://schemas.openxmlformats.org/officeDocument/2006/relationships/image" Target="../media/image125.jpeg"/><Relationship Id="rId4" Type="http://schemas.openxmlformats.org/officeDocument/2006/relationships/image" Target="../media/image126.wmf"/><Relationship Id="rId5" Type="http://schemas.openxmlformats.org/officeDocument/2006/relationships/image" Target="../media/image127.wmf"/><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 Id="rId11" Type="http://schemas.openxmlformats.org/officeDocument/2006/relationships/slideLayout" Target="../slideLayouts/slideLayout390.xml"/><Relationship Id="rId12" Type="http://schemas.openxmlformats.org/officeDocument/2006/relationships/slideLayout" Target="../slideLayouts/slideLayout391.xml"/><Relationship Id="rId13" Type="http://schemas.openxmlformats.org/officeDocument/2006/relationships/slideLayout" Target="../slideLayouts/slideLayout392.xml"/><Relationship Id="rId14" Type="http://schemas.openxmlformats.org/officeDocument/2006/relationships/slideLayout" Target="../slideLayouts/slideLayout393.xml"/><Relationship Id="rId15" Type="http://schemas.openxmlformats.org/officeDocument/2006/relationships/slideLayout" Target="../slideLayouts/slideLayout394.xml"/><Relationship Id="rId16" Type="http://schemas.openxmlformats.org/officeDocument/2006/relationships/slideLayout" Target="../slideLayouts/slideLayout395.xml"/><Relationship Id="rId17" Type="http://schemas.openxmlformats.org/officeDocument/2006/relationships/slideLayout" Target="../slideLayouts/slideLayout396.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28.png"/><Relationship Id="rId3" Type="http://schemas.openxmlformats.org/officeDocument/2006/relationships/image" Target="../media/image129.jpeg"/><Relationship Id="rId4" Type="http://schemas.openxmlformats.org/officeDocument/2006/relationships/image" Target="../media/image130.wmf"/><Relationship Id="rId5" Type="http://schemas.openxmlformats.org/officeDocument/2006/relationships/image" Target="../media/image131.wmf"/><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 Id="rId11" Type="http://schemas.openxmlformats.org/officeDocument/2006/relationships/slideLayout" Target="../slideLayouts/slideLayout402.xml"/><Relationship Id="rId12" Type="http://schemas.openxmlformats.org/officeDocument/2006/relationships/slideLayout" Target="../slideLayouts/slideLayout403.xml"/><Relationship Id="rId13" Type="http://schemas.openxmlformats.org/officeDocument/2006/relationships/slideLayout" Target="../slideLayouts/slideLayout404.xml"/><Relationship Id="rId14" Type="http://schemas.openxmlformats.org/officeDocument/2006/relationships/slideLayout" Target="../slideLayouts/slideLayout405.xml"/><Relationship Id="rId15" Type="http://schemas.openxmlformats.org/officeDocument/2006/relationships/slideLayout" Target="../slideLayouts/slideLayout406.xml"/><Relationship Id="rId16" Type="http://schemas.openxmlformats.org/officeDocument/2006/relationships/slideLayout" Target="../slideLayouts/slideLayout407.xml"/><Relationship Id="rId17" Type="http://schemas.openxmlformats.org/officeDocument/2006/relationships/slideLayout" Target="../slideLayouts/slideLayout408.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png"/><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0.png"/><Relationship Id="rId3" Type="http://schemas.openxmlformats.org/officeDocument/2006/relationships/image" Target="../media/image21.jpeg"/><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slideLayout" Target="../slideLayouts/slideLayout80.xml"/><Relationship Id="rId14" Type="http://schemas.openxmlformats.org/officeDocument/2006/relationships/slideLayout" Target="../slideLayouts/slideLayout81.xml"/><Relationship Id="rId15" Type="http://schemas.openxmlformats.org/officeDocument/2006/relationships/slideLayout" Target="../slideLayouts/slideLayout82.xml"/><Relationship Id="rId16" Type="http://schemas.openxmlformats.org/officeDocument/2006/relationships/slideLayout" Target="../slideLayouts/slideLayout83.xml"/><Relationship Id="rId17"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slideLayout" Target="../slideLayouts/slideLayout92.xml"/><Relationship Id="rId14" Type="http://schemas.openxmlformats.org/officeDocument/2006/relationships/slideLayout" Target="../slideLayouts/slideLayout93.xml"/><Relationship Id="rId15" Type="http://schemas.openxmlformats.org/officeDocument/2006/relationships/slideLayout" Target="../slideLayouts/slideLayout94.xml"/><Relationship Id="rId16" Type="http://schemas.openxmlformats.org/officeDocument/2006/relationships/slideLayout" Target="../slideLayouts/slideLayout95.xml"/><Relationship Id="rId17"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8.png"/><Relationship Id="rId3" Type="http://schemas.openxmlformats.org/officeDocument/2006/relationships/image" Target="../media/image29.jpeg"/><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slideLayout" Target="../slideLayouts/slideLayout104.xml"/><Relationship Id="rId14" Type="http://schemas.openxmlformats.org/officeDocument/2006/relationships/slideLayout" Target="../slideLayouts/slideLayout105.xml"/><Relationship Id="rId15" Type="http://schemas.openxmlformats.org/officeDocument/2006/relationships/slideLayout" Target="../slideLayouts/slideLayout106.xml"/><Relationship Id="rId16" Type="http://schemas.openxmlformats.org/officeDocument/2006/relationships/slideLayout" Target="../slideLayouts/slideLayout107.xml"/><Relationship Id="rId17"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9131400" y="6381720"/>
            <a:ext cx="501120" cy="280800"/>
          </a:xfrm>
          <a:prstGeom prst="rect">
            <a:avLst/>
          </a:prstGeom>
        </p:spPr>
        <p:txBody>
          <a:bodyPr bIns="0" lIns="72000" rIns="0" tIns="72000"/>
          <a:p>
            <a:pPr algn="r">
              <a:lnSpc>
                <a:spcPct val="100000"/>
              </a:lnSpc>
            </a:pPr>
            <a:fld id="{B1A1F161-5111-4151-A131-61A161817121}" type="slidenum">
              <a:rPr lang="it-IT" sz="900">
                <a:solidFill>
                  <a:srgbClr val="00338d"/>
                </a:solidFill>
                <a:latin typeface="Arial"/>
              </a:rPr>
              <a:t>&lt;numero&gt;</a:t>
            </a:fld>
            <a:endParaRPr/>
          </a:p>
        </p:txBody>
      </p:sp>
      <p:sp>
        <p:nvSpPr>
          <p:cNvPr id="1" name="CustomShape 2"/>
          <p:cNvSpPr/>
          <p:nvPr/>
        </p:nvSpPr>
        <p:spPr>
          <a:xfrm>
            <a:off x="0" y="914400"/>
            <a:ext cx="8534160" cy="151920"/>
          </a:xfrm>
          <a:prstGeom prst="rect">
            <a:avLst/>
          </a:prstGeom>
          <a:solidFill>
            <a:srgbClr val="c90039"/>
          </a:solidFill>
          <a:ln w="12600">
            <a:solidFill>
              <a:srgbClr val="c90039"/>
            </a:solidFill>
            <a:miter/>
          </a:ln>
        </p:spPr>
      </p:sp>
      <p:sp>
        <p:nvSpPr>
          <p:cNvPr id="2" name="CustomShape 3"/>
          <p:cNvSpPr/>
          <p:nvPr/>
        </p:nvSpPr>
        <p:spPr>
          <a:xfrm>
            <a:off x="0" y="6705720"/>
            <a:ext cx="9905760" cy="151920"/>
          </a:xfrm>
          <a:prstGeom prst="rect">
            <a:avLst/>
          </a:prstGeom>
          <a:solidFill>
            <a:srgbClr val="c90039"/>
          </a:solidFill>
          <a:ln w="12600">
            <a:solidFill>
              <a:srgbClr val="c90039"/>
            </a:solidFill>
            <a:miter/>
          </a:ln>
        </p:spPr>
      </p:sp>
      <p:sp>
        <p:nvSpPr>
          <p:cNvPr id="3"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4" name="Picture 14"/>
          <p:cNvPicPr/>
          <p:nvPr/>
        </p:nvPicPr>
        <p:blipFill>
          <a:blip r:embed="rId2"/>
          <a:stretch>
            <a:fillRect/>
          </a:stretch>
        </p:blipFill>
        <p:spPr>
          <a:xfrm>
            <a:off x="8913960" y="115920"/>
            <a:ext cx="718920" cy="718920"/>
          </a:xfrm>
          <a:prstGeom prst="rect">
            <a:avLst/>
          </a:prstGeom>
        </p:spPr>
      </p:pic>
      <p:sp>
        <p:nvSpPr>
          <p:cNvPr id="5" name="CustomShape 5"/>
          <p:cNvSpPr/>
          <p:nvPr/>
        </p:nvSpPr>
        <p:spPr>
          <a:xfrm>
            <a:off x="0" y="914400"/>
            <a:ext cx="8534160" cy="151920"/>
          </a:xfrm>
          <a:prstGeom prst="rect">
            <a:avLst/>
          </a:prstGeom>
          <a:solidFill>
            <a:srgbClr val="c90039"/>
          </a:solidFill>
          <a:ln w="12600">
            <a:solidFill>
              <a:srgbClr val="c90039"/>
            </a:solidFill>
            <a:miter/>
          </a:ln>
        </p:spPr>
      </p:sp>
      <p:sp>
        <p:nvSpPr>
          <p:cNvPr id="6" name="CustomShape 6"/>
          <p:cNvSpPr/>
          <p:nvPr/>
        </p:nvSpPr>
        <p:spPr>
          <a:xfrm>
            <a:off x="0" y="6705720"/>
            <a:ext cx="9905760" cy="151920"/>
          </a:xfrm>
          <a:prstGeom prst="rect">
            <a:avLst/>
          </a:prstGeom>
          <a:solidFill>
            <a:srgbClr val="c90039"/>
          </a:solidFill>
          <a:ln w="12600">
            <a:solidFill>
              <a:srgbClr val="c90039"/>
            </a:solidFill>
            <a:miter/>
          </a:ln>
        </p:spPr>
      </p:sp>
      <p:sp>
        <p:nvSpPr>
          <p:cNvPr id="7" name="CustomShape 7"/>
          <p:cNvSpPr/>
          <p:nvPr/>
        </p:nvSpPr>
        <p:spPr>
          <a:xfrm>
            <a:off x="8686800" y="911160"/>
            <a:ext cx="1218960" cy="151920"/>
          </a:xfrm>
          <a:prstGeom prst="rect">
            <a:avLst/>
          </a:prstGeom>
          <a:solidFill>
            <a:srgbClr val="004589"/>
          </a:solidFill>
          <a:ln w="12600">
            <a:solidFill>
              <a:srgbClr val="004589"/>
            </a:solidFill>
            <a:miter/>
          </a:ln>
        </p:spPr>
      </p:sp>
      <p:sp>
        <p:nvSpPr>
          <p:cNvPr id="8" name="PlaceHolder 8"/>
          <p:cNvSpPr>
            <a:spLocks noGrp="1"/>
          </p:cNvSpPr>
          <p:nvPr>
            <p:ph type="title"/>
          </p:nvPr>
        </p:nvSpPr>
        <p:spPr>
          <a:xfrm>
            <a:off x="762120" y="2666880"/>
            <a:ext cx="8381520" cy="761760"/>
          </a:xfrm>
          <a:prstGeom prst="rect">
            <a:avLst/>
          </a:prstGeom>
        </p:spPr>
        <p:txBody>
          <a:bodyPr anchor="b" bIns="0" lIns="0" rIns="0" tIns="0"/>
          <a:p>
            <a:pPr>
              <a:lnSpc>
                <a:spcPct val="100000"/>
              </a:lnSpc>
            </a:pPr>
            <a:r>
              <a:rPr b="1" lang="en-US" sz="3200">
                <a:solidFill>
                  <a:srgbClr val="c90039"/>
                </a:solidFill>
                <a:latin typeface="Arial"/>
              </a:rPr>
              <a:t>Fate clic per modificare il formato del testo del titoloFare clic per modificare stile</a:t>
            </a:r>
            <a:endParaRPr/>
          </a:p>
        </p:txBody>
      </p:sp>
      <p:pic>
        <p:nvPicPr>
          <p:cNvPr descr="" id="9" name=""/>
          <p:cNvPicPr/>
          <p:nvPr/>
        </p:nvPicPr>
        <p:blipFill>
          <a:blip r:embed="rId3"/>
          <a:stretch>
            <a:fillRect/>
          </a:stretch>
        </p:blipFill>
        <p:spPr>
          <a:xfrm>
            <a:off x="0" y="0"/>
            <a:ext cx="360" cy="360"/>
          </a:xfrm>
          <a:prstGeom prst="rect">
            <a:avLst/>
          </a:prstGeom>
        </p:spPr>
      </p:pic>
      <p:sp>
        <p:nvSpPr>
          <p:cNvPr id="10" name="PlaceHolder 9"/>
          <p:cNvSpPr>
            <a:spLocks noGrp="1"/>
          </p:cNvSpPr>
          <p:nvPr>
            <p:ph type="body"/>
          </p:nvPr>
        </p:nvSpPr>
        <p:spPr>
          <a:xfrm>
            <a:off x="495000" y="1604520"/>
            <a:ext cx="8716680" cy="3977280"/>
          </a:xfrm>
          <a:prstGeom prst="rect">
            <a:avLst/>
          </a:prstGeom>
        </p:spPr>
        <p:txBody>
          <a:bodyPr bIns="0" lIns="0" rIns="0" tIns="0" wrap="none"/>
          <a:p>
            <a:pPr>
              <a:buSzPct val="45000"/>
              <a:buFont typeface="StarSymbol"/>
              <a:buChar char=""/>
            </a:pPr>
            <a:r>
              <a:rPr lang="en-US"/>
              <a:t>Fate clic per modificare il formato del testo della struttura</a:t>
            </a:r>
            <a:endParaRPr/>
          </a:p>
          <a:p>
            <a:pPr lvl="1">
              <a:buSzPct val="75000"/>
              <a:buFont typeface="StarSymbol"/>
              <a:buChar char=""/>
            </a:pPr>
            <a:r>
              <a:rPr lang="en-US"/>
              <a:t>Secondo livello struttura</a:t>
            </a:r>
            <a:endParaRPr/>
          </a:p>
          <a:p>
            <a:pPr lvl="2">
              <a:buSzPct val="45000"/>
              <a:buFont typeface="StarSymbol"/>
              <a:buChar char=""/>
            </a:pPr>
            <a:r>
              <a:rPr lang="en-US"/>
              <a:t>Terzo livello struttura</a:t>
            </a:r>
            <a:endParaRPr/>
          </a:p>
          <a:p>
            <a:pPr lvl="3">
              <a:buSzPct val="75000"/>
              <a:buFont typeface="StarSymbol"/>
              <a:buChar char=""/>
            </a:pPr>
            <a:r>
              <a:rPr lang="en-GB"/>
              <a:t>Quarto livello struttura</a:t>
            </a:r>
            <a:endParaRPr/>
          </a:p>
          <a:p>
            <a:pPr lvl="4">
              <a:buSzPct val="45000"/>
              <a:buFont typeface="StarSymbol"/>
              <a:buChar char=""/>
            </a:pPr>
            <a:r>
              <a:rPr lang="en-GB"/>
              <a:t>Quinto livello struttura</a:t>
            </a:r>
            <a:endParaRPr/>
          </a:p>
          <a:p>
            <a:pPr lvl="5">
              <a:buSzPct val="45000"/>
              <a:buFont typeface="StarSymbol"/>
              <a:buChar char=""/>
            </a:pPr>
            <a:r>
              <a:rPr lang="en-GB"/>
              <a:t>Sesto livello struttura</a:t>
            </a:r>
            <a:endParaRPr/>
          </a:p>
          <a:p>
            <a:pPr lvl="6">
              <a:buSzPct val="45000"/>
              <a:buFont typeface="StarSymbol"/>
              <a:buChar char=""/>
            </a:pPr>
            <a:r>
              <a:rPr lang="en-GB"/>
              <a:t>Settimo livello struttura</a:t>
            </a:r>
            <a:endParaRPr/>
          </a:p>
        </p:txBody>
      </p:sp>
      <p:pic>
        <p:nvPicPr>
          <p:cNvPr descr="" id="11" name=""/>
          <p:cNvPicPr/>
          <p:nvPr/>
        </p:nvPicPr>
        <p:blipFill>
          <a:blip r:embed="rId4"/>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81" name="CustomShape 1"/>
          <p:cNvSpPr/>
          <p:nvPr/>
        </p:nvSpPr>
        <p:spPr>
          <a:xfrm>
            <a:off x="9131400" y="6381720"/>
            <a:ext cx="501120" cy="280800"/>
          </a:xfrm>
          <a:prstGeom prst="rect">
            <a:avLst/>
          </a:prstGeom>
        </p:spPr>
        <p:txBody>
          <a:bodyPr bIns="0" lIns="72000" rIns="0" tIns="72000"/>
          <a:p>
            <a:pPr algn="r">
              <a:lnSpc>
                <a:spcPct val="100000"/>
              </a:lnSpc>
            </a:pPr>
            <a:fld id="{71E191E1-0171-41F1-A131-D131C181E1F1}" type="slidenum">
              <a:rPr lang="it-IT" sz="900">
                <a:solidFill>
                  <a:srgbClr val="00338d"/>
                </a:solidFill>
                <a:latin typeface="Arial"/>
              </a:rPr>
              <a:t>&lt;numero&gt;</a:t>
            </a:fld>
            <a:endParaRPr/>
          </a:p>
        </p:txBody>
      </p:sp>
      <p:sp>
        <p:nvSpPr>
          <p:cNvPr id="382" name="CustomShape 2"/>
          <p:cNvSpPr/>
          <p:nvPr/>
        </p:nvSpPr>
        <p:spPr>
          <a:xfrm>
            <a:off x="0" y="914400"/>
            <a:ext cx="8534160" cy="151920"/>
          </a:xfrm>
          <a:prstGeom prst="rect">
            <a:avLst/>
          </a:prstGeom>
          <a:solidFill>
            <a:srgbClr val="c90039"/>
          </a:solidFill>
          <a:ln w="12600">
            <a:solidFill>
              <a:srgbClr val="c90039"/>
            </a:solidFill>
            <a:miter/>
          </a:ln>
        </p:spPr>
      </p:sp>
      <p:sp>
        <p:nvSpPr>
          <p:cNvPr id="383" name="CustomShape 3"/>
          <p:cNvSpPr/>
          <p:nvPr/>
        </p:nvSpPr>
        <p:spPr>
          <a:xfrm>
            <a:off x="0" y="6705720"/>
            <a:ext cx="9905760" cy="151920"/>
          </a:xfrm>
          <a:prstGeom prst="rect">
            <a:avLst/>
          </a:prstGeom>
          <a:solidFill>
            <a:srgbClr val="c90039"/>
          </a:solidFill>
          <a:ln w="12600">
            <a:solidFill>
              <a:srgbClr val="c90039"/>
            </a:solidFill>
            <a:miter/>
          </a:ln>
        </p:spPr>
      </p:sp>
      <p:sp>
        <p:nvSpPr>
          <p:cNvPr id="384"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385" name="Picture 14"/>
          <p:cNvPicPr/>
          <p:nvPr/>
        </p:nvPicPr>
        <p:blipFill>
          <a:blip r:embed="rId2"/>
          <a:stretch>
            <a:fillRect/>
          </a:stretch>
        </p:blipFill>
        <p:spPr>
          <a:xfrm>
            <a:off x="8913960" y="115920"/>
            <a:ext cx="718920" cy="718920"/>
          </a:xfrm>
          <a:prstGeom prst="rect">
            <a:avLst/>
          </a:prstGeom>
        </p:spPr>
      </p:pic>
      <p:sp>
        <p:nvSpPr>
          <p:cNvPr id="386" name="Line 5"/>
          <p:cNvSpPr/>
          <p:nvPr/>
        </p:nvSpPr>
        <p:spPr>
          <a:xfrm>
            <a:off x="0" y="914400"/>
            <a:ext cx="9897840" cy="0"/>
          </a:xfrm>
          <a:prstGeom prst="line">
            <a:avLst/>
          </a:prstGeom>
          <a:ln w="6480">
            <a:solidFill>
              <a:srgbClr val="97989a"/>
            </a:solidFill>
            <a:miter/>
          </a:ln>
        </p:spPr>
      </p:sp>
      <p:pic>
        <p:nvPicPr>
          <p:cNvPr descr="" id="387" name="Immagine 11"/>
          <p:cNvPicPr/>
          <p:nvPr/>
        </p:nvPicPr>
        <p:blipFill>
          <a:blip r:embed="rId3"/>
          <a:stretch>
            <a:fillRect/>
          </a:stretch>
        </p:blipFill>
        <p:spPr>
          <a:xfrm>
            <a:off x="8991720" y="30240"/>
            <a:ext cx="534600" cy="844200"/>
          </a:xfrm>
          <a:prstGeom prst="rect">
            <a:avLst/>
          </a:prstGeom>
        </p:spPr>
      </p:pic>
      <p:sp>
        <p:nvSpPr>
          <p:cNvPr id="388"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389" name=""/>
          <p:cNvPicPr/>
          <p:nvPr/>
        </p:nvPicPr>
        <p:blipFill>
          <a:blip r:embed="rId4"/>
          <a:stretch>
            <a:fillRect/>
          </a:stretch>
        </p:blipFill>
        <p:spPr>
          <a:xfrm>
            <a:off x="0" y="0"/>
            <a:ext cx="360" cy="360"/>
          </a:xfrm>
          <a:prstGeom prst="rect">
            <a:avLst/>
          </a:prstGeom>
        </p:spPr>
      </p:pic>
      <p:sp>
        <p:nvSpPr>
          <p:cNvPr id="390"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391"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24" name="CustomShape 1"/>
          <p:cNvSpPr/>
          <p:nvPr/>
        </p:nvSpPr>
        <p:spPr>
          <a:xfrm>
            <a:off x="9131400" y="6381720"/>
            <a:ext cx="501120" cy="280800"/>
          </a:xfrm>
          <a:prstGeom prst="rect">
            <a:avLst/>
          </a:prstGeom>
        </p:spPr>
        <p:txBody>
          <a:bodyPr bIns="0" lIns="72000" rIns="0" tIns="72000"/>
          <a:p>
            <a:pPr algn="r">
              <a:lnSpc>
                <a:spcPct val="100000"/>
              </a:lnSpc>
            </a:pPr>
            <a:fld id="{41C1A171-51A1-4111-91D1-917161B1F141}" type="slidenum">
              <a:rPr lang="it-IT" sz="900">
                <a:solidFill>
                  <a:srgbClr val="00338d"/>
                </a:solidFill>
                <a:latin typeface="Arial"/>
              </a:rPr>
              <a:t>&lt;numero&gt;</a:t>
            </a:fld>
            <a:endParaRPr/>
          </a:p>
        </p:txBody>
      </p:sp>
      <p:sp>
        <p:nvSpPr>
          <p:cNvPr id="425" name="CustomShape 2"/>
          <p:cNvSpPr/>
          <p:nvPr/>
        </p:nvSpPr>
        <p:spPr>
          <a:xfrm>
            <a:off x="0" y="914400"/>
            <a:ext cx="8534160" cy="151920"/>
          </a:xfrm>
          <a:prstGeom prst="rect">
            <a:avLst/>
          </a:prstGeom>
          <a:solidFill>
            <a:srgbClr val="c90039"/>
          </a:solidFill>
          <a:ln w="12600">
            <a:solidFill>
              <a:srgbClr val="c90039"/>
            </a:solidFill>
            <a:miter/>
          </a:ln>
        </p:spPr>
      </p:sp>
      <p:sp>
        <p:nvSpPr>
          <p:cNvPr id="426" name="CustomShape 3"/>
          <p:cNvSpPr/>
          <p:nvPr/>
        </p:nvSpPr>
        <p:spPr>
          <a:xfrm>
            <a:off x="0" y="6705720"/>
            <a:ext cx="9905760" cy="151920"/>
          </a:xfrm>
          <a:prstGeom prst="rect">
            <a:avLst/>
          </a:prstGeom>
          <a:solidFill>
            <a:srgbClr val="c90039"/>
          </a:solidFill>
          <a:ln w="12600">
            <a:solidFill>
              <a:srgbClr val="c90039"/>
            </a:solidFill>
            <a:miter/>
          </a:ln>
        </p:spPr>
      </p:sp>
      <p:sp>
        <p:nvSpPr>
          <p:cNvPr id="427"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428" name="Picture 14"/>
          <p:cNvPicPr/>
          <p:nvPr/>
        </p:nvPicPr>
        <p:blipFill>
          <a:blip r:embed="rId2"/>
          <a:stretch>
            <a:fillRect/>
          </a:stretch>
        </p:blipFill>
        <p:spPr>
          <a:xfrm>
            <a:off x="8913960" y="115920"/>
            <a:ext cx="718920" cy="718920"/>
          </a:xfrm>
          <a:prstGeom prst="rect">
            <a:avLst/>
          </a:prstGeom>
        </p:spPr>
      </p:pic>
      <p:sp>
        <p:nvSpPr>
          <p:cNvPr id="429" name="Line 5"/>
          <p:cNvSpPr/>
          <p:nvPr/>
        </p:nvSpPr>
        <p:spPr>
          <a:xfrm>
            <a:off x="0" y="914400"/>
            <a:ext cx="9897840" cy="0"/>
          </a:xfrm>
          <a:prstGeom prst="line">
            <a:avLst/>
          </a:prstGeom>
          <a:ln w="6480">
            <a:solidFill>
              <a:srgbClr val="97989a"/>
            </a:solidFill>
            <a:miter/>
          </a:ln>
        </p:spPr>
      </p:sp>
      <p:pic>
        <p:nvPicPr>
          <p:cNvPr descr="" id="430" name="Immagine 11"/>
          <p:cNvPicPr/>
          <p:nvPr/>
        </p:nvPicPr>
        <p:blipFill>
          <a:blip r:embed="rId3"/>
          <a:stretch>
            <a:fillRect/>
          </a:stretch>
        </p:blipFill>
        <p:spPr>
          <a:xfrm>
            <a:off x="8991720" y="30240"/>
            <a:ext cx="534600" cy="844200"/>
          </a:xfrm>
          <a:prstGeom prst="rect">
            <a:avLst/>
          </a:prstGeom>
        </p:spPr>
      </p:pic>
      <p:sp>
        <p:nvSpPr>
          <p:cNvPr id="431"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432" name=""/>
          <p:cNvPicPr/>
          <p:nvPr/>
        </p:nvPicPr>
        <p:blipFill>
          <a:blip r:embed="rId4"/>
          <a:stretch>
            <a:fillRect/>
          </a:stretch>
        </p:blipFill>
        <p:spPr>
          <a:xfrm>
            <a:off x="0" y="0"/>
            <a:ext cx="360" cy="360"/>
          </a:xfrm>
          <a:prstGeom prst="rect">
            <a:avLst/>
          </a:prstGeom>
        </p:spPr>
      </p:pic>
      <p:sp>
        <p:nvSpPr>
          <p:cNvPr id="433"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434"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67" name="CustomShape 1"/>
          <p:cNvSpPr/>
          <p:nvPr/>
        </p:nvSpPr>
        <p:spPr>
          <a:xfrm>
            <a:off x="9131400" y="6381720"/>
            <a:ext cx="501120" cy="280800"/>
          </a:xfrm>
          <a:prstGeom prst="rect">
            <a:avLst/>
          </a:prstGeom>
        </p:spPr>
        <p:txBody>
          <a:bodyPr bIns="0" lIns="72000" rIns="0" tIns="72000"/>
          <a:p>
            <a:pPr algn="r">
              <a:lnSpc>
                <a:spcPct val="100000"/>
              </a:lnSpc>
            </a:pPr>
            <a:fld id="{91D16131-B151-4161-B1C1-C1B101319161}" type="slidenum">
              <a:rPr lang="it-IT" sz="900">
                <a:solidFill>
                  <a:srgbClr val="00338d"/>
                </a:solidFill>
                <a:latin typeface="Arial"/>
              </a:rPr>
              <a:t>&lt;numero&gt;</a:t>
            </a:fld>
            <a:endParaRPr/>
          </a:p>
        </p:txBody>
      </p:sp>
      <p:sp>
        <p:nvSpPr>
          <p:cNvPr id="468" name="CustomShape 2"/>
          <p:cNvSpPr/>
          <p:nvPr/>
        </p:nvSpPr>
        <p:spPr>
          <a:xfrm>
            <a:off x="0" y="914400"/>
            <a:ext cx="8534160" cy="151920"/>
          </a:xfrm>
          <a:prstGeom prst="rect">
            <a:avLst/>
          </a:prstGeom>
          <a:solidFill>
            <a:srgbClr val="c90039"/>
          </a:solidFill>
          <a:ln w="12600">
            <a:solidFill>
              <a:srgbClr val="c90039"/>
            </a:solidFill>
            <a:miter/>
          </a:ln>
        </p:spPr>
      </p:sp>
      <p:sp>
        <p:nvSpPr>
          <p:cNvPr id="469" name="CustomShape 3"/>
          <p:cNvSpPr/>
          <p:nvPr/>
        </p:nvSpPr>
        <p:spPr>
          <a:xfrm>
            <a:off x="0" y="6705720"/>
            <a:ext cx="9905760" cy="151920"/>
          </a:xfrm>
          <a:prstGeom prst="rect">
            <a:avLst/>
          </a:prstGeom>
          <a:solidFill>
            <a:srgbClr val="c90039"/>
          </a:solidFill>
          <a:ln w="12600">
            <a:solidFill>
              <a:srgbClr val="c90039"/>
            </a:solidFill>
            <a:miter/>
          </a:ln>
        </p:spPr>
      </p:sp>
      <p:sp>
        <p:nvSpPr>
          <p:cNvPr id="470"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471" name="Picture 14"/>
          <p:cNvPicPr/>
          <p:nvPr/>
        </p:nvPicPr>
        <p:blipFill>
          <a:blip r:embed="rId2"/>
          <a:stretch>
            <a:fillRect/>
          </a:stretch>
        </p:blipFill>
        <p:spPr>
          <a:xfrm>
            <a:off x="8913960" y="115920"/>
            <a:ext cx="718920" cy="718920"/>
          </a:xfrm>
          <a:prstGeom prst="rect">
            <a:avLst/>
          </a:prstGeom>
        </p:spPr>
      </p:pic>
      <p:sp>
        <p:nvSpPr>
          <p:cNvPr id="472" name="Line 5"/>
          <p:cNvSpPr/>
          <p:nvPr/>
        </p:nvSpPr>
        <p:spPr>
          <a:xfrm>
            <a:off x="0" y="914400"/>
            <a:ext cx="9897840" cy="0"/>
          </a:xfrm>
          <a:prstGeom prst="line">
            <a:avLst/>
          </a:prstGeom>
          <a:ln w="6480">
            <a:solidFill>
              <a:srgbClr val="97989a"/>
            </a:solidFill>
            <a:miter/>
          </a:ln>
        </p:spPr>
      </p:sp>
      <p:pic>
        <p:nvPicPr>
          <p:cNvPr descr="" id="473" name="Immagine 11"/>
          <p:cNvPicPr/>
          <p:nvPr/>
        </p:nvPicPr>
        <p:blipFill>
          <a:blip r:embed="rId3"/>
          <a:stretch>
            <a:fillRect/>
          </a:stretch>
        </p:blipFill>
        <p:spPr>
          <a:xfrm>
            <a:off x="8991720" y="30240"/>
            <a:ext cx="534600" cy="844200"/>
          </a:xfrm>
          <a:prstGeom prst="rect">
            <a:avLst/>
          </a:prstGeom>
        </p:spPr>
      </p:pic>
      <p:sp>
        <p:nvSpPr>
          <p:cNvPr id="474"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475" name=""/>
          <p:cNvPicPr/>
          <p:nvPr/>
        </p:nvPicPr>
        <p:blipFill>
          <a:blip r:embed="rId4"/>
          <a:stretch>
            <a:fillRect/>
          </a:stretch>
        </p:blipFill>
        <p:spPr>
          <a:xfrm>
            <a:off x="0" y="0"/>
            <a:ext cx="360" cy="360"/>
          </a:xfrm>
          <a:prstGeom prst="rect">
            <a:avLst/>
          </a:prstGeom>
        </p:spPr>
      </p:pic>
      <p:sp>
        <p:nvSpPr>
          <p:cNvPr id="476"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477"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10" name="CustomShape 1"/>
          <p:cNvSpPr/>
          <p:nvPr/>
        </p:nvSpPr>
        <p:spPr>
          <a:xfrm>
            <a:off x="9131400" y="6381720"/>
            <a:ext cx="501120" cy="280800"/>
          </a:xfrm>
          <a:prstGeom prst="rect">
            <a:avLst/>
          </a:prstGeom>
        </p:spPr>
        <p:txBody>
          <a:bodyPr bIns="0" lIns="72000" rIns="0" tIns="72000"/>
          <a:p>
            <a:pPr algn="r">
              <a:lnSpc>
                <a:spcPct val="100000"/>
              </a:lnSpc>
            </a:pPr>
            <a:fld id="{91118171-91D1-4161-A151-519141718161}" type="slidenum">
              <a:rPr lang="it-IT" sz="900">
                <a:solidFill>
                  <a:srgbClr val="00338d"/>
                </a:solidFill>
                <a:latin typeface="Arial"/>
              </a:rPr>
              <a:t>&lt;numero&gt;</a:t>
            </a:fld>
            <a:endParaRPr/>
          </a:p>
        </p:txBody>
      </p:sp>
      <p:sp>
        <p:nvSpPr>
          <p:cNvPr id="511" name="CustomShape 2"/>
          <p:cNvSpPr/>
          <p:nvPr/>
        </p:nvSpPr>
        <p:spPr>
          <a:xfrm>
            <a:off x="0" y="914400"/>
            <a:ext cx="8534160" cy="151920"/>
          </a:xfrm>
          <a:prstGeom prst="rect">
            <a:avLst/>
          </a:prstGeom>
          <a:solidFill>
            <a:srgbClr val="c90039"/>
          </a:solidFill>
          <a:ln w="12600">
            <a:solidFill>
              <a:srgbClr val="c90039"/>
            </a:solidFill>
            <a:miter/>
          </a:ln>
        </p:spPr>
      </p:sp>
      <p:sp>
        <p:nvSpPr>
          <p:cNvPr id="512" name="CustomShape 3"/>
          <p:cNvSpPr/>
          <p:nvPr/>
        </p:nvSpPr>
        <p:spPr>
          <a:xfrm>
            <a:off x="0" y="6705720"/>
            <a:ext cx="9905760" cy="151920"/>
          </a:xfrm>
          <a:prstGeom prst="rect">
            <a:avLst/>
          </a:prstGeom>
          <a:solidFill>
            <a:srgbClr val="c90039"/>
          </a:solidFill>
          <a:ln w="12600">
            <a:solidFill>
              <a:srgbClr val="c90039"/>
            </a:solidFill>
            <a:miter/>
          </a:ln>
        </p:spPr>
      </p:sp>
      <p:sp>
        <p:nvSpPr>
          <p:cNvPr id="513"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514" name="Picture 14"/>
          <p:cNvPicPr/>
          <p:nvPr/>
        </p:nvPicPr>
        <p:blipFill>
          <a:blip r:embed="rId2"/>
          <a:stretch>
            <a:fillRect/>
          </a:stretch>
        </p:blipFill>
        <p:spPr>
          <a:xfrm>
            <a:off x="8913960" y="115920"/>
            <a:ext cx="718920" cy="718920"/>
          </a:xfrm>
          <a:prstGeom prst="rect">
            <a:avLst/>
          </a:prstGeom>
        </p:spPr>
      </p:pic>
      <p:sp>
        <p:nvSpPr>
          <p:cNvPr id="515" name="Line 5"/>
          <p:cNvSpPr/>
          <p:nvPr/>
        </p:nvSpPr>
        <p:spPr>
          <a:xfrm>
            <a:off x="0" y="914400"/>
            <a:ext cx="9897840" cy="0"/>
          </a:xfrm>
          <a:prstGeom prst="line">
            <a:avLst/>
          </a:prstGeom>
          <a:ln w="6480">
            <a:solidFill>
              <a:srgbClr val="97989a"/>
            </a:solidFill>
            <a:miter/>
          </a:ln>
        </p:spPr>
      </p:sp>
      <p:pic>
        <p:nvPicPr>
          <p:cNvPr descr="" id="516" name="Immagine 11"/>
          <p:cNvPicPr/>
          <p:nvPr/>
        </p:nvPicPr>
        <p:blipFill>
          <a:blip r:embed="rId3"/>
          <a:stretch>
            <a:fillRect/>
          </a:stretch>
        </p:blipFill>
        <p:spPr>
          <a:xfrm>
            <a:off x="8991720" y="30240"/>
            <a:ext cx="534600" cy="844200"/>
          </a:xfrm>
          <a:prstGeom prst="rect">
            <a:avLst/>
          </a:prstGeom>
        </p:spPr>
      </p:pic>
      <p:sp>
        <p:nvSpPr>
          <p:cNvPr id="517"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518" name=""/>
          <p:cNvPicPr/>
          <p:nvPr/>
        </p:nvPicPr>
        <p:blipFill>
          <a:blip r:embed="rId4"/>
          <a:stretch>
            <a:fillRect/>
          </a:stretch>
        </p:blipFill>
        <p:spPr>
          <a:xfrm>
            <a:off x="0" y="0"/>
            <a:ext cx="360" cy="360"/>
          </a:xfrm>
          <a:prstGeom prst="rect">
            <a:avLst/>
          </a:prstGeom>
        </p:spPr>
      </p:pic>
      <p:sp>
        <p:nvSpPr>
          <p:cNvPr id="519"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520"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53" name="CustomShape 1"/>
          <p:cNvSpPr/>
          <p:nvPr/>
        </p:nvSpPr>
        <p:spPr>
          <a:xfrm>
            <a:off x="9131400" y="6381720"/>
            <a:ext cx="501120" cy="280800"/>
          </a:xfrm>
          <a:prstGeom prst="rect">
            <a:avLst/>
          </a:prstGeom>
        </p:spPr>
        <p:txBody>
          <a:bodyPr bIns="0" lIns="72000" rIns="0" tIns="72000"/>
          <a:p>
            <a:pPr algn="r">
              <a:lnSpc>
                <a:spcPct val="100000"/>
              </a:lnSpc>
            </a:pPr>
            <a:fld id="{E111E1D1-61D1-4111-81B1-B171218181D1}" type="slidenum">
              <a:rPr lang="it-IT" sz="900">
                <a:solidFill>
                  <a:srgbClr val="00338d"/>
                </a:solidFill>
                <a:latin typeface="Arial"/>
              </a:rPr>
              <a:t>&lt;numero&gt;</a:t>
            </a:fld>
            <a:endParaRPr/>
          </a:p>
        </p:txBody>
      </p:sp>
      <p:sp>
        <p:nvSpPr>
          <p:cNvPr id="554" name="CustomShape 2"/>
          <p:cNvSpPr/>
          <p:nvPr/>
        </p:nvSpPr>
        <p:spPr>
          <a:xfrm>
            <a:off x="0" y="914400"/>
            <a:ext cx="8534160" cy="151920"/>
          </a:xfrm>
          <a:prstGeom prst="rect">
            <a:avLst/>
          </a:prstGeom>
          <a:solidFill>
            <a:srgbClr val="c90039"/>
          </a:solidFill>
          <a:ln w="12600">
            <a:solidFill>
              <a:srgbClr val="c90039"/>
            </a:solidFill>
            <a:miter/>
          </a:ln>
        </p:spPr>
      </p:sp>
      <p:sp>
        <p:nvSpPr>
          <p:cNvPr id="555" name="CustomShape 3"/>
          <p:cNvSpPr/>
          <p:nvPr/>
        </p:nvSpPr>
        <p:spPr>
          <a:xfrm>
            <a:off x="0" y="6705720"/>
            <a:ext cx="9905760" cy="151920"/>
          </a:xfrm>
          <a:prstGeom prst="rect">
            <a:avLst/>
          </a:prstGeom>
          <a:solidFill>
            <a:srgbClr val="c90039"/>
          </a:solidFill>
          <a:ln w="12600">
            <a:solidFill>
              <a:srgbClr val="c90039"/>
            </a:solidFill>
            <a:miter/>
          </a:ln>
        </p:spPr>
      </p:sp>
      <p:sp>
        <p:nvSpPr>
          <p:cNvPr id="556"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557" name="Picture 14"/>
          <p:cNvPicPr/>
          <p:nvPr/>
        </p:nvPicPr>
        <p:blipFill>
          <a:blip r:embed="rId2"/>
          <a:stretch>
            <a:fillRect/>
          </a:stretch>
        </p:blipFill>
        <p:spPr>
          <a:xfrm>
            <a:off x="8913960" y="115920"/>
            <a:ext cx="718920" cy="718920"/>
          </a:xfrm>
          <a:prstGeom prst="rect">
            <a:avLst/>
          </a:prstGeom>
        </p:spPr>
      </p:pic>
      <p:sp>
        <p:nvSpPr>
          <p:cNvPr id="558" name="Line 5"/>
          <p:cNvSpPr/>
          <p:nvPr/>
        </p:nvSpPr>
        <p:spPr>
          <a:xfrm>
            <a:off x="0" y="914400"/>
            <a:ext cx="9897840" cy="0"/>
          </a:xfrm>
          <a:prstGeom prst="line">
            <a:avLst/>
          </a:prstGeom>
          <a:ln w="6480">
            <a:solidFill>
              <a:srgbClr val="97989a"/>
            </a:solidFill>
            <a:miter/>
          </a:ln>
        </p:spPr>
      </p:sp>
      <p:pic>
        <p:nvPicPr>
          <p:cNvPr descr="" id="559" name="Immagine 11"/>
          <p:cNvPicPr/>
          <p:nvPr/>
        </p:nvPicPr>
        <p:blipFill>
          <a:blip r:embed="rId3"/>
          <a:stretch>
            <a:fillRect/>
          </a:stretch>
        </p:blipFill>
        <p:spPr>
          <a:xfrm>
            <a:off x="8991720" y="30240"/>
            <a:ext cx="534600" cy="844200"/>
          </a:xfrm>
          <a:prstGeom prst="rect">
            <a:avLst/>
          </a:prstGeom>
        </p:spPr>
      </p:pic>
      <p:sp>
        <p:nvSpPr>
          <p:cNvPr id="560"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561" name=""/>
          <p:cNvPicPr/>
          <p:nvPr/>
        </p:nvPicPr>
        <p:blipFill>
          <a:blip r:embed="rId4"/>
          <a:stretch>
            <a:fillRect/>
          </a:stretch>
        </p:blipFill>
        <p:spPr>
          <a:xfrm>
            <a:off x="0" y="0"/>
            <a:ext cx="360" cy="360"/>
          </a:xfrm>
          <a:prstGeom prst="rect">
            <a:avLst/>
          </a:prstGeom>
        </p:spPr>
      </p:pic>
      <p:sp>
        <p:nvSpPr>
          <p:cNvPr id="562"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563"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96" name="CustomShape 1"/>
          <p:cNvSpPr/>
          <p:nvPr/>
        </p:nvSpPr>
        <p:spPr>
          <a:xfrm>
            <a:off x="9131400" y="6381720"/>
            <a:ext cx="501120" cy="280800"/>
          </a:xfrm>
          <a:prstGeom prst="rect">
            <a:avLst/>
          </a:prstGeom>
        </p:spPr>
        <p:txBody>
          <a:bodyPr bIns="0" lIns="72000" rIns="0" tIns="72000"/>
          <a:p>
            <a:pPr algn="r">
              <a:lnSpc>
                <a:spcPct val="100000"/>
              </a:lnSpc>
            </a:pPr>
            <a:fld id="{E12191B1-11F1-4141-B151-3141A1211101}" type="slidenum">
              <a:rPr lang="it-IT" sz="900">
                <a:solidFill>
                  <a:srgbClr val="00338d"/>
                </a:solidFill>
                <a:latin typeface="Arial"/>
              </a:rPr>
              <a:t>&lt;numero&gt;</a:t>
            </a:fld>
            <a:endParaRPr/>
          </a:p>
        </p:txBody>
      </p:sp>
      <p:sp>
        <p:nvSpPr>
          <p:cNvPr id="597" name="CustomShape 2"/>
          <p:cNvSpPr/>
          <p:nvPr/>
        </p:nvSpPr>
        <p:spPr>
          <a:xfrm>
            <a:off x="0" y="914400"/>
            <a:ext cx="8534160" cy="151920"/>
          </a:xfrm>
          <a:prstGeom prst="rect">
            <a:avLst/>
          </a:prstGeom>
          <a:solidFill>
            <a:srgbClr val="c90039"/>
          </a:solidFill>
          <a:ln w="12600">
            <a:solidFill>
              <a:srgbClr val="c90039"/>
            </a:solidFill>
            <a:miter/>
          </a:ln>
        </p:spPr>
      </p:sp>
      <p:sp>
        <p:nvSpPr>
          <p:cNvPr id="598" name="CustomShape 3"/>
          <p:cNvSpPr/>
          <p:nvPr/>
        </p:nvSpPr>
        <p:spPr>
          <a:xfrm>
            <a:off x="0" y="6705720"/>
            <a:ext cx="9905760" cy="151920"/>
          </a:xfrm>
          <a:prstGeom prst="rect">
            <a:avLst/>
          </a:prstGeom>
          <a:solidFill>
            <a:srgbClr val="c90039"/>
          </a:solidFill>
          <a:ln w="12600">
            <a:solidFill>
              <a:srgbClr val="c90039"/>
            </a:solidFill>
            <a:miter/>
          </a:ln>
        </p:spPr>
      </p:sp>
      <p:sp>
        <p:nvSpPr>
          <p:cNvPr id="599"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600" name="Picture 14"/>
          <p:cNvPicPr/>
          <p:nvPr/>
        </p:nvPicPr>
        <p:blipFill>
          <a:blip r:embed="rId2"/>
          <a:stretch>
            <a:fillRect/>
          </a:stretch>
        </p:blipFill>
        <p:spPr>
          <a:xfrm>
            <a:off x="8913960" y="115920"/>
            <a:ext cx="718920" cy="718920"/>
          </a:xfrm>
          <a:prstGeom prst="rect">
            <a:avLst/>
          </a:prstGeom>
        </p:spPr>
      </p:pic>
      <p:sp>
        <p:nvSpPr>
          <p:cNvPr id="601" name="Line 5"/>
          <p:cNvSpPr/>
          <p:nvPr/>
        </p:nvSpPr>
        <p:spPr>
          <a:xfrm>
            <a:off x="0" y="914400"/>
            <a:ext cx="9897840" cy="0"/>
          </a:xfrm>
          <a:prstGeom prst="line">
            <a:avLst/>
          </a:prstGeom>
          <a:ln w="6480">
            <a:solidFill>
              <a:srgbClr val="97989a"/>
            </a:solidFill>
            <a:miter/>
          </a:ln>
        </p:spPr>
      </p:sp>
      <p:pic>
        <p:nvPicPr>
          <p:cNvPr descr="" id="602" name="Immagine 11"/>
          <p:cNvPicPr/>
          <p:nvPr/>
        </p:nvPicPr>
        <p:blipFill>
          <a:blip r:embed="rId3"/>
          <a:stretch>
            <a:fillRect/>
          </a:stretch>
        </p:blipFill>
        <p:spPr>
          <a:xfrm>
            <a:off x="8991720" y="30240"/>
            <a:ext cx="534600" cy="844200"/>
          </a:xfrm>
          <a:prstGeom prst="rect">
            <a:avLst/>
          </a:prstGeom>
        </p:spPr>
      </p:pic>
      <p:sp>
        <p:nvSpPr>
          <p:cNvPr id="603"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604" name=""/>
          <p:cNvPicPr/>
          <p:nvPr/>
        </p:nvPicPr>
        <p:blipFill>
          <a:blip r:embed="rId4"/>
          <a:stretch>
            <a:fillRect/>
          </a:stretch>
        </p:blipFill>
        <p:spPr>
          <a:xfrm>
            <a:off x="0" y="0"/>
            <a:ext cx="360" cy="360"/>
          </a:xfrm>
          <a:prstGeom prst="rect">
            <a:avLst/>
          </a:prstGeom>
        </p:spPr>
      </p:pic>
      <p:sp>
        <p:nvSpPr>
          <p:cNvPr id="605"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606"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39" name="CustomShape 1"/>
          <p:cNvSpPr/>
          <p:nvPr/>
        </p:nvSpPr>
        <p:spPr>
          <a:xfrm>
            <a:off x="9131400" y="6381720"/>
            <a:ext cx="501120" cy="280800"/>
          </a:xfrm>
          <a:prstGeom prst="rect">
            <a:avLst/>
          </a:prstGeom>
        </p:spPr>
        <p:txBody>
          <a:bodyPr bIns="0" lIns="72000" rIns="0" tIns="72000"/>
          <a:p>
            <a:pPr algn="r">
              <a:lnSpc>
                <a:spcPct val="100000"/>
              </a:lnSpc>
            </a:pPr>
            <a:fld id="{51214141-3121-4161-81B1-F1C1A1513131}" type="slidenum">
              <a:rPr lang="it-IT" sz="900">
                <a:solidFill>
                  <a:srgbClr val="00338d"/>
                </a:solidFill>
                <a:latin typeface="Arial"/>
              </a:rPr>
              <a:t>&lt;numero&gt;</a:t>
            </a:fld>
            <a:endParaRPr/>
          </a:p>
        </p:txBody>
      </p:sp>
      <p:sp>
        <p:nvSpPr>
          <p:cNvPr id="640" name="CustomShape 2"/>
          <p:cNvSpPr/>
          <p:nvPr/>
        </p:nvSpPr>
        <p:spPr>
          <a:xfrm>
            <a:off x="0" y="914400"/>
            <a:ext cx="8534160" cy="151920"/>
          </a:xfrm>
          <a:prstGeom prst="rect">
            <a:avLst/>
          </a:prstGeom>
          <a:solidFill>
            <a:srgbClr val="c90039"/>
          </a:solidFill>
          <a:ln w="12600">
            <a:solidFill>
              <a:srgbClr val="c90039"/>
            </a:solidFill>
            <a:miter/>
          </a:ln>
        </p:spPr>
      </p:sp>
      <p:sp>
        <p:nvSpPr>
          <p:cNvPr id="641" name="CustomShape 3"/>
          <p:cNvSpPr/>
          <p:nvPr/>
        </p:nvSpPr>
        <p:spPr>
          <a:xfrm>
            <a:off x="0" y="6705720"/>
            <a:ext cx="9905760" cy="151920"/>
          </a:xfrm>
          <a:prstGeom prst="rect">
            <a:avLst/>
          </a:prstGeom>
          <a:solidFill>
            <a:srgbClr val="c90039"/>
          </a:solidFill>
          <a:ln w="12600">
            <a:solidFill>
              <a:srgbClr val="c90039"/>
            </a:solidFill>
            <a:miter/>
          </a:ln>
        </p:spPr>
      </p:sp>
      <p:sp>
        <p:nvSpPr>
          <p:cNvPr id="642"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643" name="Picture 14"/>
          <p:cNvPicPr/>
          <p:nvPr/>
        </p:nvPicPr>
        <p:blipFill>
          <a:blip r:embed="rId2"/>
          <a:stretch>
            <a:fillRect/>
          </a:stretch>
        </p:blipFill>
        <p:spPr>
          <a:xfrm>
            <a:off x="8913960" y="115920"/>
            <a:ext cx="718920" cy="718920"/>
          </a:xfrm>
          <a:prstGeom prst="rect">
            <a:avLst/>
          </a:prstGeom>
        </p:spPr>
      </p:pic>
      <p:sp>
        <p:nvSpPr>
          <p:cNvPr id="644" name="Line 5"/>
          <p:cNvSpPr/>
          <p:nvPr/>
        </p:nvSpPr>
        <p:spPr>
          <a:xfrm>
            <a:off x="0" y="914400"/>
            <a:ext cx="9897840" cy="0"/>
          </a:xfrm>
          <a:prstGeom prst="line">
            <a:avLst/>
          </a:prstGeom>
          <a:ln w="6480">
            <a:solidFill>
              <a:srgbClr val="97989a"/>
            </a:solidFill>
            <a:miter/>
          </a:ln>
        </p:spPr>
      </p:sp>
      <p:pic>
        <p:nvPicPr>
          <p:cNvPr descr="" id="645" name="Immagine 11"/>
          <p:cNvPicPr/>
          <p:nvPr/>
        </p:nvPicPr>
        <p:blipFill>
          <a:blip r:embed="rId3"/>
          <a:stretch>
            <a:fillRect/>
          </a:stretch>
        </p:blipFill>
        <p:spPr>
          <a:xfrm>
            <a:off x="8991720" y="30240"/>
            <a:ext cx="534600" cy="844200"/>
          </a:xfrm>
          <a:prstGeom prst="rect">
            <a:avLst/>
          </a:prstGeom>
        </p:spPr>
      </p:pic>
      <p:sp>
        <p:nvSpPr>
          <p:cNvPr id="646"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647" name=""/>
          <p:cNvPicPr/>
          <p:nvPr/>
        </p:nvPicPr>
        <p:blipFill>
          <a:blip r:embed="rId4"/>
          <a:stretch>
            <a:fillRect/>
          </a:stretch>
        </p:blipFill>
        <p:spPr>
          <a:xfrm>
            <a:off x="0" y="0"/>
            <a:ext cx="360" cy="360"/>
          </a:xfrm>
          <a:prstGeom prst="rect">
            <a:avLst/>
          </a:prstGeom>
        </p:spPr>
      </p:pic>
      <p:sp>
        <p:nvSpPr>
          <p:cNvPr id="648"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649"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82" name="CustomShape 1"/>
          <p:cNvSpPr/>
          <p:nvPr/>
        </p:nvSpPr>
        <p:spPr>
          <a:xfrm>
            <a:off x="9131400" y="6381720"/>
            <a:ext cx="501120" cy="280800"/>
          </a:xfrm>
          <a:prstGeom prst="rect">
            <a:avLst/>
          </a:prstGeom>
        </p:spPr>
        <p:txBody>
          <a:bodyPr bIns="0" lIns="72000" rIns="0" tIns="72000"/>
          <a:p>
            <a:pPr algn="r">
              <a:lnSpc>
                <a:spcPct val="100000"/>
              </a:lnSpc>
            </a:pPr>
            <a:fld id="{21E101A1-D111-4191-8111-B1E1F1B16101}" type="slidenum">
              <a:rPr lang="it-IT" sz="900">
                <a:solidFill>
                  <a:srgbClr val="00338d"/>
                </a:solidFill>
                <a:latin typeface="Arial"/>
              </a:rPr>
              <a:t>&lt;numero&gt;</a:t>
            </a:fld>
            <a:endParaRPr/>
          </a:p>
        </p:txBody>
      </p:sp>
      <p:sp>
        <p:nvSpPr>
          <p:cNvPr id="683" name="CustomShape 2"/>
          <p:cNvSpPr/>
          <p:nvPr/>
        </p:nvSpPr>
        <p:spPr>
          <a:xfrm>
            <a:off x="0" y="914400"/>
            <a:ext cx="8534160" cy="151920"/>
          </a:xfrm>
          <a:prstGeom prst="rect">
            <a:avLst/>
          </a:prstGeom>
          <a:solidFill>
            <a:srgbClr val="c90039"/>
          </a:solidFill>
          <a:ln w="12600">
            <a:solidFill>
              <a:srgbClr val="c90039"/>
            </a:solidFill>
            <a:miter/>
          </a:ln>
        </p:spPr>
      </p:sp>
      <p:sp>
        <p:nvSpPr>
          <p:cNvPr id="684" name="CustomShape 3"/>
          <p:cNvSpPr/>
          <p:nvPr/>
        </p:nvSpPr>
        <p:spPr>
          <a:xfrm>
            <a:off x="0" y="6705720"/>
            <a:ext cx="9905760" cy="151920"/>
          </a:xfrm>
          <a:prstGeom prst="rect">
            <a:avLst/>
          </a:prstGeom>
          <a:solidFill>
            <a:srgbClr val="c90039"/>
          </a:solidFill>
          <a:ln w="12600">
            <a:solidFill>
              <a:srgbClr val="c90039"/>
            </a:solidFill>
            <a:miter/>
          </a:ln>
        </p:spPr>
      </p:sp>
      <p:sp>
        <p:nvSpPr>
          <p:cNvPr id="685"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686" name="Picture 14"/>
          <p:cNvPicPr/>
          <p:nvPr/>
        </p:nvPicPr>
        <p:blipFill>
          <a:blip r:embed="rId2"/>
          <a:stretch>
            <a:fillRect/>
          </a:stretch>
        </p:blipFill>
        <p:spPr>
          <a:xfrm>
            <a:off x="8913960" y="115920"/>
            <a:ext cx="718920" cy="718920"/>
          </a:xfrm>
          <a:prstGeom prst="rect">
            <a:avLst/>
          </a:prstGeom>
        </p:spPr>
      </p:pic>
      <p:sp>
        <p:nvSpPr>
          <p:cNvPr id="687" name="Line 5"/>
          <p:cNvSpPr/>
          <p:nvPr/>
        </p:nvSpPr>
        <p:spPr>
          <a:xfrm>
            <a:off x="0" y="914400"/>
            <a:ext cx="9897840" cy="0"/>
          </a:xfrm>
          <a:prstGeom prst="line">
            <a:avLst/>
          </a:prstGeom>
          <a:ln w="6480">
            <a:solidFill>
              <a:srgbClr val="97989a"/>
            </a:solidFill>
            <a:miter/>
          </a:ln>
        </p:spPr>
      </p:sp>
      <p:pic>
        <p:nvPicPr>
          <p:cNvPr descr="" id="688" name="Immagine 11"/>
          <p:cNvPicPr/>
          <p:nvPr/>
        </p:nvPicPr>
        <p:blipFill>
          <a:blip r:embed="rId3"/>
          <a:stretch>
            <a:fillRect/>
          </a:stretch>
        </p:blipFill>
        <p:spPr>
          <a:xfrm>
            <a:off x="8991720" y="30240"/>
            <a:ext cx="534600" cy="844200"/>
          </a:xfrm>
          <a:prstGeom prst="rect">
            <a:avLst/>
          </a:prstGeom>
        </p:spPr>
      </p:pic>
      <p:sp>
        <p:nvSpPr>
          <p:cNvPr id="689"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690" name=""/>
          <p:cNvPicPr/>
          <p:nvPr/>
        </p:nvPicPr>
        <p:blipFill>
          <a:blip r:embed="rId4"/>
          <a:stretch>
            <a:fillRect/>
          </a:stretch>
        </p:blipFill>
        <p:spPr>
          <a:xfrm>
            <a:off x="0" y="0"/>
            <a:ext cx="360" cy="360"/>
          </a:xfrm>
          <a:prstGeom prst="rect">
            <a:avLst/>
          </a:prstGeom>
        </p:spPr>
      </p:pic>
      <p:sp>
        <p:nvSpPr>
          <p:cNvPr id="691"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692"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25" name="CustomShape 1"/>
          <p:cNvSpPr/>
          <p:nvPr/>
        </p:nvSpPr>
        <p:spPr>
          <a:xfrm>
            <a:off x="9131400" y="6381720"/>
            <a:ext cx="501120" cy="280800"/>
          </a:xfrm>
          <a:prstGeom prst="rect">
            <a:avLst/>
          </a:prstGeom>
        </p:spPr>
        <p:txBody>
          <a:bodyPr bIns="0" lIns="72000" rIns="0" tIns="72000"/>
          <a:p>
            <a:pPr algn="r">
              <a:lnSpc>
                <a:spcPct val="100000"/>
              </a:lnSpc>
            </a:pPr>
            <a:fld id="{C1B11191-F171-41B1-A1C1-A1918121B141}" type="slidenum">
              <a:rPr lang="it-IT" sz="900">
                <a:solidFill>
                  <a:srgbClr val="00338d"/>
                </a:solidFill>
                <a:latin typeface="Arial"/>
              </a:rPr>
              <a:t>&lt;numero&gt;</a:t>
            </a:fld>
            <a:endParaRPr/>
          </a:p>
        </p:txBody>
      </p:sp>
      <p:sp>
        <p:nvSpPr>
          <p:cNvPr id="726" name="CustomShape 2"/>
          <p:cNvSpPr/>
          <p:nvPr/>
        </p:nvSpPr>
        <p:spPr>
          <a:xfrm>
            <a:off x="0" y="914400"/>
            <a:ext cx="8534160" cy="151920"/>
          </a:xfrm>
          <a:prstGeom prst="rect">
            <a:avLst/>
          </a:prstGeom>
          <a:solidFill>
            <a:srgbClr val="c90039"/>
          </a:solidFill>
          <a:ln w="12600">
            <a:solidFill>
              <a:srgbClr val="c90039"/>
            </a:solidFill>
            <a:miter/>
          </a:ln>
        </p:spPr>
      </p:sp>
      <p:sp>
        <p:nvSpPr>
          <p:cNvPr id="727" name="CustomShape 3"/>
          <p:cNvSpPr/>
          <p:nvPr/>
        </p:nvSpPr>
        <p:spPr>
          <a:xfrm>
            <a:off x="0" y="6705720"/>
            <a:ext cx="9905760" cy="151920"/>
          </a:xfrm>
          <a:prstGeom prst="rect">
            <a:avLst/>
          </a:prstGeom>
          <a:solidFill>
            <a:srgbClr val="c90039"/>
          </a:solidFill>
          <a:ln w="12600">
            <a:solidFill>
              <a:srgbClr val="c90039"/>
            </a:solidFill>
            <a:miter/>
          </a:ln>
        </p:spPr>
      </p:sp>
      <p:sp>
        <p:nvSpPr>
          <p:cNvPr id="728"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729" name="Picture 14"/>
          <p:cNvPicPr/>
          <p:nvPr/>
        </p:nvPicPr>
        <p:blipFill>
          <a:blip r:embed="rId2"/>
          <a:stretch>
            <a:fillRect/>
          </a:stretch>
        </p:blipFill>
        <p:spPr>
          <a:xfrm>
            <a:off x="8913960" y="115920"/>
            <a:ext cx="718920" cy="718920"/>
          </a:xfrm>
          <a:prstGeom prst="rect">
            <a:avLst/>
          </a:prstGeom>
        </p:spPr>
      </p:pic>
      <p:sp>
        <p:nvSpPr>
          <p:cNvPr id="730" name="Line 5"/>
          <p:cNvSpPr/>
          <p:nvPr/>
        </p:nvSpPr>
        <p:spPr>
          <a:xfrm>
            <a:off x="0" y="914400"/>
            <a:ext cx="9897840" cy="0"/>
          </a:xfrm>
          <a:prstGeom prst="line">
            <a:avLst/>
          </a:prstGeom>
          <a:ln w="6480">
            <a:solidFill>
              <a:srgbClr val="97989a"/>
            </a:solidFill>
            <a:miter/>
          </a:ln>
        </p:spPr>
      </p:sp>
      <p:pic>
        <p:nvPicPr>
          <p:cNvPr descr="" id="731" name="Immagine 11"/>
          <p:cNvPicPr/>
          <p:nvPr/>
        </p:nvPicPr>
        <p:blipFill>
          <a:blip r:embed="rId3"/>
          <a:stretch>
            <a:fillRect/>
          </a:stretch>
        </p:blipFill>
        <p:spPr>
          <a:xfrm>
            <a:off x="8991720" y="30240"/>
            <a:ext cx="534600" cy="844200"/>
          </a:xfrm>
          <a:prstGeom prst="rect">
            <a:avLst/>
          </a:prstGeom>
        </p:spPr>
      </p:pic>
      <p:sp>
        <p:nvSpPr>
          <p:cNvPr id="732"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733" name=""/>
          <p:cNvPicPr/>
          <p:nvPr/>
        </p:nvPicPr>
        <p:blipFill>
          <a:blip r:embed="rId4"/>
          <a:stretch>
            <a:fillRect/>
          </a:stretch>
        </p:blipFill>
        <p:spPr>
          <a:xfrm>
            <a:off x="0" y="0"/>
            <a:ext cx="360" cy="360"/>
          </a:xfrm>
          <a:prstGeom prst="rect">
            <a:avLst/>
          </a:prstGeom>
        </p:spPr>
      </p:pic>
      <p:sp>
        <p:nvSpPr>
          <p:cNvPr id="734"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735"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68" name="CustomShape 1"/>
          <p:cNvSpPr/>
          <p:nvPr/>
        </p:nvSpPr>
        <p:spPr>
          <a:xfrm>
            <a:off x="9131400" y="6381720"/>
            <a:ext cx="501120" cy="280800"/>
          </a:xfrm>
          <a:prstGeom prst="rect">
            <a:avLst/>
          </a:prstGeom>
        </p:spPr>
        <p:txBody>
          <a:bodyPr bIns="0" lIns="72000" rIns="0" tIns="72000"/>
          <a:p>
            <a:pPr algn="r">
              <a:lnSpc>
                <a:spcPct val="100000"/>
              </a:lnSpc>
            </a:pPr>
            <a:fld id="{11E1F171-91C1-4111-A1B1-E1012141A141}" type="slidenum">
              <a:rPr lang="it-IT" sz="900">
                <a:solidFill>
                  <a:srgbClr val="00338d"/>
                </a:solidFill>
                <a:latin typeface="Arial"/>
              </a:rPr>
              <a:t>&lt;numero&gt;</a:t>
            </a:fld>
            <a:endParaRPr/>
          </a:p>
        </p:txBody>
      </p:sp>
      <p:sp>
        <p:nvSpPr>
          <p:cNvPr id="769" name="CustomShape 2"/>
          <p:cNvSpPr/>
          <p:nvPr/>
        </p:nvSpPr>
        <p:spPr>
          <a:xfrm>
            <a:off x="0" y="914400"/>
            <a:ext cx="8534160" cy="151920"/>
          </a:xfrm>
          <a:prstGeom prst="rect">
            <a:avLst/>
          </a:prstGeom>
          <a:solidFill>
            <a:srgbClr val="c90039"/>
          </a:solidFill>
          <a:ln w="12600">
            <a:solidFill>
              <a:srgbClr val="c90039"/>
            </a:solidFill>
            <a:miter/>
          </a:ln>
        </p:spPr>
      </p:sp>
      <p:sp>
        <p:nvSpPr>
          <p:cNvPr id="770" name="CustomShape 3"/>
          <p:cNvSpPr/>
          <p:nvPr/>
        </p:nvSpPr>
        <p:spPr>
          <a:xfrm>
            <a:off x="0" y="6705720"/>
            <a:ext cx="9905760" cy="151920"/>
          </a:xfrm>
          <a:prstGeom prst="rect">
            <a:avLst/>
          </a:prstGeom>
          <a:solidFill>
            <a:srgbClr val="c90039"/>
          </a:solidFill>
          <a:ln w="12600">
            <a:solidFill>
              <a:srgbClr val="c90039"/>
            </a:solidFill>
            <a:miter/>
          </a:ln>
        </p:spPr>
      </p:sp>
      <p:sp>
        <p:nvSpPr>
          <p:cNvPr id="771"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772" name="Picture 14"/>
          <p:cNvPicPr/>
          <p:nvPr/>
        </p:nvPicPr>
        <p:blipFill>
          <a:blip r:embed="rId2"/>
          <a:stretch>
            <a:fillRect/>
          </a:stretch>
        </p:blipFill>
        <p:spPr>
          <a:xfrm>
            <a:off x="8913960" y="115920"/>
            <a:ext cx="718920" cy="718920"/>
          </a:xfrm>
          <a:prstGeom prst="rect">
            <a:avLst/>
          </a:prstGeom>
        </p:spPr>
      </p:pic>
      <p:sp>
        <p:nvSpPr>
          <p:cNvPr id="773" name="Line 5"/>
          <p:cNvSpPr/>
          <p:nvPr/>
        </p:nvSpPr>
        <p:spPr>
          <a:xfrm>
            <a:off x="0" y="914400"/>
            <a:ext cx="9897840" cy="0"/>
          </a:xfrm>
          <a:prstGeom prst="line">
            <a:avLst/>
          </a:prstGeom>
          <a:ln w="6480">
            <a:solidFill>
              <a:srgbClr val="97989a"/>
            </a:solidFill>
            <a:miter/>
          </a:ln>
        </p:spPr>
      </p:sp>
      <p:pic>
        <p:nvPicPr>
          <p:cNvPr descr="" id="774" name="Immagine 11"/>
          <p:cNvPicPr/>
          <p:nvPr/>
        </p:nvPicPr>
        <p:blipFill>
          <a:blip r:embed="rId3"/>
          <a:stretch>
            <a:fillRect/>
          </a:stretch>
        </p:blipFill>
        <p:spPr>
          <a:xfrm>
            <a:off x="8991720" y="30240"/>
            <a:ext cx="534600" cy="844200"/>
          </a:xfrm>
          <a:prstGeom prst="rect">
            <a:avLst/>
          </a:prstGeom>
        </p:spPr>
      </p:pic>
      <p:sp>
        <p:nvSpPr>
          <p:cNvPr id="775"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776" name=""/>
          <p:cNvPicPr/>
          <p:nvPr/>
        </p:nvPicPr>
        <p:blipFill>
          <a:blip r:embed="rId4"/>
          <a:stretch>
            <a:fillRect/>
          </a:stretch>
        </p:blipFill>
        <p:spPr>
          <a:xfrm>
            <a:off x="0" y="0"/>
            <a:ext cx="360" cy="360"/>
          </a:xfrm>
          <a:prstGeom prst="rect">
            <a:avLst/>
          </a:prstGeom>
        </p:spPr>
      </p:pic>
      <p:sp>
        <p:nvSpPr>
          <p:cNvPr id="777"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778"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9131400" y="6381720"/>
            <a:ext cx="501120" cy="280800"/>
          </a:xfrm>
          <a:prstGeom prst="rect">
            <a:avLst/>
          </a:prstGeom>
        </p:spPr>
        <p:txBody>
          <a:bodyPr bIns="0" lIns="72000" rIns="0" tIns="72000"/>
          <a:p>
            <a:pPr algn="r">
              <a:lnSpc>
                <a:spcPct val="100000"/>
              </a:lnSpc>
            </a:pPr>
            <a:fld id="{7171C1B1-A151-41C1-B121-11011131D171}" type="slidenum">
              <a:rPr lang="it-IT" sz="900">
                <a:solidFill>
                  <a:srgbClr val="00338d"/>
                </a:solidFill>
                <a:latin typeface="Arial"/>
              </a:rPr>
              <a:t>&lt;numero&gt;</a:t>
            </a:fld>
            <a:endParaRPr/>
          </a:p>
        </p:txBody>
      </p:sp>
      <p:sp>
        <p:nvSpPr>
          <p:cNvPr id="45" name="CustomShape 2"/>
          <p:cNvSpPr/>
          <p:nvPr/>
        </p:nvSpPr>
        <p:spPr>
          <a:xfrm>
            <a:off x="0" y="914400"/>
            <a:ext cx="8534160" cy="151920"/>
          </a:xfrm>
          <a:prstGeom prst="rect">
            <a:avLst/>
          </a:prstGeom>
          <a:solidFill>
            <a:srgbClr val="c90039"/>
          </a:solidFill>
          <a:ln w="12600">
            <a:solidFill>
              <a:srgbClr val="c90039"/>
            </a:solidFill>
            <a:miter/>
          </a:ln>
        </p:spPr>
      </p:sp>
      <p:sp>
        <p:nvSpPr>
          <p:cNvPr id="46" name="CustomShape 3"/>
          <p:cNvSpPr/>
          <p:nvPr/>
        </p:nvSpPr>
        <p:spPr>
          <a:xfrm>
            <a:off x="0" y="6705720"/>
            <a:ext cx="9905760" cy="151920"/>
          </a:xfrm>
          <a:prstGeom prst="rect">
            <a:avLst/>
          </a:prstGeom>
          <a:solidFill>
            <a:srgbClr val="c90039"/>
          </a:solidFill>
          <a:ln w="12600">
            <a:solidFill>
              <a:srgbClr val="c90039"/>
            </a:solidFill>
            <a:miter/>
          </a:ln>
        </p:spPr>
      </p:sp>
      <p:sp>
        <p:nvSpPr>
          <p:cNvPr id="47"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48" name="Picture 14"/>
          <p:cNvPicPr/>
          <p:nvPr/>
        </p:nvPicPr>
        <p:blipFill>
          <a:blip r:embed="rId2"/>
          <a:stretch>
            <a:fillRect/>
          </a:stretch>
        </p:blipFill>
        <p:spPr>
          <a:xfrm>
            <a:off x="8913960" y="115920"/>
            <a:ext cx="718920" cy="718920"/>
          </a:xfrm>
          <a:prstGeom prst="rect">
            <a:avLst/>
          </a:prstGeom>
        </p:spPr>
      </p:pic>
      <p:sp>
        <p:nvSpPr>
          <p:cNvPr id="49" name="PlaceHolder 5"/>
          <p:cNvSpPr>
            <a:spLocks noGrp="1"/>
          </p:cNvSpPr>
          <p:nvPr>
            <p:ph type="title"/>
          </p:nvPr>
        </p:nvSpPr>
        <p:spPr>
          <a:xfrm>
            <a:off x="304920" y="115920"/>
            <a:ext cx="7343280" cy="576000"/>
          </a:xfrm>
          <a:prstGeom prst="rect">
            <a:avLst/>
          </a:prstGeom>
        </p:spPr>
        <p:txBody>
          <a:bodyPr anchor="b" bIns="0" lIns="0" rIns="0" tIns="0"/>
          <a:p>
            <a:pPr>
              <a:lnSpc>
                <a:spcPct val="100000"/>
              </a:lnSpc>
            </a:pPr>
            <a:r>
              <a:rPr b="1" lang="en-US" sz="1600">
                <a:solidFill>
                  <a:srgbClr val="00338d"/>
                </a:solidFill>
                <a:latin typeface="Arial"/>
              </a:rPr>
              <a:t>Fate clic per modificare il formato del testo del titoloFare clic per modificare lo stile del titolo</a:t>
            </a:r>
            <a:endParaRPr/>
          </a:p>
        </p:txBody>
      </p:sp>
      <p:sp>
        <p:nvSpPr>
          <p:cNvPr id="50"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51" name=""/>
          <p:cNvPicPr/>
          <p:nvPr/>
        </p:nvPicPr>
        <p:blipFill>
          <a:blip r:embed="rId3"/>
          <a:stretch>
            <a:fillRect/>
          </a:stretch>
        </p:blipFill>
        <p:spPr>
          <a:xfrm>
            <a:off x="0" y="0"/>
            <a:ext cx="360" cy="360"/>
          </a:xfrm>
          <a:prstGeom prst="rect">
            <a:avLst/>
          </a:prstGeom>
        </p:spPr>
      </p:pic>
      <p:pic>
        <p:nvPicPr>
          <p:cNvPr descr="" id="52" name=""/>
          <p:cNvPicPr/>
          <p:nvPr/>
        </p:nvPicPr>
        <p:blipFill>
          <a:blip r:embed="rId4"/>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11" name="CustomShape 1"/>
          <p:cNvSpPr/>
          <p:nvPr/>
        </p:nvSpPr>
        <p:spPr>
          <a:xfrm>
            <a:off x="9131400" y="6381720"/>
            <a:ext cx="501120" cy="280800"/>
          </a:xfrm>
          <a:prstGeom prst="rect">
            <a:avLst/>
          </a:prstGeom>
        </p:spPr>
        <p:txBody>
          <a:bodyPr bIns="0" lIns="72000" rIns="0" tIns="72000"/>
          <a:p>
            <a:pPr algn="r">
              <a:lnSpc>
                <a:spcPct val="100000"/>
              </a:lnSpc>
            </a:pPr>
            <a:fld id="{01319121-8191-4191-81F1-41A15161F161}" type="slidenum">
              <a:rPr lang="it-IT" sz="900">
                <a:solidFill>
                  <a:srgbClr val="00338d"/>
                </a:solidFill>
                <a:latin typeface="Arial"/>
              </a:rPr>
              <a:t>&lt;numero&gt;</a:t>
            </a:fld>
            <a:endParaRPr/>
          </a:p>
        </p:txBody>
      </p:sp>
      <p:sp>
        <p:nvSpPr>
          <p:cNvPr id="812" name="CustomShape 2"/>
          <p:cNvSpPr/>
          <p:nvPr/>
        </p:nvSpPr>
        <p:spPr>
          <a:xfrm>
            <a:off x="0" y="914400"/>
            <a:ext cx="8534160" cy="151920"/>
          </a:xfrm>
          <a:prstGeom prst="rect">
            <a:avLst/>
          </a:prstGeom>
          <a:solidFill>
            <a:srgbClr val="c90039"/>
          </a:solidFill>
          <a:ln w="12600">
            <a:solidFill>
              <a:srgbClr val="c90039"/>
            </a:solidFill>
            <a:miter/>
          </a:ln>
        </p:spPr>
      </p:sp>
      <p:sp>
        <p:nvSpPr>
          <p:cNvPr id="813" name="CustomShape 3"/>
          <p:cNvSpPr/>
          <p:nvPr/>
        </p:nvSpPr>
        <p:spPr>
          <a:xfrm>
            <a:off x="0" y="6705720"/>
            <a:ext cx="9905760" cy="151920"/>
          </a:xfrm>
          <a:prstGeom prst="rect">
            <a:avLst/>
          </a:prstGeom>
          <a:solidFill>
            <a:srgbClr val="c90039"/>
          </a:solidFill>
          <a:ln w="12600">
            <a:solidFill>
              <a:srgbClr val="c90039"/>
            </a:solidFill>
            <a:miter/>
          </a:ln>
        </p:spPr>
      </p:sp>
      <p:sp>
        <p:nvSpPr>
          <p:cNvPr id="814"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815" name="Picture 14"/>
          <p:cNvPicPr/>
          <p:nvPr/>
        </p:nvPicPr>
        <p:blipFill>
          <a:blip r:embed="rId2"/>
          <a:stretch>
            <a:fillRect/>
          </a:stretch>
        </p:blipFill>
        <p:spPr>
          <a:xfrm>
            <a:off x="8913960" y="115920"/>
            <a:ext cx="718920" cy="718920"/>
          </a:xfrm>
          <a:prstGeom prst="rect">
            <a:avLst/>
          </a:prstGeom>
        </p:spPr>
      </p:pic>
      <p:sp>
        <p:nvSpPr>
          <p:cNvPr id="816" name="Line 5"/>
          <p:cNvSpPr/>
          <p:nvPr/>
        </p:nvSpPr>
        <p:spPr>
          <a:xfrm>
            <a:off x="0" y="914400"/>
            <a:ext cx="9897840" cy="0"/>
          </a:xfrm>
          <a:prstGeom prst="line">
            <a:avLst/>
          </a:prstGeom>
          <a:ln w="6480">
            <a:solidFill>
              <a:srgbClr val="97989a"/>
            </a:solidFill>
            <a:miter/>
          </a:ln>
        </p:spPr>
      </p:sp>
      <p:pic>
        <p:nvPicPr>
          <p:cNvPr descr="" id="817" name="Immagine 11"/>
          <p:cNvPicPr/>
          <p:nvPr/>
        </p:nvPicPr>
        <p:blipFill>
          <a:blip r:embed="rId3"/>
          <a:stretch>
            <a:fillRect/>
          </a:stretch>
        </p:blipFill>
        <p:spPr>
          <a:xfrm>
            <a:off x="8991720" y="30240"/>
            <a:ext cx="534600" cy="844200"/>
          </a:xfrm>
          <a:prstGeom prst="rect">
            <a:avLst/>
          </a:prstGeom>
        </p:spPr>
      </p:pic>
      <p:sp>
        <p:nvSpPr>
          <p:cNvPr id="818"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819" name=""/>
          <p:cNvPicPr/>
          <p:nvPr/>
        </p:nvPicPr>
        <p:blipFill>
          <a:blip r:embed="rId4"/>
          <a:stretch>
            <a:fillRect/>
          </a:stretch>
        </p:blipFill>
        <p:spPr>
          <a:xfrm>
            <a:off x="0" y="0"/>
            <a:ext cx="360" cy="360"/>
          </a:xfrm>
          <a:prstGeom prst="rect">
            <a:avLst/>
          </a:prstGeom>
        </p:spPr>
      </p:pic>
      <p:sp>
        <p:nvSpPr>
          <p:cNvPr id="820"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821"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54" name="CustomShape 1"/>
          <p:cNvSpPr/>
          <p:nvPr/>
        </p:nvSpPr>
        <p:spPr>
          <a:xfrm>
            <a:off x="9131400" y="6381720"/>
            <a:ext cx="501120" cy="280800"/>
          </a:xfrm>
          <a:prstGeom prst="rect">
            <a:avLst/>
          </a:prstGeom>
        </p:spPr>
        <p:txBody>
          <a:bodyPr bIns="0" lIns="72000" rIns="0" tIns="72000"/>
          <a:p>
            <a:pPr algn="r">
              <a:lnSpc>
                <a:spcPct val="100000"/>
              </a:lnSpc>
            </a:pPr>
            <a:fld id="{E121F1E1-4171-41E1-A151-91D12181D1F1}" type="slidenum">
              <a:rPr lang="it-IT" sz="900">
                <a:solidFill>
                  <a:srgbClr val="00338d"/>
                </a:solidFill>
                <a:latin typeface="Arial"/>
              </a:rPr>
              <a:t>&lt;numero&gt;</a:t>
            </a:fld>
            <a:endParaRPr/>
          </a:p>
        </p:txBody>
      </p:sp>
      <p:sp>
        <p:nvSpPr>
          <p:cNvPr id="855" name="CustomShape 2"/>
          <p:cNvSpPr/>
          <p:nvPr/>
        </p:nvSpPr>
        <p:spPr>
          <a:xfrm>
            <a:off x="0" y="914400"/>
            <a:ext cx="8534160" cy="151920"/>
          </a:xfrm>
          <a:prstGeom prst="rect">
            <a:avLst/>
          </a:prstGeom>
          <a:solidFill>
            <a:srgbClr val="c90039"/>
          </a:solidFill>
          <a:ln w="12600">
            <a:solidFill>
              <a:srgbClr val="c90039"/>
            </a:solidFill>
            <a:miter/>
          </a:ln>
        </p:spPr>
      </p:sp>
      <p:sp>
        <p:nvSpPr>
          <p:cNvPr id="856" name="CustomShape 3"/>
          <p:cNvSpPr/>
          <p:nvPr/>
        </p:nvSpPr>
        <p:spPr>
          <a:xfrm>
            <a:off x="0" y="6705720"/>
            <a:ext cx="9905760" cy="151920"/>
          </a:xfrm>
          <a:prstGeom prst="rect">
            <a:avLst/>
          </a:prstGeom>
          <a:solidFill>
            <a:srgbClr val="c90039"/>
          </a:solidFill>
          <a:ln w="12600">
            <a:solidFill>
              <a:srgbClr val="c90039"/>
            </a:solidFill>
            <a:miter/>
          </a:ln>
        </p:spPr>
      </p:sp>
      <p:sp>
        <p:nvSpPr>
          <p:cNvPr id="857"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858" name="Picture 14"/>
          <p:cNvPicPr/>
          <p:nvPr/>
        </p:nvPicPr>
        <p:blipFill>
          <a:blip r:embed="rId2"/>
          <a:stretch>
            <a:fillRect/>
          </a:stretch>
        </p:blipFill>
        <p:spPr>
          <a:xfrm>
            <a:off x="8913960" y="115920"/>
            <a:ext cx="718920" cy="718920"/>
          </a:xfrm>
          <a:prstGeom prst="rect">
            <a:avLst/>
          </a:prstGeom>
        </p:spPr>
      </p:pic>
      <p:sp>
        <p:nvSpPr>
          <p:cNvPr id="859" name="Line 5"/>
          <p:cNvSpPr/>
          <p:nvPr/>
        </p:nvSpPr>
        <p:spPr>
          <a:xfrm>
            <a:off x="0" y="914400"/>
            <a:ext cx="9897840" cy="0"/>
          </a:xfrm>
          <a:prstGeom prst="line">
            <a:avLst/>
          </a:prstGeom>
          <a:ln w="6480">
            <a:solidFill>
              <a:srgbClr val="97989a"/>
            </a:solidFill>
            <a:miter/>
          </a:ln>
        </p:spPr>
      </p:sp>
      <p:pic>
        <p:nvPicPr>
          <p:cNvPr descr="" id="860" name="Immagine 11"/>
          <p:cNvPicPr/>
          <p:nvPr/>
        </p:nvPicPr>
        <p:blipFill>
          <a:blip r:embed="rId3"/>
          <a:stretch>
            <a:fillRect/>
          </a:stretch>
        </p:blipFill>
        <p:spPr>
          <a:xfrm>
            <a:off x="8991720" y="30240"/>
            <a:ext cx="534600" cy="844200"/>
          </a:xfrm>
          <a:prstGeom prst="rect">
            <a:avLst/>
          </a:prstGeom>
        </p:spPr>
      </p:pic>
      <p:sp>
        <p:nvSpPr>
          <p:cNvPr id="861"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862" name=""/>
          <p:cNvPicPr/>
          <p:nvPr/>
        </p:nvPicPr>
        <p:blipFill>
          <a:blip r:embed="rId4"/>
          <a:stretch>
            <a:fillRect/>
          </a:stretch>
        </p:blipFill>
        <p:spPr>
          <a:xfrm>
            <a:off x="0" y="0"/>
            <a:ext cx="360" cy="360"/>
          </a:xfrm>
          <a:prstGeom prst="rect">
            <a:avLst/>
          </a:prstGeom>
        </p:spPr>
      </p:pic>
      <p:sp>
        <p:nvSpPr>
          <p:cNvPr id="863"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864"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97" name="CustomShape 1"/>
          <p:cNvSpPr/>
          <p:nvPr/>
        </p:nvSpPr>
        <p:spPr>
          <a:xfrm>
            <a:off x="9131400" y="6381720"/>
            <a:ext cx="501120" cy="280800"/>
          </a:xfrm>
          <a:prstGeom prst="rect">
            <a:avLst/>
          </a:prstGeom>
        </p:spPr>
        <p:txBody>
          <a:bodyPr bIns="0" lIns="72000" rIns="0" tIns="72000"/>
          <a:p>
            <a:pPr algn="r">
              <a:lnSpc>
                <a:spcPct val="100000"/>
              </a:lnSpc>
            </a:pPr>
            <a:fld id="{21614131-A141-41D1-9161-117191B1C121}" type="slidenum">
              <a:rPr lang="it-IT" sz="900">
                <a:solidFill>
                  <a:srgbClr val="00338d"/>
                </a:solidFill>
                <a:latin typeface="Arial"/>
              </a:rPr>
              <a:t>&lt;numero&gt;</a:t>
            </a:fld>
            <a:endParaRPr/>
          </a:p>
        </p:txBody>
      </p:sp>
      <p:sp>
        <p:nvSpPr>
          <p:cNvPr id="898" name="CustomShape 2"/>
          <p:cNvSpPr/>
          <p:nvPr/>
        </p:nvSpPr>
        <p:spPr>
          <a:xfrm>
            <a:off x="0" y="914400"/>
            <a:ext cx="8534160" cy="151920"/>
          </a:xfrm>
          <a:prstGeom prst="rect">
            <a:avLst/>
          </a:prstGeom>
          <a:solidFill>
            <a:srgbClr val="c90039"/>
          </a:solidFill>
          <a:ln w="12600">
            <a:solidFill>
              <a:srgbClr val="c90039"/>
            </a:solidFill>
            <a:miter/>
          </a:ln>
        </p:spPr>
      </p:sp>
      <p:sp>
        <p:nvSpPr>
          <p:cNvPr id="899" name="CustomShape 3"/>
          <p:cNvSpPr/>
          <p:nvPr/>
        </p:nvSpPr>
        <p:spPr>
          <a:xfrm>
            <a:off x="0" y="6705720"/>
            <a:ext cx="9905760" cy="151920"/>
          </a:xfrm>
          <a:prstGeom prst="rect">
            <a:avLst/>
          </a:prstGeom>
          <a:solidFill>
            <a:srgbClr val="c90039"/>
          </a:solidFill>
          <a:ln w="12600">
            <a:solidFill>
              <a:srgbClr val="c90039"/>
            </a:solidFill>
            <a:miter/>
          </a:ln>
        </p:spPr>
      </p:sp>
      <p:sp>
        <p:nvSpPr>
          <p:cNvPr id="900"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901" name="Picture 14"/>
          <p:cNvPicPr/>
          <p:nvPr/>
        </p:nvPicPr>
        <p:blipFill>
          <a:blip r:embed="rId2"/>
          <a:stretch>
            <a:fillRect/>
          </a:stretch>
        </p:blipFill>
        <p:spPr>
          <a:xfrm>
            <a:off x="8913960" y="115920"/>
            <a:ext cx="718920" cy="718920"/>
          </a:xfrm>
          <a:prstGeom prst="rect">
            <a:avLst/>
          </a:prstGeom>
        </p:spPr>
      </p:pic>
      <p:sp>
        <p:nvSpPr>
          <p:cNvPr id="902" name="Line 5"/>
          <p:cNvSpPr/>
          <p:nvPr/>
        </p:nvSpPr>
        <p:spPr>
          <a:xfrm>
            <a:off x="0" y="914400"/>
            <a:ext cx="9897840" cy="0"/>
          </a:xfrm>
          <a:prstGeom prst="line">
            <a:avLst/>
          </a:prstGeom>
          <a:ln w="6480">
            <a:solidFill>
              <a:srgbClr val="97989a"/>
            </a:solidFill>
            <a:miter/>
          </a:ln>
        </p:spPr>
      </p:sp>
      <p:pic>
        <p:nvPicPr>
          <p:cNvPr descr="" id="903" name="Immagine 11"/>
          <p:cNvPicPr/>
          <p:nvPr/>
        </p:nvPicPr>
        <p:blipFill>
          <a:blip r:embed="rId3"/>
          <a:stretch>
            <a:fillRect/>
          </a:stretch>
        </p:blipFill>
        <p:spPr>
          <a:xfrm>
            <a:off x="8991720" y="30240"/>
            <a:ext cx="534600" cy="844200"/>
          </a:xfrm>
          <a:prstGeom prst="rect">
            <a:avLst/>
          </a:prstGeom>
        </p:spPr>
      </p:pic>
      <p:sp>
        <p:nvSpPr>
          <p:cNvPr id="904"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905" name=""/>
          <p:cNvPicPr/>
          <p:nvPr/>
        </p:nvPicPr>
        <p:blipFill>
          <a:blip r:embed="rId4"/>
          <a:stretch>
            <a:fillRect/>
          </a:stretch>
        </p:blipFill>
        <p:spPr>
          <a:xfrm>
            <a:off x="0" y="0"/>
            <a:ext cx="360" cy="360"/>
          </a:xfrm>
          <a:prstGeom prst="rect">
            <a:avLst/>
          </a:prstGeom>
        </p:spPr>
      </p:pic>
      <p:sp>
        <p:nvSpPr>
          <p:cNvPr id="906"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907"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40" name="CustomShape 1"/>
          <p:cNvSpPr/>
          <p:nvPr/>
        </p:nvSpPr>
        <p:spPr>
          <a:xfrm>
            <a:off x="9131400" y="6381720"/>
            <a:ext cx="501120" cy="280800"/>
          </a:xfrm>
          <a:prstGeom prst="rect">
            <a:avLst/>
          </a:prstGeom>
        </p:spPr>
        <p:txBody>
          <a:bodyPr bIns="0" lIns="72000" rIns="0" tIns="72000"/>
          <a:p>
            <a:pPr algn="r">
              <a:lnSpc>
                <a:spcPct val="100000"/>
              </a:lnSpc>
            </a:pPr>
            <a:fld id="{F1117191-7161-4171-9131-915131E1C151}" type="slidenum">
              <a:rPr lang="it-IT" sz="900">
                <a:solidFill>
                  <a:srgbClr val="00338d"/>
                </a:solidFill>
                <a:latin typeface="Arial"/>
              </a:rPr>
              <a:t>&lt;numero&gt;</a:t>
            </a:fld>
            <a:endParaRPr/>
          </a:p>
        </p:txBody>
      </p:sp>
      <p:sp>
        <p:nvSpPr>
          <p:cNvPr id="941" name="CustomShape 2"/>
          <p:cNvSpPr/>
          <p:nvPr/>
        </p:nvSpPr>
        <p:spPr>
          <a:xfrm>
            <a:off x="0" y="914400"/>
            <a:ext cx="8534160" cy="151920"/>
          </a:xfrm>
          <a:prstGeom prst="rect">
            <a:avLst/>
          </a:prstGeom>
          <a:solidFill>
            <a:srgbClr val="c90039"/>
          </a:solidFill>
          <a:ln w="12600">
            <a:solidFill>
              <a:srgbClr val="c90039"/>
            </a:solidFill>
            <a:miter/>
          </a:ln>
        </p:spPr>
      </p:sp>
      <p:sp>
        <p:nvSpPr>
          <p:cNvPr id="942" name="CustomShape 3"/>
          <p:cNvSpPr/>
          <p:nvPr/>
        </p:nvSpPr>
        <p:spPr>
          <a:xfrm>
            <a:off x="0" y="6705720"/>
            <a:ext cx="9905760" cy="151920"/>
          </a:xfrm>
          <a:prstGeom prst="rect">
            <a:avLst/>
          </a:prstGeom>
          <a:solidFill>
            <a:srgbClr val="c90039"/>
          </a:solidFill>
          <a:ln w="12600">
            <a:solidFill>
              <a:srgbClr val="c90039"/>
            </a:solidFill>
            <a:miter/>
          </a:ln>
        </p:spPr>
      </p:sp>
      <p:sp>
        <p:nvSpPr>
          <p:cNvPr id="943"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944" name="Picture 14"/>
          <p:cNvPicPr/>
          <p:nvPr/>
        </p:nvPicPr>
        <p:blipFill>
          <a:blip r:embed="rId2"/>
          <a:stretch>
            <a:fillRect/>
          </a:stretch>
        </p:blipFill>
        <p:spPr>
          <a:xfrm>
            <a:off x="8913960" y="115920"/>
            <a:ext cx="718920" cy="718920"/>
          </a:xfrm>
          <a:prstGeom prst="rect">
            <a:avLst/>
          </a:prstGeom>
        </p:spPr>
      </p:pic>
      <p:sp>
        <p:nvSpPr>
          <p:cNvPr id="945" name="Line 5"/>
          <p:cNvSpPr/>
          <p:nvPr/>
        </p:nvSpPr>
        <p:spPr>
          <a:xfrm>
            <a:off x="0" y="914400"/>
            <a:ext cx="9897840" cy="0"/>
          </a:xfrm>
          <a:prstGeom prst="line">
            <a:avLst/>
          </a:prstGeom>
          <a:ln w="6480">
            <a:solidFill>
              <a:srgbClr val="97989a"/>
            </a:solidFill>
            <a:miter/>
          </a:ln>
        </p:spPr>
      </p:sp>
      <p:pic>
        <p:nvPicPr>
          <p:cNvPr descr="" id="946" name="Immagine 11"/>
          <p:cNvPicPr/>
          <p:nvPr/>
        </p:nvPicPr>
        <p:blipFill>
          <a:blip r:embed="rId3"/>
          <a:stretch>
            <a:fillRect/>
          </a:stretch>
        </p:blipFill>
        <p:spPr>
          <a:xfrm>
            <a:off x="8991720" y="30240"/>
            <a:ext cx="534600" cy="844200"/>
          </a:xfrm>
          <a:prstGeom prst="rect">
            <a:avLst/>
          </a:prstGeom>
        </p:spPr>
      </p:pic>
      <p:sp>
        <p:nvSpPr>
          <p:cNvPr id="947"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948" name=""/>
          <p:cNvPicPr/>
          <p:nvPr/>
        </p:nvPicPr>
        <p:blipFill>
          <a:blip r:embed="rId4"/>
          <a:stretch>
            <a:fillRect/>
          </a:stretch>
        </p:blipFill>
        <p:spPr>
          <a:xfrm>
            <a:off x="0" y="0"/>
            <a:ext cx="360" cy="360"/>
          </a:xfrm>
          <a:prstGeom prst="rect">
            <a:avLst/>
          </a:prstGeom>
        </p:spPr>
      </p:pic>
      <p:sp>
        <p:nvSpPr>
          <p:cNvPr id="949"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950"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83" name="CustomShape 1"/>
          <p:cNvSpPr/>
          <p:nvPr/>
        </p:nvSpPr>
        <p:spPr>
          <a:xfrm>
            <a:off x="9131400" y="6381720"/>
            <a:ext cx="501120" cy="280800"/>
          </a:xfrm>
          <a:prstGeom prst="rect">
            <a:avLst/>
          </a:prstGeom>
        </p:spPr>
        <p:txBody>
          <a:bodyPr bIns="0" lIns="72000" rIns="0" tIns="72000"/>
          <a:p>
            <a:pPr algn="r">
              <a:lnSpc>
                <a:spcPct val="100000"/>
              </a:lnSpc>
            </a:pPr>
            <a:fld id="{C1B11171-4141-41A1-B1F1-D10100D1E101}" type="slidenum">
              <a:rPr lang="it-IT" sz="900">
                <a:solidFill>
                  <a:srgbClr val="00338d"/>
                </a:solidFill>
                <a:latin typeface="Arial"/>
              </a:rPr>
              <a:t>&lt;numero&gt;</a:t>
            </a:fld>
            <a:endParaRPr/>
          </a:p>
        </p:txBody>
      </p:sp>
      <p:sp>
        <p:nvSpPr>
          <p:cNvPr id="984" name="CustomShape 2"/>
          <p:cNvSpPr/>
          <p:nvPr/>
        </p:nvSpPr>
        <p:spPr>
          <a:xfrm>
            <a:off x="0" y="914400"/>
            <a:ext cx="8534160" cy="151920"/>
          </a:xfrm>
          <a:prstGeom prst="rect">
            <a:avLst/>
          </a:prstGeom>
          <a:solidFill>
            <a:srgbClr val="c90039"/>
          </a:solidFill>
          <a:ln w="12600">
            <a:solidFill>
              <a:srgbClr val="c90039"/>
            </a:solidFill>
            <a:miter/>
          </a:ln>
        </p:spPr>
      </p:sp>
      <p:sp>
        <p:nvSpPr>
          <p:cNvPr id="985" name="CustomShape 3"/>
          <p:cNvSpPr/>
          <p:nvPr/>
        </p:nvSpPr>
        <p:spPr>
          <a:xfrm>
            <a:off x="0" y="6705720"/>
            <a:ext cx="9905760" cy="151920"/>
          </a:xfrm>
          <a:prstGeom prst="rect">
            <a:avLst/>
          </a:prstGeom>
          <a:solidFill>
            <a:srgbClr val="c90039"/>
          </a:solidFill>
          <a:ln w="12600">
            <a:solidFill>
              <a:srgbClr val="c90039"/>
            </a:solidFill>
            <a:miter/>
          </a:ln>
        </p:spPr>
      </p:sp>
      <p:sp>
        <p:nvSpPr>
          <p:cNvPr id="986"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987" name="Picture 14"/>
          <p:cNvPicPr/>
          <p:nvPr/>
        </p:nvPicPr>
        <p:blipFill>
          <a:blip r:embed="rId2"/>
          <a:stretch>
            <a:fillRect/>
          </a:stretch>
        </p:blipFill>
        <p:spPr>
          <a:xfrm>
            <a:off x="8913960" y="115920"/>
            <a:ext cx="718920" cy="718920"/>
          </a:xfrm>
          <a:prstGeom prst="rect">
            <a:avLst/>
          </a:prstGeom>
        </p:spPr>
      </p:pic>
      <p:sp>
        <p:nvSpPr>
          <p:cNvPr id="988" name="Line 5"/>
          <p:cNvSpPr/>
          <p:nvPr/>
        </p:nvSpPr>
        <p:spPr>
          <a:xfrm>
            <a:off x="0" y="914400"/>
            <a:ext cx="9897840" cy="0"/>
          </a:xfrm>
          <a:prstGeom prst="line">
            <a:avLst/>
          </a:prstGeom>
          <a:ln w="6480">
            <a:solidFill>
              <a:srgbClr val="97989a"/>
            </a:solidFill>
            <a:miter/>
          </a:ln>
        </p:spPr>
      </p:sp>
      <p:pic>
        <p:nvPicPr>
          <p:cNvPr descr="" id="989" name="Immagine 11"/>
          <p:cNvPicPr/>
          <p:nvPr/>
        </p:nvPicPr>
        <p:blipFill>
          <a:blip r:embed="rId3"/>
          <a:stretch>
            <a:fillRect/>
          </a:stretch>
        </p:blipFill>
        <p:spPr>
          <a:xfrm>
            <a:off x="8991720" y="30240"/>
            <a:ext cx="534600" cy="844200"/>
          </a:xfrm>
          <a:prstGeom prst="rect">
            <a:avLst/>
          </a:prstGeom>
        </p:spPr>
      </p:pic>
      <p:sp>
        <p:nvSpPr>
          <p:cNvPr id="990"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991" name=""/>
          <p:cNvPicPr/>
          <p:nvPr/>
        </p:nvPicPr>
        <p:blipFill>
          <a:blip r:embed="rId4"/>
          <a:stretch>
            <a:fillRect/>
          </a:stretch>
        </p:blipFill>
        <p:spPr>
          <a:xfrm>
            <a:off x="0" y="0"/>
            <a:ext cx="360" cy="360"/>
          </a:xfrm>
          <a:prstGeom prst="rect">
            <a:avLst/>
          </a:prstGeom>
        </p:spPr>
      </p:pic>
      <p:sp>
        <p:nvSpPr>
          <p:cNvPr id="992"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993"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26" name="CustomShape 1"/>
          <p:cNvSpPr/>
          <p:nvPr/>
        </p:nvSpPr>
        <p:spPr>
          <a:xfrm>
            <a:off x="9131400" y="6381720"/>
            <a:ext cx="501120" cy="280800"/>
          </a:xfrm>
          <a:prstGeom prst="rect">
            <a:avLst/>
          </a:prstGeom>
        </p:spPr>
        <p:txBody>
          <a:bodyPr bIns="0" lIns="72000" rIns="0" tIns="72000"/>
          <a:p>
            <a:pPr algn="r">
              <a:lnSpc>
                <a:spcPct val="100000"/>
              </a:lnSpc>
            </a:pPr>
            <a:fld id="{51C121D1-0141-4121-9151-11A111719101}" type="slidenum">
              <a:rPr lang="it-IT" sz="900">
                <a:solidFill>
                  <a:srgbClr val="00338d"/>
                </a:solidFill>
                <a:latin typeface="Arial"/>
              </a:rPr>
              <a:t>&lt;numero&gt;</a:t>
            </a:fld>
            <a:endParaRPr/>
          </a:p>
        </p:txBody>
      </p:sp>
      <p:sp>
        <p:nvSpPr>
          <p:cNvPr id="1027" name="CustomShape 2"/>
          <p:cNvSpPr/>
          <p:nvPr/>
        </p:nvSpPr>
        <p:spPr>
          <a:xfrm>
            <a:off x="0" y="914400"/>
            <a:ext cx="8534160" cy="151920"/>
          </a:xfrm>
          <a:prstGeom prst="rect">
            <a:avLst/>
          </a:prstGeom>
          <a:solidFill>
            <a:srgbClr val="c90039"/>
          </a:solidFill>
          <a:ln w="12600">
            <a:solidFill>
              <a:srgbClr val="c90039"/>
            </a:solidFill>
            <a:miter/>
          </a:ln>
        </p:spPr>
      </p:sp>
      <p:sp>
        <p:nvSpPr>
          <p:cNvPr id="1028" name="CustomShape 3"/>
          <p:cNvSpPr/>
          <p:nvPr/>
        </p:nvSpPr>
        <p:spPr>
          <a:xfrm>
            <a:off x="0" y="6705720"/>
            <a:ext cx="9905760" cy="151920"/>
          </a:xfrm>
          <a:prstGeom prst="rect">
            <a:avLst/>
          </a:prstGeom>
          <a:solidFill>
            <a:srgbClr val="c90039"/>
          </a:solidFill>
          <a:ln w="12600">
            <a:solidFill>
              <a:srgbClr val="c90039"/>
            </a:solidFill>
            <a:miter/>
          </a:ln>
        </p:spPr>
      </p:sp>
      <p:sp>
        <p:nvSpPr>
          <p:cNvPr id="1029"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030" name="Picture 14"/>
          <p:cNvPicPr/>
          <p:nvPr/>
        </p:nvPicPr>
        <p:blipFill>
          <a:blip r:embed="rId2"/>
          <a:stretch>
            <a:fillRect/>
          </a:stretch>
        </p:blipFill>
        <p:spPr>
          <a:xfrm>
            <a:off x="8913960" y="115920"/>
            <a:ext cx="718920" cy="718920"/>
          </a:xfrm>
          <a:prstGeom prst="rect">
            <a:avLst/>
          </a:prstGeom>
        </p:spPr>
      </p:pic>
      <p:sp>
        <p:nvSpPr>
          <p:cNvPr id="1031" name="Line 5"/>
          <p:cNvSpPr/>
          <p:nvPr/>
        </p:nvSpPr>
        <p:spPr>
          <a:xfrm>
            <a:off x="0" y="914400"/>
            <a:ext cx="9897840" cy="0"/>
          </a:xfrm>
          <a:prstGeom prst="line">
            <a:avLst/>
          </a:prstGeom>
          <a:ln w="6480">
            <a:solidFill>
              <a:srgbClr val="97989a"/>
            </a:solidFill>
            <a:miter/>
          </a:ln>
        </p:spPr>
      </p:sp>
      <p:pic>
        <p:nvPicPr>
          <p:cNvPr descr="" id="1032" name="Immagine 11"/>
          <p:cNvPicPr/>
          <p:nvPr/>
        </p:nvPicPr>
        <p:blipFill>
          <a:blip r:embed="rId3"/>
          <a:stretch>
            <a:fillRect/>
          </a:stretch>
        </p:blipFill>
        <p:spPr>
          <a:xfrm>
            <a:off x="8991720" y="30240"/>
            <a:ext cx="534600" cy="844200"/>
          </a:xfrm>
          <a:prstGeom prst="rect">
            <a:avLst/>
          </a:prstGeom>
        </p:spPr>
      </p:pic>
      <p:sp>
        <p:nvSpPr>
          <p:cNvPr id="1033"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034" name=""/>
          <p:cNvPicPr/>
          <p:nvPr/>
        </p:nvPicPr>
        <p:blipFill>
          <a:blip r:embed="rId4"/>
          <a:stretch>
            <a:fillRect/>
          </a:stretch>
        </p:blipFill>
        <p:spPr>
          <a:xfrm>
            <a:off x="0" y="0"/>
            <a:ext cx="360" cy="360"/>
          </a:xfrm>
          <a:prstGeom prst="rect">
            <a:avLst/>
          </a:prstGeom>
        </p:spPr>
      </p:pic>
      <p:sp>
        <p:nvSpPr>
          <p:cNvPr id="1035"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036"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69" name="CustomShape 1"/>
          <p:cNvSpPr/>
          <p:nvPr/>
        </p:nvSpPr>
        <p:spPr>
          <a:xfrm>
            <a:off x="9131400" y="6381720"/>
            <a:ext cx="501120" cy="280800"/>
          </a:xfrm>
          <a:prstGeom prst="rect">
            <a:avLst/>
          </a:prstGeom>
        </p:spPr>
        <p:txBody>
          <a:bodyPr bIns="0" lIns="72000" rIns="0" tIns="72000"/>
          <a:p>
            <a:pPr algn="r">
              <a:lnSpc>
                <a:spcPct val="100000"/>
              </a:lnSpc>
            </a:pPr>
            <a:fld id="{D13191F1-81A1-4141-8141-B161C11161E1}" type="slidenum">
              <a:rPr lang="it-IT" sz="900">
                <a:solidFill>
                  <a:srgbClr val="00338d"/>
                </a:solidFill>
                <a:latin typeface="Arial"/>
              </a:rPr>
              <a:t>&lt;numero&gt;</a:t>
            </a:fld>
            <a:endParaRPr/>
          </a:p>
        </p:txBody>
      </p:sp>
      <p:sp>
        <p:nvSpPr>
          <p:cNvPr id="1070" name="CustomShape 2"/>
          <p:cNvSpPr/>
          <p:nvPr/>
        </p:nvSpPr>
        <p:spPr>
          <a:xfrm>
            <a:off x="0" y="914400"/>
            <a:ext cx="8534160" cy="151920"/>
          </a:xfrm>
          <a:prstGeom prst="rect">
            <a:avLst/>
          </a:prstGeom>
          <a:solidFill>
            <a:srgbClr val="c90039"/>
          </a:solidFill>
          <a:ln w="12600">
            <a:solidFill>
              <a:srgbClr val="c90039"/>
            </a:solidFill>
            <a:miter/>
          </a:ln>
        </p:spPr>
      </p:sp>
      <p:sp>
        <p:nvSpPr>
          <p:cNvPr id="1071" name="CustomShape 3"/>
          <p:cNvSpPr/>
          <p:nvPr/>
        </p:nvSpPr>
        <p:spPr>
          <a:xfrm>
            <a:off x="0" y="6705720"/>
            <a:ext cx="9905760" cy="151920"/>
          </a:xfrm>
          <a:prstGeom prst="rect">
            <a:avLst/>
          </a:prstGeom>
          <a:solidFill>
            <a:srgbClr val="c90039"/>
          </a:solidFill>
          <a:ln w="12600">
            <a:solidFill>
              <a:srgbClr val="c90039"/>
            </a:solidFill>
            <a:miter/>
          </a:ln>
        </p:spPr>
      </p:sp>
      <p:sp>
        <p:nvSpPr>
          <p:cNvPr id="1072"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073" name="Picture 14"/>
          <p:cNvPicPr/>
          <p:nvPr/>
        </p:nvPicPr>
        <p:blipFill>
          <a:blip r:embed="rId2"/>
          <a:stretch>
            <a:fillRect/>
          </a:stretch>
        </p:blipFill>
        <p:spPr>
          <a:xfrm>
            <a:off x="8913960" y="115920"/>
            <a:ext cx="718920" cy="718920"/>
          </a:xfrm>
          <a:prstGeom prst="rect">
            <a:avLst/>
          </a:prstGeom>
        </p:spPr>
      </p:pic>
      <p:sp>
        <p:nvSpPr>
          <p:cNvPr id="1074" name="Line 5"/>
          <p:cNvSpPr/>
          <p:nvPr/>
        </p:nvSpPr>
        <p:spPr>
          <a:xfrm>
            <a:off x="0" y="914400"/>
            <a:ext cx="9897840" cy="0"/>
          </a:xfrm>
          <a:prstGeom prst="line">
            <a:avLst/>
          </a:prstGeom>
          <a:ln w="6480">
            <a:solidFill>
              <a:srgbClr val="97989a"/>
            </a:solidFill>
            <a:miter/>
          </a:ln>
        </p:spPr>
      </p:sp>
      <p:pic>
        <p:nvPicPr>
          <p:cNvPr descr="" id="1075" name="Immagine 11"/>
          <p:cNvPicPr/>
          <p:nvPr/>
        </p:nvPicPr>
        <p:blipFill>
          <a:blip r:embed="rId3"/>
          <a:stretch>
            <a:fillRect/>
          </a:stretch>
        </p:blipFill>
        <p:spPr>
          <a:xfrm>
            <a:off x="8991720" y="30240"/>
            <a:ext cx="534600" cy="844200"/>
          </a:xfrm>
          <a:prstGeom prst="rect">
            <a:avLst/>
          </a:prstGeom>
        </p:spPr>
      </p:pic>
      <p:sp>
        <p:nvSpPr>
          <p:cNvPr id="1076"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077" name=""/>
          <p:cNvPicPr/>
          <p:nvPr/>
        </p:nvPicPr>
        <p:blipFill>
          <a:blip r:embed="rId4"/>
          <a:stretch>
            <a:fillRect/>
          </a:stretch>
        </p:blipFill>
        <p:spPr>
          <a:xfrm>
            <a:off x="0" y="0"/>
            <a:ext cx="360" cy="360"/>
          </a:xfrm>
          <a:prstGeom prst="rect">
            <a:avLst/>
          </a:prstGeom>
        </p:spPr>
      </p:pic>
      <p:sp>
        <p:nvSpPr>
          <p:cNvPr id="1078"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079"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12" name="CustomShape 1"/>
          <p:cNvSpPr/>
          <p:nvPr/>
        </p:nvSpPr>
        <p:spPr>
          <a:xfrm>
            <a:off x="9131400" y="6381720"/>
            <a:ext cx="501120" cy="280800"/>
          </a:xfrm>
          <a:prstGeom prst="rect">
            <a:avLst/>
          </a:prstGeom>
        </p:spPr>
        <p:txBody>
          <a:bodyPr bIns="0" lIns="72000" rIns="0" tIns="72000"/>
          <a:p>
            <a:pPr algn="r">
              <a:lnSpc>
                <a:spcPct val="100000"/>
              </a:lnSpc>
            </a:pPr>
            <a:fld id="{31218121-41F1-41C1-8141-B15151F1C1F1}" type="slidenum">
              <a:rPr lang="it-IT" sz="900">
                <a:solidFill>
                  <a:srgbClr val="00338d"/>
                </a:solidFill>
                <a:latin typeface="Arial"/>
              </a:rPr>
              <a:t>&lt;numero&gt;</a:t>
            </a:fld>
            <a:endParaRPr/>
          </a:p>
        </p:txBody>
      </p:sp>
      <p:sp>
        <p:nvSpPr>
          <p:cNvPr id="1113" name="CustomShape 2"/>
          <p:cNvSpPr/>
          <p:nvPr/>
        </p:nvSpPr>
        <p:spPr>
          <a:xfrm>
            <a:off x="0" y="914400"/>
            <a:ext cx="8534160" cy="151920"/>
          </a:xfrm>
          <a:prstGeom prst="rect">
            <a:avLst/>
          </a:prstGeom>
          <a:solidFill>
            <a:srgbClr val="c90039"/>
          </a:solidFill>
          <a:ln w="12600">
            <a:solidFill>
              <a:srgbClr val="c90039"/>
            </a:solidFill>
            <a:miter/>
          </a:ln>
        </p:spPr>
      </p:sp>
      <p:sp>
        <p:nvSpPr>
          <p:cNvPr id="1114" name="CustomShape 3"/>
          <p:cNvSpPr/>
          <p:nvPr/>
        </p:nvSpPr>
        <p:spPr>
          <a:xfrm>
            <a:off x="0" y="6705720"/>
            <a:ext cx="9905760" cy="151920"/>
          </a:xfrm>
          <a:prstGeom prst="rect">
            <a:avLst/>
          </a:prstGeom>
          <a:solidFill>
            <a:srgbClr val="c90039"/>
          </a:solidFill>
          <a:ln w="12600">
            <a:solidFill>
              <a:srgbClr val="c90039"/>
            </a:solidFill>
            <a:miter/>
          </a:ln>
        </p:spPr>
      </p:sp>
      <p:sp>
        <p:nvSpPr>
          <p:cNvPr id="1115"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116" name="Picture 14"/>
          <p:cNvPicPr/>
          <p:nvPr/>
        </p:nvPicPr>
        <p:blipFill>
          <a:blip r:embed="rId2"/>
          <a:stretch>
            <a:fillRect/>
          </a:stretch>
        </p:blipFill>
        <p:spPr>
          <a:xfrm>
            <a:off x="8913960" y="115920"/>
            <a:ext cx="718920" cy="718920"/>
          </a:xfrm>
          <a:prstGeom prst="rect">
            <a:avLst/>
          </a:prstGeom>
        </p:spPr>
      </p:pic>
      <p:sp>
        <p:nvSpPr>
          <p:cNvPr id="1117" name="Line 5"/>
          <p:cNvSpPr/>
          <p:nvPr/>
        </p:nvSpPr>
        <p:spPr>
          <a:xfrm>
            <a:off x="0" y="914400"/>
            <a:ext cx="9897840" cy="0"/>
          </a:xfrm>
          <a:prstGeom prst="line">
            <a:avLst/>
          </a:prstGeom>
          <a:ln w="6480">
            <a:solidFill>
              <a:srgbClr val="97989a"/>
            </a:solidFill>
            <a:miter/>
          </a:ln>
        </p:spPr>
      </p:sp>
      <p:pic>
        <p:nvPicPr>
          <p:cNvPr descr="" id="1118" name="Immagine 11"/>
          <p:cNvPicPr/>
          <p:nvPr/>
        </p:nvPicPr>
        <p:blipFill>
          <a:blip r:embed="rId3"/>
          <a:stretch>
            <a:fillRect/>
          </a:stretch>
        </p:blipFill>
        <p:spPr>
          <a:xfrm>
            <a:off x="8991720" y="30240"/>
            <a:ext cx="534600" cy="844200"/>
          </a:xfrm>
          <a:prstGeom prst="rect">
            <a:avLst/>
          </a:prstGeom>
        </p:spPr>
      </p:pic>
      <p:sp>
        <p:nvSpPr>
          <p:cNvPr id="1119"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120" name=""/>
          <p:cNvPicPr/>
          <p:nvPr/>
        </p:nvPicPr>
        <p:blipFill>
          <a:blip r:embed="rId4"/>
          <a:stretch>
            <a:fillRect/>
          </a:stretch>
        </p:blipFill>
        <p:spPr>
          <a:xfrm>
            <a:off x="0" y="0"/>
            <a:ext cx="360" cy="360"/>
          </a:xfrm>
          <a:prstGeom prst="rect">
            <a:avLst/>
          </a:prstGeom>
        </p:spPr>
      </p:pic>
      <p:sp>
        <p:nvSpPr>
          <p:cNvPr id="1121"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122"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55" name="CustomShape 1"/>
          <p:cNvSpPr/>
          <p:nvPr/>
        </p:nvSpPr>
        <p:spPr>
          <a:xfrm>
            <a:off x="9131400" y="6381720"/>
            <a:ext cx="501120" cy="280800"/>
          </a:xfrm>
          <a:prstGeom prst="rect">
            <a:avLst/>
          </a:prstGeom>
        </p:spPr>
        <p:txBody>
          <a:bodyPr bIns="0" lIns="72000" rIns="0" tIns="72000"/>
          <a:p>
            <a:pPr algn="r">
              <a:lnSpc>
                <a:spcPct val="100000"/>
              </a:lnSpc>
            </a:pPr>
            <a:fld id="{B111B131-31D1-4181-9111-9121F1D19161}" type="slidenum">
              <a:rPr lang="it-IT" sz="900">
                <a:solidFill>
                  <a:srgbClr val="00338d"/>
                </a:solidFill>
                <a:latin typeface="Arial"/>
              </a:rPr>
              <a:t>&lt;numero&gt;</a:t>
            </a:fld>
            <a:endParaRPr/>
          </a:p>
        </p:txBody>
      </p:sp>
      <p:sp>
        <p:nvSpPr>
          <p:cNvPr id="1156" name="CustomShape 2"/>
          <p:cNvSpPr/>
          <p:nvPr/>
        </p:nvSpPr>
        <p:spPr>
          <a:xfrm>
            <a:off x="0" y="914400"/>
            <a:ext cx="8534160" cy="151920"/>
          </a:xfrm>
          <a:prstGeom prst="rect">
            <a:avLst/>
          </a:prstGeom>
          <a:solidFill>
            <a:srgbClr val="c90039"/>
          </a:solidFill>
          <a:ln w="12600">
            <a:solidFill>
              <a:srgbClr val="c90039"/>
            </a:solidFill>
            <a:miter/>
          </a:ln>
        </p:spPr>
      </p:sp>
      <p:sp>
        <p:nvSpPr>
          <p:cNvPr id="1157" name="CustomShape 3"/>
          <p:cNvSpPr/>
          <p:nvPr/>
        </p:nvSpPr>
        <p:spPr>
          <a:xfrm>
            <a:off x="0" y="6705720"/>
            <a:ext cx="9905760" cy="151920"/>
          </a:xfrm>
          <a:prstGeom prst="rect">
            <a:avLst/>
          </a:prstGeom>
          <a:solidFill>
            <a:srgbClr val="c90039"/>
          </a:solidFill>
          <a:ln w="12600">
            <a:solidFill>
              <a:srgbClr val="c90039"/>
            </a:solidFill>
            <a:miter/>
          </a:ln>
        </p:spPr>
      </p:sp>
      <p:sp>
        <p:nvSpPr>
          <p:cNvPr id="1158"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159" name="Picture 14"/>
          <p:cNvPicPr/>
          <p:nvPr/>
        </p:nvPicPr>
        <p:blipFill>
          <a:blip r:embed="rId2"/>
          <a:stretch>
            <a:fillRect/>
          </a:stretch>
        </p:blipFill>
        <p:spPr>
          <a:xfrm>
            <a:off x="8913960" y="115920"/>
            <a:ext cx="718920" cy="718920"/>
          </a:xfrm>
          <a:prstGeom prst="rect">
            <a:avLst/>
          </a:prstGeom>
        </p:spPr>
      </p:pic>
      <p:sp>
        <p:nvSpPr>
          <p:cNvPr id="1160" name="Line 5"/>
          <p:cNvSpPr/>
          <p:nvPr/>
        </p:nvSpPr>
        <p:spPr>
          <a:xfrm>
            <a:off x="0" y="914400"/>
            <a:ext cx="9897840" cy="0"/>
          </a:xfrm>
          <a:prstGeom prst="line">
            <a:avLst/>
          </a:prstGeom>
          <a:ln w="6480">
            <a:solidFill>
              <a:srgbClr val="97989a"/>
            </a:solidFill>
            <a:miter/>
          </a:ln>
        </p:spPr>
      </p:sp>
      <p:pic>
        <p:nvPicPr>
          <p:cNvPr descr="" id="1161" name="Immagine 11"/>
          <p:cNvPicPr/>
          <p:nvPr/>
        </p:nvPicPr>
        <p:blipFill>
          <a:blip r:embed="rId3"/>
          <a:stretch>
            <a:fillRect/>
          </a:stretch>
        </p:blipFill>
        <p:spPr>
          <a:xfrm>
            <a:off x="8991720" y="30240"/>
            <a:ext cx="534600" cy="844200"/>
          </a:xfrm>
          <a:prstGeom prst="rect">
            <a:avLst/>
          </a:prstGeom>
        </p:spPr>
      </p:pic>
      <p:sp>
        <p:nvSpPr>
          <p:cNvPr id="1162"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163" name=""/>
          <p:cNvPicPr/>
          <p:nvPr/>
        </p:nvPicPr>
        <p:blipFill>
          <a:blip r:embed="rId4"/>
          <a:stretch>
            <a:fillRect/>
          </a:stretch>
        </p:blipFill>
        <p:spPr>
          <a:xfrm>
            <a:off x="0" y="0"/>
            <a:ext cx="360" cy="360"/>
          </a:xfrm>
          <a:prstGeom prst="rect">
            <a:avLst/>
          </a:prstGeom>
        </p:spPr>
      </p:pic>
      <p:sp>
        <p:nvSpPr>
          <p:cNvPr id="1164"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165"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98" name="CustomShape 1"/>
          <p:cNvSpPr/>
          <p:nvPr/>
        </p:nvSpPr>
        <p:spPr>
          <a:xfrm>
            <a:off x="9131400" y="6381720"/>
            <a:ext cx="501120" cy="280800"/>
          </a:xfrm>
          <a:prstGeom prst="rect">
            <a:avLst/>
          </a:prstGeom>
        </p:spPr>
        <p:txBody>
          <a:bodyPr bIns="0" lIns="72000" rIns="0" tIns="72000"/>
          <a:p>
            <a:pPr algn="r">
              <a:lnSpc>
                <a:spcPct val="100000"/>
              </a:lnSpc>
            </a:pPr>
            <a:fld id="{F151B191-B141-41B1-8171-F181F1D1F151}" type="slidenum">
              <a:rPr lang="it-IT" sz="900">
                <a:solidFill>
                  <a:srgbClr val="00338d"/>
                </a:solidFill>
                <a:latin typeface="Arial"/>
              </a:rPr>
              <a:t>&lt;numero&gt;</a:t>
            </a:fld>
            <a:endParaRPr/>
          </a:p>
        </p:txBody>
      </p:sp>
      <p:sp>
        <p:nvSpPr>
          <p:cNvPr id="1199" name="CustomShape 2"/>
          <p:cNvSpPr/>
          <p:nvPr/>
        </p:nvSpPr>
        <p:spPr>
          <a:xfrm>
            <a:off x="0" y="914400"/>
            <a:ext cx="8534160" cy="151920"/>
          </a:xfrm>
          <a:prstGeom prst="rect">
            <a:avLst/>
          </a:prstGeom>
          <a:solidFill>
            <a:srgbClr val="c90039"/>
          </a:solidFill>
          <a:ln w="12600">
            <a:solidFill>
              <a:srgbClr val="c90039"/>
            </a:solidFill>
            <a:miter/>
          </a:ln>
        </p:spPr>
      </p:sp>
      <p:sp>
        <p:nvSpPr>
          <p:cNvPr id="1200" name="CustomShape 3"/>
          <p:cNvSpPr/>
          <p:nvPr/>
        </p:nvSpPr>
        <p:spPr>
          <a:xfrm>
            <a:off x="0" y="6705720"/>
            <a:ext cx="9905760" cy="151920"/>
          </a:xfrm>
          <a:prstGeom prst="rect">
            <a:avLst/>
          </a:prstGeom>
          <a:solidFill>
            <a:srgbClr val="c90039"/>
          </a:solidFill>
          <a:ln w="12600">
            <a:solidFill>
              <a:srgbClr val="c90039"/>
            </a:solidFill>
            <a:miter/>
          </a:ln>
        </p:spPr>
      </p:sp>
      <p:sp>
        <p:nvSpPr>
          <p:cNvPr id="1201"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202" name="Picture 14"/>
          <p:cNvPicPr/>
          <p:nvPr/>
        </p:nvPicPr>
        <p:blipFill>
          <a:blip r:embed="rId2"/>
          <a:stretch>
            <a:fillRect/>
          </a:stretch>
        </p:blipFill>
        <p:spPr>
          <a:xfrm>
            <a:off x="8913960" y="115920"/>
            <a:ext cx="718920" cy="718920"/>
          </a:xfrm>
          <a:prstGeom prst="rect">
            <a:avLst/>
          </a:prstGeom>
        </p:spPr>
      </p:pic>
      <p:sp>
        <p:nvSpPr>
          <p:cNvPr id="1203" name="Line 5"/>
          <p:cNvSpPr/>
          <p:nvPr/>
        </p:nvSpPr>
        <p:spPr>
          <a:xfrm>
            <a:off x="0" y="914400"/>
            <a:ext cx="9897840" cy="0"/>
          </a:xfrm>
          <a:prstGeom prst="line">
            <a:avLst/>
          </a:prstGeom>
          <a:ln w="6480">
            <a:solidFill>
              <a:srgbClr val="97989a"/>
            </a:solidFill>
            <a:miter/>
          </a:ln>
        </p:spPr>
      </p:sp>
      <p:pic>
        <p:nvPicPr>
          <p:cNvPr descr="" id="1204" name="Immagine 11"/>
          <p:cNvPicPr/>
          <p:nvPr/>
        </p:nvPicPr>
        <p:blipFill>
          <a:blip r:embed="rId3"/>
          <a:stretch>
            <a:fillRect/>
          </a:stretch>
        </p:blipFill>
        <p:spPr>
          <a:xfrm>
            <a:off x="8991720" y="30240"/>
            <a:ext cx="534600" cy="844200"/>
          </a:xfrm>
          <a:prstGeom prst="rect">
            <a:avLst/>
          </a:prstGeom>
        </p:spPr>
      </p:pic>
      <p:sp>
        <p:nvSpPr>
          <p:cNvPr id="1205"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206" name=""/>
          <p:cNvPicPr/>
          <p:nvPr/>
        </p:nvPicPr>
        <p:blipFill>
          <a:blip r:embed="rId4"/>
          <a:stretch>
            <a:fillRect/>
          </a:stretch>
        </p:blipFill>
        <p:spPr>
          <a:xfrm>
            <a:off x="0" y="0"/>
            <a:ext cx="360" cy="360"/>
          </a:xfrm>
          <a:prstGeom prst="rect">
            <a:avLst/>
          </a:prstGeom>
        </p:spPr>
      </p:pic>
      <p:sp>
        <p:nvSpPr>
          <p:cNvPr id="1207"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208"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5" name="CustomShape 1"/>
          <p:cNvSpPr/>
          <p:nvPr/>
        </p:nvSpPr>
        <p:spPr>
          <a:xfrm>
            <a:off x="9131400" y="6381720"/>
            <a:ext cx="501120" cy="280800"/>
          </a:xfrm>
          <a:prstGeom prst="rect">
            <a:avLst/>
          </a:prstGeom>
        </p:spPr>
        <p:txBody>
          <a:bodyPr bIns="0" lIns="72000" rIns="0" tIns="72000"/>
          <a:p>
            <a:pPr algn="r">
              <a:lnSpc>
                <a:spcPct val="100000"/>
              </a:lnSpc>
            </a:pPr>
            <a:fld id="{F12121E1-0001-4121-A171-71A121E1B191}" type="slidenum">
              <a:rPr lang="it-IT" sz="900">
                <a:solidFill>
                  <a:srgbClr val="00338d"/>
                </a:solidFill>
                <a:latin typeface="Arial"/>
              </a:rPr>
              <a:t>&lt;numero&gt;</a:t>
            </a:fld>
            <a:endParaRPr/>
          </a:p>
        </p:txBody>
      </p:sp>
      <p:sp>
        <p:nvSpPr>
          <p:cNvPr id="86" name="CustomShape 2"/>
          <p:cNvSpPr/>
          <p:nvPr/>
        </p:nvSpPr>
        <p:spPr>
          <a:xfrm>
            <a:off x="0" y="914400"/>
            <a:ext cx="8534160" cy="151920"/>
          </a:xfrm>
          <a:prstGeom prst="rect">
            <a:avLst/>
          </a:prstGeom>
          <a:solidFill>
            <a:srgbClr val="c90039"/>
          </a:solidFill>
          <a:ln w="12600">
            <a:solidFill>
              <a:srgbClr val="c90039"/>
            </a:solidFill>
            <a:miter/>
          </a:ln>
        </p:spPr>
      </p:sp>
      <p:sp>
        <p:nvSpPr>
          <p:cNvPr id="87" name="CustomShape 3"/>
          <p:cNvSpPr/>
          <p:nvPr/>
        </p:nvSpPr>
        <p:spPr>
          <a:xfrm>
            <a:off x="0" y="6705720"/>
            <a:ext cx="9905760" cy="151920"/>
          </a:xfrm>
          <a:prstGeom prst="rect">
            <a:avLst/>
          </a:prstGeom>
          <a:solidFill>
            <a:srgbClr val="c90039"/>
          </a:solidFill>
          <a:ln w="12600">
            <a:solidFill>
              <a:srgbClr val="c90039"/>
            </a:solidFill>
            <a:miter/>
          </a:ln>
        </p:spPr>
      </p:sp>
      <p:sp>
        <p:nvSpPr>
          <p:cNvPr id="88"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89" name="Picture 14"/>
          <p:cNvPicPr/>
          <p:nvPr/>
        </p:nvPicPr>
        <p:blipFill>
          <a:blip r:embed="rId2"/>
          <a:stretch>
            <a:fillRect/>
          </a:stretch>
        </p:blipFill>
        <p:spPr>
          <a:xfrm>
            <a:off x="8913960" y="115920"/>
            <a:ext cx="718920" cy="718920"/>
          </a:xfrm>
          <a:prstGeom prst="rect">
            <a:avLst/>
          </a:prstGeom>
        </p:spPr>
      </p:pic>
      <p:sp>
        <p:nvSpPr>
          <p:cNvPr id="90" name="PlaceHolder 5"/>
          <p:cNvSpPr>
            <a:spLocks noGrp="1"/>
          </p:cNvSpPr>
          <p:nvPr>
            <p:ph type="title"/>
          </p:nvPr>
        </p:nvSpPr>
        <p:spPr>
          <a:xfrm>
            <a:off x="304920" y="115920"/>
            <a:ext cx="7343280" cy="576000"/>
          </a:xfrm>
          <a:prstGeom prst="rect">
            <a:avLst/>
          </a:prstGeom>
        </p:spPr>
        <p:txBody>
          <a:bodyPr anchor="b" bIns="0" lIns="0" rIns="0" tIns="0"/>
          <a:p>
            <a:pPr>
              <a:lnSpc>
                <a:spcPct val="100000"/>
              </a:lnSpc>
            </a:pPr>
            <a:r>
              <a:rPr b="1" lang="en-US" sz="1600">
                <a:solidFill>
                  <a:srgbClr val="00338d"/>
                </a:solidFill>
                <a:latin typeface="Arial"/>
              </a:rPr>
              <a:t>Fate clic per modificare il formato del testo del titoloFare clic per modificare lo stile del titolo</a:t>
            </a:r>
            <a:endParaRPr/>
          </a:p>
        </p:txBody>
      </p:sp>
      <p:sp>
        <p:nvSpPr>
          <p:cNvPr id="91" name="PlaceHolder 6"/>
          <p:cNvSpPr>
            <a:spLocks noGrp="1"/>
          </p:cNvSpPr>
          <p:nvPr>
            <p:ph type="body"/>
          </p:nvPr>
        </p:nvSpPr>
        <p:spPr>
          <a:xfrm>
            <a:off x="2289240" y="1197000"/>
            <a:ext cx="360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sp>
        <p:nvSpPr>
          <p:cNvPr id="92" name="PlaceHolder 7"/>
          <p:cNvSpPr>
            <a:spLocks noGrp="1"/>
          </p:cNvSpPr>
          <p:nvPr>
            <p:ph type="body"/>
          </p:nvPr>
        </p:nvSpPr>
        <p:spPr>
          <a:xfrm>
            <a:off x="6032520" y="1197000"/>
            <a:ext cx="360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93" name=""/>
          <p:cNvPicPr/>
          <p:nvPr/>
        </p:nvPicPr>
        <p:blipFill>
          <a:blip r:embed="rId3"/>
          <a:stretch>
            <a:fillRect/>
          </a:stretch>
        </p:blipFill>
        <p:spPr>
          <a:xfrm>
            <a:off x="0" y="0"/>
            <a:ext cx="360" cy="360"/>
          </a:xfrm>
          <a:prstGeom prst="rect">
            <a:avLst/>
          </a:prstGeom>
        </p:spPr>
      </p:pic>
      <p:pic>
        <p:nvPicPr>
          <p:cNvPr descr="" id="94" name=""/>
          <p:cNvPicPr/>
          <p:nvPr/>
        </p:nvPicPr>
        <p:blipFill>
          <a:blip r:embed="rId4"/>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41" name="CustomShape 1"/>
          <p:cNvSpPr/>
          <p:nvPr/>
        </p:nvSpPr>
        <p:spPr>
          <a:xfrm>
            <a:off x="9131400" y="6381720"/>
            <a:ext cx="501120" cy="280800"/>
          </a:xfrm>
          <a:prstGeom prst="rect">
            <a:avLst/>
          </a:prstGeom>
        </p:spPr>
        <p:txBody>
          <a:bodyPr bIns="0" lIns="72000" rIns="0" tIns="72000"/>
          <a:p>
            <a:pPr algn="r">
              <a:lnSpc>
                <a:spcPct val="100000"/>
              </a:lnSpc>
            </a:pPr>
            <a:fld id="{31517121-D161-41E1-9101-A141611141B1}" type="slidenum">
              <a:rPr lang="it-IT" sz="900">
                <a:solidFill>
                  <a:srgbClr val="00338d"/>
                </a:solidFill>
                <a:latin typeface="Arial"/>
              </a:rPr>
              <a:t>&lt;numero&gt;</a:t>
            </a:fld>
            <a:endParaRPr/>
          </a:p>
        </p:txBody>
      </p:sp>
      <p:sp>
        <p:nvSpPr>
          <p:cNvPr id="1242" name="CustomShape 2"/>
          <p:cNvSpPr/>
          <p:nvPr/>
        </p:nvSpPr>
        <p:spPr>
          <a:xfrm>
            <a:off x="0" y="914400"/>
            <a:ext cx="8534160" cy="151920"/>
          </a:xfrm>
          <a:prstGeom prst="rect">
            <a:avLst/>
          </a:prstGeom>
          <a:solidFill>
            <a:srgbClr val="c90039"/>
          </a:solidFill>
          <a:ln w="12600">
            <a:solidFill>
              <a:srgbClr val="c90039"/>
            </a:solidFill>
            <a:miter/>
          </a:ln>
        </p:spPr>
      </p:sp>
      <p:sp>
        <p:nvSpPr>
          <p:cNvPr id="1243" name="CustomShape 3"/>
          <p:cNvSpPr/>
          <p:nvPr/>
        </p:nvSpPr>
        <p:spPr>
          <a:xfrm>
            <a:off x="0" y="6705720"/>
            <a:ext cx="9905760" cy="151920"/>
          </a:xfrm>
          <a:prstGeom prst="rect">
            <a:avLst/>
          </a:prstGeom>
          <a:solidFill>
            <a:srgbClr val="c90039"/>
          </a:solidFill>
          <a:ln w="12600">
            <a:solidFill>
              <a:srgbClr val="c90039"/>
            </a:solidFill>
            <a:miter/>
          </a:ln>
        </p:spPr>
      </p:sp>
      <p:sp>
        <p:nvSpPr>
          <p:cNvPr id="1244"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245" name="Picture 14"/>
          <p:cNvPicPr/>
          <p:nvPr/>
        </p:nvPicPr>
        <p:blipFill>
          <a:blip r:embed="rId2"/>
          <a:stretch>
            <a:fillRect/>
          </a:stretch>
        </p:blipFill>
        <p:spPr>
          <a:xfrm>
            <a:off x="8913960" y="115920"/>
            <a:ext cx="718920" cy="718920"/>
          </a:xfrm>
          <a:prstGeom prst="rect">
            <a:avLst/>
          </a:prstGeom>
        </p:spPr>
      </p:pic>
      <p:sp>
        <p:nvSpPr>
          <p:cNvPr id="1246" name="Line 5"/>
          <p:cNvSpPr/>
          <p:nvPr/>
        </p:nvSpPr>
        <p:spPr>
          <a:xfrm>
            <a:off x="0" y="914400"/>
            <a:ext cx="9897840" cy="0"/>
          </a:xfrm>
          <a:prstGeom prst="line">
            <a:avLst/>
          </a:prstGeom>
          <a:ln w="6480">
            <a:solidFill>
              <a:srgbClr val="97989a"/>
            </a:solidFill>
            <a:miter/>
          </a:ln>
        </p:spPr>
      </p:sp>
      <p:pic>
        <p:nvPicPr>
          <p:cNvPr descr="" id="1247" name="Immagine 11"/>
          <p:cNvPicPr/>
          <p:nvPr/>
        </p:nvPicPr>
        <p:blipFill>
          <a:blip r:embed="rId3"/>
          <a:stretch>
            <a:fillRect/>
          </a:stretch>
        </p:blipFill>
        <p:spPr>
          <a:xfrm>
            <a:off x="8991720" y="30240"/>
            <a:ext cx="534600" cy="844200"/>
          </a:xfrm>
          <a:prstGeom prst="rect">
            <a:avLst/>
          </a:prstGeom>
        </p:spPr>
      </p:pic>
      <p:sp>
        <p:nvSpPr>
          <p:cNvPr id="1248"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249" name=""/>
          <p:cNvPicPr/>
          <p:nvPr/>
        </p:nvPicPr>
        <p:blipFill>
          <a:blip r:embed="rId4"/>
          <a:stretch>
            <a:fillRect/>
          </a:stretch>
        </p:blipFill>
        <p:spPr>
          <a:xfrm>
            <a:off x="0" y="0"/>
            <a:ext cx="360" cy="360"/>
          </a:xfrm>
          <a:prstGeom prst="rect">
            <a:avLst/>
          </a:prstGeom>
        </p:spPr>
      </p:pic>
      <p:sp>
        <p:nvSpPr>
          <p:cNvPr id="1250"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251"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84" name="CustomShape 1"/>
          <p:cNvSpPr/>
          <p:nvPr/>
        </p:nvSpPr>
        <p:spPr>
          <a:xfrm>
            <a:off x="9131400" y="6381720"/>
            <a:ext cx="501120" cy="280800"/>
          </a:xfrm>
          <a:prstGeom prst="rect">
            <a:avLst/>
          </a:prstGeom>
        </p:spPr>
        <p:txBody>
          <a:bodyPr bIns="0" lIns="72000" rIns="0" tIns="72000"/>
          <a:p>
            <a:pPr algn="r">
              <a:lnSpc>
                <a:spcPct val="100000"/>
              </a:lnSpc>
            </a:pPr>
            <a:fld id="{B1E1A191-B191-41C1-A111-B1B1F1C1D191}" type="slidenum">
              <a:rPr lang="it-IT" sz="900">
                <a:solidFill>
                  <a:srgbClr val="00338d"/>
                </a:solidFill>
                <a:latin typeface="Arial"/>
              </a:rPr>
              <a:t>&lt;numero&gt;</a:t>
            </a:fld>
            <a:endParaRPr/>
          </a:p>
        </p:txBody>
      </p:sp>
      <p:sp>
        <p:nvSpPr>
          <p:cNvPr id="1285" name="CustomShape 2"/>
          <p:cNvSpPr/>
          <p:nvPr/>
        </p:nvSpPr>
        <p:spPr>
          <a:xfrm>
            <a:off x="0" y="914400"/>
            <a:ext cx="8534160" cy="151920"/>
          </a:xfrm>
          <a:prstGeom prst="rect">
            <a:avLst/>
          </a:prstGeom>
          <a:solidFill>
            <a:srgbClr val="c90039"/>
          </a:solidFill>
          <a:ln w="12600">
            <a:solidFill>
              <a:srgbClr val="c90039"/>
            </a:solidFill>
            <a:miter/>
          </a:ln>
        </p:spPr>
      </p:sp>
      <p:sp>
        <p:nvSpPr>
          <p:cNvPr id="1286" name="CustomShape 3"/>
          <p:cNvSpPr/>
          <p:nvPr/>
        </p:nvSpPr>
        <p:spPr>
          <a:xfrm>
            <a:off x="0" y="6705720"/>
            <a:ext cx="9905760" cy="151920"/>
          </a:xfrm>
          <a:prstGeom prst="rect">
            <a:avLst/>
          </a:prstGeom>
          <a:solidFill>
            <a:srgbClr val="c90039"/>
          </a:solidFill>
          <a:ln w="12600">
            <a:solidFill>
              <a:srgbClr val="c90039"/>
            </a:solidFill>
            <a:miter/>
          </a:ln>
        </p:spPr>
      </p:sp>
      <p:sp>
        <p:nvSpPr>
          <p:cNvPr id="1287"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288" name="Picture 14"/>
          <p:cNvPicPr/>
          <p:nvPr/>
        </p:nvPicPr>
        <p:blipFill>
          <a:blip r:embed="rId2"/>
          <a:stretch>
            <a:fillRect/>
          </a:stretch>
        </p:blipFill>
        <p:spPr>
          <a:xfrm>
            <a:off x="8913960" y="115920"/>
            <a:ext cx="718920" cy="718920"/>
          </a:xfrm>
          <a:prstGeom prst="rect">
            <a:avLst/>
          </a:prstGeom>
        </p:spPr>
      </p:pic>
      <p:sp>
        <p:nvSpPr>
          <p:cNvPr id="1289" name="Line 5"/>
          <p:cNvSpPr/>
          <p:nvPr/>
        </p:nvSpPr>
        <p:spPr>
          <a:xfrm>
            <a:off x="0" y="914400"/>
            <a:ext cx="9897840" cy="0"/>
          </a:xfrm>
          <a:prstGeom prst="line">
            <a:avLst/>
          </a:prstGeom>
          <a:ln w="6480">
            <a:solidFill>
              <a:srgbClr val="97989a"/>
            </a:solidFill>
            <a:miter/>
          </a:ln>
        </p:spPr>
      </p:sp>
      <p:pic>
        <p:nvPicPr>
          <p:cNvPr descr="" id="1290" name="Immagine 11"/>
          <p:cNvPicPr/>
          <p:nvPr/>
        </p:nvPicPr>
        <p:blipFill>
          <a:blip r:embed="rId3"/>
          <a:stretch>
            <a:fillRect/>
          </a:stretch>
        </p:blipFill>
        <p:spPr>
          <a:xfrm>
            <a:off x="8991720" y="30240"/>
            <a:ext cx="534600" cy="844200"/>
          </a:xfrm>
          <a:prstGeom prst="rect">
            <a:avLst/>
          </a:prstGeom>
        </p:spPr>
      </p:pic>
      <p:sp>
        <p:nvSpPr>
          <p:cNvPr id="1291"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292" name=""/>
          <p:cNvPicPr/>
          <p:nvPr/>
        </p:nvPicPr>
        <p:blipFill>
          <a:blip r:embed="rId4"/>
          <a:stretch>
            <a:fillRect/>
          </a:stretch>
        </p:blipFill>
        <p:spPr>
          <a:xfrm>
            <a:off x="0" y="0"/>
            <a:ext cx="360" cy="360"/>
          </a:xfrm>
          <a:prstGeom prst="rect">
            <a:avLst/>
          </a:prstGeom>
        </p:spPr>
      </p:pic>
      <p:sp>
        <p:nvSpPr>
          <p:cNvPr id="1293"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294"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27" name="CustomShape 1"/>
          <p:cNvSpPr/>
          <p:nvPr/>
        </p:nvSpPr>
        <p:spPr>
          <a:xfrm>
            <a:off x="9131400" y="6381720"/>
            <a:ext cx="501120" cy="280800"/>
          </a:xfrm>
          <a:prstGeom prst="rect">
            <a:avLst/>
          </a:prstGeom>
        </p:spPr>
        <p:txBody>
          <a:bodyPr bIns="0" lIns="72000" rIns="0" tIns="72000"/>
          <a:p>
            <a:pPr algn="r">
              <a:lnSpc>
                <a:spcPct val="100000"/>
              </a:lnSpc>
            </a:pPr>
            <a:fld id="{21A15131-1141-4151-B171-C1B1E111E1F1}" type="slidenum">
              <a:rPr lang="it-IT" sz="900">
                <a:solidFill>
                  <a:srgbClr val="00338d"/>
                </a:solidFill>
                <a:latin typeface="Arial"/>
              </a:rPr>
              <a:t>&lt;numero&gt;</a:t>
            </a:fld>
            <a:endParaRPr/>
          </a:p>
        </p:txBody>
      </p:sp>
      <p:sp>
        <p:nvSpPr>
          <p:cNvPr id="1328" name="CustomShape 2"/>
          <p:cNvSpPr/>
          <p:nvPr/>
        </p:nvSpPr>
        <p:spPr>
          <a:xfrm>
            <a:off x="0" y="914400"/>
            <a:ext cx="8534160" cy="151920"/>
          </a:xfrm>
          <a:prstGeom prst="rect">
            <a:avLst/>
          </a:prstGeom>
          <a:solidFill>
            <a:srgbClr val="c90039"/>
          </a:solidFill>
          <a:ln w="12600">
            <a:solidFill>
              <a:srgbClr val="c90039"/>
            </a:solidFill>
            <a:miter/>
          </a:ln>
        </p:spPr>
      </p:sp>
      <p:sp>
        <p:nvSpPr>
          <p:cNvPr id="1329" name="CustomShape 3"/>
          <p:cNvSpPr/>
          <p:nvPr/>
        </p:nvSpPr>
        <p:spPr>
          <a:xfrm>
            <a:off x="0" y="6705720"/>
            <a:ext cx="9905760" cy="151920"/>
          </a:xfrm>
          <a:prstGeom prst="rect">
            <a:avLst/>
          </a:prstGeom>
          <a:solidFill>
            <a:srgbClr val="c90039"/>
          </a:solidFill>
          <a:ln w="12600">
            <a:solidFill>
              <a:srgbClr val="c90039"/>
            </a:solidFill>
            <a:miter/>
          </a:ln>
        </p:spPr>
      </p:sp>
      <p:sp>
        <p:nvSpPr>
          <p:cNvPr id="1330"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331" name="Picture 14"/>
          <p:cNvPicPr/>
          <p:nvPr/>
        </p:nvPicPr>
        <p:blipFill>
          <a:blip r:embed="rId2"/>
          <a:stretch>
            <a:fillRect/>
          </a:stretch>
        </p:blipFill>
        <p:spPr>
          <a:xfrm>
            <a:off x="8913960" y="115920"/>
            <a:ext cx="718920" cy="718920"/>
          </a:xfrm>
          <a:prstGeom prst="rect">
            <a:avLst/>
          </a:prstGeom>
        </p:spPr>
      </p:pic>
      <p:sp>
        <p:nvSpPr>
          <p:cNvPr id="1332" name="Line 5"/>
          <p:cNvSpPr/>
          <p:nvPr/>
        </p:nvSpPr>
        <p:spPr>
          <a:xfrm>
            <a:off x="0" y="914400"/>
            <a:ext cx="9897840" cy="0"/>
          </a:xfrm>
          <a:prstGeom prst="line">
            <a:avLst/>
          </a:prstGeom>
          <a:ln w="6480">
            <a:solidFill>
              <a:srgbClr val="97989a"/>
            </a:solidFill>
            <a:miter/>
          </a:ln>
        </p:spPr>
      </p:sp>
      <p:pic>
        <p:nvPicPr>
          <p:cNvPr descr="" id="1333" name="Immagine 11"/>
          <p:cNvPicPr/>
          <p:nvPr/>
        </p:nvPicPr>
        <p:blipFill>
          <a:blip r:embed="rId3"/>
          <a:stretch>
            <a:fillRect/>
          </a:stretch>
        </p:blipFill>
        <p:spPr>
          <a:xfrm>
            <a:off x="8991720" y="30240"/>
            <a:ext cx="534600" cy="844200"/>
          </a:xfrm>
          <a:prstGeom prst="rect">
            <a:avLst/>
          </a:prstGeom>
        </p:spPr>
      </p:pic>
      <p:sp>
        <p:nvSpPr>
          <p:cNvPr id="1334"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335" name=""/>
          <p:cNvPicPr/>
          <p:nvPr/>
        </p:nvPicPr>
        <p:blipFill>
          <a:blip r:embed="rId4"/>
          <a:stretch>
            <a:fillRect/>
          </a:stretch>
        </p:blipFill>
        <p:spPr>
          <a:xfrm>
            <a:off x="0" y="0"/>
            <a:ext cx="360" cy="360"/>
          </a:xfrm>
          <a:prstGeom prst="rect">
            <a:avLst/>
          </a:prstGeom>
        </p:spPr>
      </p:pic>
      <p:sp>
        <p:nvSpPr>
          <p:cNvPr id="1336"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337"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70" name="CustomShape 1"/>
          <p:cNvSpPr/>
          <p:nvPr/>
        </p:nvSpPr>
        <p:spPr>
          <a:xfrm>
            <a:off x="9131400" y="6381720"/>
            <a:ext cx="501120" cy="280800"/>
          </a:xfrm>
          <a:prstGeom prst="rect">
            <a:avLst/>
          </a:prstGeom>
        </p:spPr>
        <p:txBody>
          <a:bodyPr bIns="0" lIns="72000" rIns="0" tIns="72000"/>
          <a:p>
            <a:pPr algn="r">
              <a:lnSpc>
                <a:spcPct val="100000"/>
              </a:lnSpc>
            </a:pPr>
            <a:fld id="{E1A141F1-D1C1-41A1-A141-81D1019181B1}" type="slidenum">
              <a:rPr lang="it-IT" sz="900">
                <a:solidFill>
                  <a:srgbClr val="00338d"/>
                </a:solidFill>
                <a:latin typeface="Arial"/>
              </a:rPr>
              <a:t>&lt;numero&gt;</a:t>
            </a:fld>
            <a:endParaRPr/>
          </a:p>
        </p:txBody>
      </p:sp>
      <p:sp>
        <p:nvSpPr>
          <p:cNvPr id="1371" name="CustomShape 2"/>
          <p:cNvSpPr/>
          <p:nvPr/>
        </p:nvSpPr>
        <p:spPr>
          <a:xfrm>
            <a:off x="0" y="914400"/>
            <a:ext cx="8534160" cy="151920"/>
          </a:xfrm>
          <a:prstGeom prst="rect">
            <a:avLst/>
          </a:prstGeom>
          <a:solidFill>
            <a:srgbClr val="c90039"/>
          </a:solidFill>
          <a:ln w="12600">
            <a:solidFill>
              <a:srgbClr val="c90039"/>
            </a:solidFill>
            <a:miter/>
          </a:ln>
        </p:spPr>
      </p:sp>
      <p:sp>
        <p:nvSpPr>
          <p:cNvPr id="1372" name="CustomShape 3"/>
          <p:cNvSpPr/>
          <p:nvPr/>
        </p:nvSpPr>
        <p:spPr>
          <a:xfrm>
            <a:off x="0" y="6705720"/>
            <a:ext cx="9905760" cy="151920"/>
          </a:xfrm>
          <a:prstGeom prst="rect">
            <a:avLst/>
          </a:prstGeom>
          <a:solidFill>
            <a:srgbClr val="c90039"/>
          </a:solidFill>
          <a:ln w="12600">
            <a:solidFill>
              <a:srgbClr val="c90039"/>
            </a:solidFill>
            <a:miter/>
          </a:ln>
        </p:spPr>
      </p:sp>
      <p:sp>
        <p:nvSpPr>
          <p:cNvPr id="1373"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374" name="Picture 14"/>
          <p:cNvPicPr/>
          <p:nvPr/>
        </p:nvPicPr>
        <p:blipFill>
          <a:blip r:embed="rId2"/>
          <a:stretch>
            <a:fillRect/>
          </a:stretch>
        </p:blipFill>
        <p:spPr>
          <a:xfrm>
            <a:off x="8913960" y="115920"/>
            <a:ext cx="718920" cy="718920"/>
          </a:xfrm>
          <a:prstGeom prst="rect">
            <a:avLst/>
          </a:prstGeom>
        </p:spPr>
      </p:pic>
      <p:sp>
        <p:nvSpPr>
          <p:cNvPr id="1375" name="Line 5"/>
          <p:cNvSpPr/>
          <p:nvPr/>
        </p:nvSpPr>
        <p:spPr>
          <a:xfrm>
            <a:off x="0" y="914400"/>
            <a:ext cx="9897840" cy="0"/>
          </a:xfrm>
          <a:prstGeom prst="line">
            <a:avLst/>
          </a:prstGeom>
          <a:ln w="6480">
            <a:solidFill>
              <a:srgbClr val="97989a"/>
            </a:solidFill>
            <a:miter/>
          </a:ln>
        </p:spPr>
      </p:sp>
      <p:pic>
        <p:nvPicPr>
          <p:cNvPr descr="" id="1376" name="Immagine 11"/>
          <p:cNvPicPr/>
          <p:nvPr/>
        </p:nvPicPr>
        <p:blipFill>
          <a:blip r:embed="rId3"/>
          <a:stretch>
            <a:fillRect/>
          </a:stretch>
        </p:blipFill>
        <p:spPr>
          <a:xfrm>
            <a:off x="8991720" y="30240"/>
            <a:ext cx="534600" cy="844200"/>
          </a:xfrm>
          <a:prstGeom prst="rect">
            <a:avLst/>
          </a:prstGeom>
        </p:spPr>
      </p:pic>
      <p:sp>
        <p:nvSpPr>
          <p:cNvPr id="1377"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378" name=""/>
          <p:cNvPicPr/>
          <p:nvPr/>
        </p:nvPicPr>
        <p:blipFill>
          <a:blip r:embed="rId4"/>
          <a:stretch>
            <a:fillRect/>
          </a:stretch>
        </p:blipFill>
        <p:spPr>
          <a:xfrm>
            <a:off x="0" y="0"/>
            <a:ext cx="360" cy="360"/>
          </a:xfrm>
          <a:prstGeom prst="rect">
            <a:avLst/>
          </a:prstGeom>
        </p:spPr>
      </p:pic>
      <p:sp>
        <p:nvSpPr>
          <p:cNvPr id="1379"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380"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13" name="CustomShape 1"/>
          <p:cNvSpPr/>
          <p:nvPr/>
        </p:nvSpPr>
        <p:spPr>
          <a:xfrm>
            <a:off x="9131400" y="6381720"/>
            <a:ext cx="501120" cy="280800"/>
          </a:xfrm>
          <a:prstGeom prst="rect">
            <a:avLst/>
          </a:prstGeom>
        </p:spPr>
        <p:txBody>
          <a:bodyPr bIns="0" lIns="72000" rIns="0" tIns="72000"/>
          <a:p>
            <a:pPr algn="r">
              <a:lnSpc>
                <a:spcPct val="100000"/>
              </a:lnSpc>
            </a:pPr>
            <a:fld id="{310181A1-F161-41D1-9141-41611171D151}" type="slidenum">
              <a:rPr lang="it-IT" sz="900">
                <a:solidFill>
                  <a:srgbClr val="00338d"/>
                </a:solidFill>
                <a:latin typeface="Arial"/>
              </a:rPr>
              <a:t>&lt;numero&gt;</a:t>
            </a:fld>
            <a:endParaRPr/>
          </a:p>
        </p:txBody>
      </p:sp>
      <p:sp>
        <p:nvSpPr>
          <p:cNvPr id="1414" name="CustomShape 2"/>
          <p:cNvSpPr/>
          <p:nvPr/>
        </p:nvSpPr>
        <p:spPr>
          <a:xfrm>
            <a:off x="0" y="914400"/>
            <a:ext cx="8534160" cy="151920"/>
          </a:xfrm>
          <a:prstGeom prst="rect">
            <a:avLst/>
          </a:prstGeom>
          <a:solidFill>
            <a:srgbClr val="c90039"/>
          </a:solidFill>
          <a:ln w="12600">
            <a:solidFill>
              <a:srgbClr val="c90039"/>
            </a:solidFill>
            <a:miter/>
          </a:ln>
        </p:spPr>
      </p:sp>
      <p:sp>
        <p:nvSpPr>
          <p:cNvPr id="1415" name="CustomShape 3"/>
          <p:cNvSpPr/>
          <p:nvPr/>
        </p:nvSpPr>
        <p:spPr>
          <a:xfrm>
            <a:off x="0" y="6705720"/>
            <a:ext cx="9905760" cy="151920"/>
          </a:xfrm>
          <a:prstGeom prst="rect">
            <a:avLst/>
          </a:prstGeom>
          <a:solidFill>
            <a:srgbClr val="c90039"/>
          </a:solidFill>
          <a:ln w="12600">
            <a:solidFill>
              <a:srgbClr val="c90039"/>
            </a:solidFill>
            <a:miter/>
          </a:ln>
        </p:spPr>
      </p:sp>
      <p:sp>
        <p:nvSpPr>
          <p:cNvPr id="1416"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417" name="Picture 14"/>
          <p:cNvPicPr/>
          <p:nvPr/>
        </p:nvPicPr>
        <p:blipFill>
          <a:blip r:embed="rId2"/>
          <a:stretch>
            <a:fillRect/>
          </a:stretch>
        </p:blipFill>
        <p:spPr>
          <a:xfrm>
            <a:off x="8913960" y="115920"/>
            <a:ext cx="718920" cy="718920"/>
          </a:xfrm>
          <a:prstGeom prst="rect">
            <a:avLst/>
          </a:prstGeom>
        </p:spPr>
      </p:pic>
      <p:sp>
        <p:nvSpPr>
          <p:cNvPr id="1418" name="Line 5"/>
          <p:cNvSpPr/>
          <p:nvPr/>
        </p:nvSpPr>
        <p:spPr>
          <a:xfrm>
            <a:off x="0" y="914400"/>
            <a:ext cx="9897840" cy="0"/>
          </a:xfrm>
          <a:prstGeom prst="line">
            <a:avLst/>
          </a:prstGeom>
          <a:ln w="6480">
            <a:solidFill>
              <a:srgbClr val="97989a"/>
            </a:solidFill>
            <a:miter/>
          </a:ln>
        </p:spPr>
      </p:sp>
      <p:pic>
        <p:nvPicPr>
          <p:cNvPr descr="" id="1419" name="Immagine 11"/>
          <p:cNvPicPr/>
          <p:nvPr/>
        </p:nvPicPr>
        <p:blipFill>
          <a:blip r:embed="rId3"/>
          <a:stretch>
            <a:fillRect/>
          </a:stretch>
        </p:blipFill>
        <p:spPr>
          <a:xfrm>
            <a:off x="8991720" y="30240"/>
            <a:ext cx="534600" cy="844200"/>
          </a:xfrm>
          <a:prstGeom prst="rect">
            <a:avLst/>
          </a:prstGeom>
        </p:spPr>
      </p:pic>
      <p:sp>
        <p:nvSpPr>
          <p:cNvPr id="1420"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421" name=""/>
          <p:cNvPicPr/>
          <p:nvPr/>
        </p:nvPicPr>
        <p:blipFill>
          <a:blip r:embed="rId4"/>
          <a:stretch>
            <a:fillRect/>
          </a:stretch>
        </p:blipFill>
        <p:spPr>
          <a:xfrm>
            <a:off x="0" y="0"/>
            <a:ext cx="360" cy="360"/>
          </a:xfrm>
          <a:prstGeom prst="rect">
            <a:avLst/>
          </a:prstGeom>
        </p:spPr>
      </p:pic>
      <p:sp>
        <p:nvSpPr>
          <p:cNvPr id="1422"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1423"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7" name="CustomShape 1"/>
          <p:cNvSpPr/>
          <p:nvPr/>
        </p:nvSpPr>
        <p:spPr>
          <a:xfrm>
            <a:off x="9131400" y="6381720"/>
            <a:ext cx="501120" cy="280800"/>
          </a:xfrm>
          <a:prstGeom prst="rect">
            <a:avLst/>
          </a:prstGeom>
        </p:spPr>
        <p:txBody>
          <a:bodyPr bIns="0" lIns="72000" rIns="0" tIns="72000"/>
          <a:p>
            <a:pPr algn="r">
              <a:lnSpc>
                <a:spcPct val="100000"/>
              </a:lnSpc>
            </a:pPr>
            <a:fld id="{11C1A131-A111-4181-9101-310191C151A1}" type="slidenum">
              <a:rPr lang="it-IT" sz="900">
                <a:solidFill>
                  <a:srgbClr val="00338d"/>
                </a:solidFill>
                <a:latin typeface="Arial"/>
              </a:rPr>
              <a:t>&lt;numero&gt;</a:t>
            </a:fld>
            <a:endParaRPr/>
          </a:p>
        </p:txBody>
      </p:sp>
      <p:sp>
        <p:nvSpPr>
          <p:cNvPr id="128" name="CustomShape 2"/>
          <p:cNvSpPr/>
          <p:nvPr/>
        </p:nvSpPr>
        <p:spPr>
          <a:xfrm>
            <a:off x="0" y="914400"/>
            <a:ext cx="8534160" cy="151920"/>
          </a:xfrm>
          <a:prstGeom prst="rect">
            <a:avLst/>
          </a:prstGeom>
          <a:solidFill>
            <a:srgbClr val="c90039"/>
          </a:solidFill>
          <a:ln w="12600">
            <a:solidFill>
              <a:srgbClr val="c90039"/>
            </a:solidFill>
            <a:miter/>
          </a:ln>
        </p:spPr>
      </p:sp>
      <p:sp>
        <p:nvSpPr>
          <p:cNvPr id="129" name="CustomShape 3"/>
          <p:cNvSpPr/>
          <p:nvPr/>
        </p:nvSpPr>
        <p:spPr>
          <a:xfrm>
            <a:off x="0" y="6705720"/>
            <a:ext cx="9905760" cy="151920"/>
          </a:xfrm>
          <a:prstGeom prst="rect">
            <a:avLst/>
          </a:prstGeom>
          <a:solidFill>
            <a:srgbClr val="c90039"/>
          </a:solidFill>
          <a:ln w="12600">
            <a:solidFill>
              <a:srgbClr val="c90039"/>
            </a:solidFill>
            <a:miter/>
          </a:ln>
        </p:spPr>
      </p:sp>
      <p:sp>
        <p:nvSpPr>
          <p:cNvPr id="130"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31" name="Picture 14"/>
          <p:cNvPicPr/>
          <p:nvPr/>
        </p:nvPicPr>
        <p:blipFill>
          <a:blip r:embed="rId2"/>
          <a:stretch>
            <a:fillRect/>
          </a:stretch>
        </p:blipFill>
        <p:spPr>
          <a:xfrm>
            <a:off x="8913960" y="115920"/>
            <a:ext cx="718920" cy="718920"/>
          </a:xfrm>
          <a:prstGeom prst="rect">
            <a:avLst/>
          </a:prstGeom>
        </p:spPr>
      </p:pic>
      <p:sp>
        <p:nvSpPr>
          <p:cNvPr id="132" name="PlaceHolder 5"/>
          <p:cNvSpPr>
            <a:spLocks noGrp="1"/>
          </p:cNvSpPr>
          <p:nvPr>
            <p:ph type="title"/>
          </p:nvPr>
        </p:nvSpPr>
        <p:spPr>
          <a:xfrm>
            <a:off x="304920" y="115920"/>
            <a:ext cx="7343280" cy="576000"/>
          </a:xfrm>
          <a:prstGeom prst="rect">
            <a:avLst/>
          </a:prstGeom>
        </p:spPr>
        <p:txBody>
          <a:bodyPr anchor="b" bIns="0" lIns="0" rIns="0" tIns="0"/>
          <a:p>
            <a:pPr>
              <a:lnSpc>
                <a:spcPct val="100000"/>
              </a:lnSpc>
            </a:pPr>
            <a:r>
              <a:rPr b="1" lang="en-US" sz="1600">
                <a:solidFill>
                  <a:srgbClr val="00338d"/>
                </a:solidFill>
                <a:latin typeface="Arial"/>
              </a:rPr>
              <a:t>Fate clic per modificare il formato del testo del titoloClick to edit Master title style</a:t>
            </a:r>
            <a:endParaRPr/>
          </a:p>
        </p:txBody>
      </p:sp>
      <p:sp>
        <p:nvSpPr>
          <p:cNvPr id="133" name="PlaceHolder 6"/>
          <p:cNvSpPr>
            <a:spLocks noGrp="1"/>
          </p:cNvSpPr>
          <p:nvPr>
            <p:ph type="body"/>
          </p:nvPr>
        </p:nvSpPr>
        <p:spPr>
          <a:xfrm>
            <a:off x="0" y="0"/>
            <a:ext cx="-11796840" cy="-117968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strutturaClick to edit Master text styles</a:t>
            </a:r>
            <a:endParaRPr/>
          </a:p>
          <a:p>
            <a:r>
              <a:rPr lang="en-US" sz="900">
                <a:solidFill>
                  <a:srgbClr val="000000"/>
                </a:solidFill>
                <a:latin typeface="Arial"/>
              </a:rPr>
              <a:t>Second level</a:t>
            </a:r>
            <a:endParaRPr/>
          </a:p>
          <a:p>
            <a:pPr lvl="1">
              <a:buFont typeface="Arial"/>
              <a:buChar char="–"/>
            </a:pPr>
            <a:r>
              <a:rPr lang="en-US" sz="900">
                <a:solidFill>
                  <a:srgbClr val="000000"/>
                </a:solidFill>
                <a:latin typeface="Arial"/>
              </a:rPr>
              <a:t>Third level</a:t>
            </a:r>
            <a:endParaRPr/>
          </a:p>
          <a:p>
            <a:pPr lvl="2">
              <a:buFont typeface="Arial"/>
              <a:buChar char="■"/>
            </a:pPr>
            <a:r>
              <a:rPr lang="en-US" sz="900">
                <a:solidFill>
                  <a:srgbClr val="000000"/>
                </a:solidFill>
                <a:latin typeface="Arial"/>
              </a:rPr>
              <a:t>Fourth level</a:t>
            </a:r>
            <a:endParaRPr/>
          </a:p>
          <a:p>
            <a:pPr lvl="3">
              <a:buFont typeface="Arial"/>
              <a:buChar char="–"/>
            </a:pPr>
            <a:r>
              <a:rPr lang="en-GB" sz="900">
                <a:solidFill>
                  <a:srgbClr val="000000"/>
                </a:solidFill>
                <a:latin typeface="Arial"/>
              </a:rPr>
              <a:t>Fifth level</a:t>
            </a:r>
            <a:endParaRPr/>
          </a:p>
        </p:txBody>
      </p:sp>
      <p:pic>
        <p:nvPicPr>
          <p:cNvPr descr="" id="134" name=""/>
          <p:cNvPicPr/>
          <p:nvPr/>
        </p:nvPicPr>
        <p:blipFill>
          <a:blip r:embed="rId3"/>
          <a:stretch>
            <a:fillRect/>
          </a:stretch>
        </p:blipFill>
        <p:spPr>
          <a:xfrm>
            <a:off x="0" y="0"/>
            <a:ext cx="360" cy="360"/>
          </a:xfrm>
          <a:prstGeom prst="rect">
            <a:avLst/>
          </a:prstGeom>
        </p:spPr>
      </p:pic>
      <p:pic>
        <p:nvPicPr>
          <p:cNvPr descr="" id="135" name=""/>
          <p:cNvPicPr/>
          <p:nvPr/>
        </p:nvPicPr>
        <p:blipFill>
          <a:blip r:embed="rId4"/>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8" name="CustomShape 1"/>
          <p:cNvSpPr/>
          <p:nvPr/>
        </p:nvSpPr>
        <p:spPr>
          <a:xfrm>
            <a:off x="9131400" y="6381720"/>
            <a:ext cx="501120" cy="280800"/>
          </a:xfrm>
          <a:prstGeom prst="rect">
            <a:avLst/>
          </a:prstGeom>
        </p:spPr>
        <p:txBody>
          <a:bodyPr bIns="0" lIns="72000" rIns="0" tIns="72000"/>
          <a:p>
            <a:pPr algn="r">
              <a:lnSpc>
                <a:spcPct val="100000"/>
              </a:lnSpc>
            </a:pPr>
            <a:fld id="{51F10071-31F1-4141-9191-1101B1E1F141}" type="slidenum">
              <a:rPr lang="it-IT" sz="900">
                <a:solidFill>
                  <a:srgbClr val="00338d"/>
                </a:solidFill>
                <a:latin typeface="Arial"/>
              </a:rPr>
              <a:t>&lt;numero&gt;</a:t>
            </a:fld>
            <a:endParaRPr/>
          </a:p>
        </p:txBody>
      </p:sp>
      <p:sp>
        <p:nvSpPr>
          <p:cNvPr id="169" name="CustomShape 2"/>
          <p:cNvSpPr/>
          <p:nvPr/>
        </p:nvSpPr>
        <p:spPr>
          <a:xfrm>
            <a:off x="0" y="914400"/>
            <a:ext cx="8534160" cy="151920"/>
          </a:xfrm>
          <a:prstGeom prst="rect">
            <a:avLst/>
          </a:prstGeom>
          <a:solidFill>
            <a:srgbClr val="c90039"/>
          </a:solidFill>
          <a:ln w="12600">
            <a:solidFill>
              <a:srgbClr val="c90039"/>
            </a:solidFill>
            <a:miter/>
          </a:ln>
        </p:spPr>
      </p:sp>
      <p:sp>
        <p:nvSpPr>
          <p:cNvPr id="170" name="CustomShape 3"/>
          <p:cNvSpPr/>
          <p:nvPr/>
        </p:nvSpPr>
        <p:spPr>
          <a:xfrm>
            <a:off x="0" y="6705720"/>
            <a:ext cx="9905760" cy="151920"/>
          </a:xfrm>
          <a:prstGeom prst="rect">
            <a:avLst/>
          </a:prstGeom>
          <a:solidFill>
            <a:srgbClr val="c90039"/>
          </a:solidFill>
          <a:ln w="12600">
            <a:solidFill>
              <a:srgbClr val="c90039"/>
            </a:solidFill>
            <a:miter/>
          </a:ln>
        </p:spPr>
      </p:sp>
      <p:sp>
        <p:nvSpPr>
          <p:cNvPr id="171"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172" name="Picture 14"/>
          <p:cNvPicPr/>
          <p:nvPr/>
        </p:nvPicPr>
        <p:blipFill>
          <a:blip r:embed="rId2"/>
          <a:stretch>
            <a:fillRect/>
          </a:stretch>
        </p:blipFill>
        <p:spPr>
          <a:xfrm>
            <a:off x="8913960" y="115920"/>
            <a:ext cx="718920" cy="718920"/>
          </a:xfrm>
          <a:prstGeom prst="rect">
            <a:avLst/>
          </a:prstGeom>
        </p:spPr>
      </p:pic>
      <p:sp>
        <p:nvSpPr>
          <p:cNvPr id="173" name="PlaceHolder 5"/>
          <p:cNvSpPr>
            <a:spLocks noGrp="1"/>
          </p:cNvSpPr>
          <p:nvPr>
            <p:ph type="title"/>
          </p:nvPr>
        </p:nvSpPr>
        <p:spPr>
          <a:xfrm>
            <a:off x="276120" y="115920"/>
            <a:ext cx="7343280" cy="576000"/>
          </a:xfrm>
          <a:prstGeom prst="rect">
            <a:avLst/>
          </a:prstGeom>
        </p:spPr>
        <p:txBody>
          <a:bodyPr anchor="b" bIns="0" lIns="0" rIns="0" tIns="0"/>
          <a:p>
            <a:pPr>
              <a:lnSpc>
                <a:spcPct val="100000"/>
              </a:lnSpc>
            </a:pPr>
            <a:r>
              <a:rPr b="1" lang="en-US" sz="1600">
                <a:solidFill>
                  <a:srgbClr val="00338d"/>
                </a:solidFill>
                <a:latin typeface="Arial"/>
              </a:rPr>
              <a:t>Fate clic per modificare il formato del testo del titoloFare clic per modificare lo stile del titolo</a:t>
            </a:r>
            <a:endParaRPr/>
          </a:p>
        </p:txBody>
      </p:sp>
      <p:sp>
        <p:nvSpPr>
          <p:cNvPr id="174"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175" name=""/>
          <p:cNvPicPr/>
          <p:nvPr/>
        </p:nvPicPr>
        <p:blipFill>
          <a:blip r:embed="rId3"/>
          <a:stretch>
            <a:fillRect/>
          </a:stretch>
        </p:blipFill>
        <p:spPr>
          <a:xfrm>
            <a:off x="0" y="0"/>
            <a:ext cx="360" cy="360"/>
          </a:xfrm>
          <a:prstGeom prst="rect">
            <a:avLst/>
          </a:prstGeom>
        </p:spPr>
      </p:pic>
      <p:pic>
        <p:nvPicPr>
          <p:cNvPr descr="" id="176" name=""/>
          <p:cNvPicPr/>
          <p:nvPr/>
        </p:nvPicPr>
        <p:blipFill>
          <a:blip r:embed="rId4"/>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09" name="CustomShape 1"/>
          <p:cNvSpPr/>
          <p:nvPr/>
        </p:nvSpPr>
        <p:spPr>
          <a:xfrm>
            <a:off x="9131400" y="6381720"/>
            <a:ext cx="501120" cy="280800"/>
          </a:xfrm>
          <a:prstGeom prst="rect">
            <a:avLst/>
          </a:prstGeom>
        </p:spPr>
        <p:txBody>
          <a:bodyPr bIns="0" lIns="72000" rIns="0" tIns="72000"/>
          <a:p>
            <a:pPr algn="r">
              <a:lnSpc>
                <a:spcPct val="100000"/>
              </a:lnSpc>
            </a:pPr>
            <a:fld id="{6131A1B1-B1F1-41B1-81E1-B19171119161}" type="slidenum">
              <a:rPr lang="it-IT" sz="900">
                <a:solidFill>
                  <a:srgbClr val="00338d"/>
                </a:solidFill>
                <a:latin typeface="Arial"/>
              </a:rPr>
              <a:t>&lt;numero&gt;</a:t>
            </a:fld>
            <a:endParaRPr/>
          </a:p>
        </p:txBody>
      </p:sp>
      <p:sp>
        <p:nvSpPr>
          <p:cNvPr id="210" name="CustomShape 2"/>
          <p:cNvSpPr/>
          <p:nvPr/>
        </p:nvSpPr>
        <p:spPr>
          <a:xfrm>
            <a:off x="0" y="914400"/>
            <a:ext cx="8534160" cy="151920"/>
          </a:xfrm>
          <a:prstGeom prst="rect">
            <a:avLst/>
          </a:prstGeom>
          <a:solidFill>
            <a:srgbClr val="c90039"/>
          </a:solidFill>
          <a:ln w="12600">
            <a:solidFill>
              <a:srgbClr val="c90039"/>
            </a:solidFill>
            <a:miter/>
          </a:ln>
        </p:spPr>
      </p:sp>
      <p:sp>
        <p:nvSpPr>
          <p:cNvPr id="211" name="CustomShape 3"/>
          <p:cNvSpPr/>
          <p:nvPr/>
        </p:nvSpPr>
        <p:spPr>
          <a:xfrm>
            <a:off x="0" y="6705720"/>
            <a:ext cx="9905760" cy="151920"/>
          </a:xfrm>
          <a:prstGeom prst="rect">
            <a:avLst/>
          </a:prstGeom>
          <a:solidFill>
            <a:srgbClr val="c90039"/>
          </a:solidFill>
          <a:ln w="12600">
            <a:solidFill>
              <a:srgbClr val="c90039"/>
            </a:solidFill>
            <a:miter/>
          </a:ln>
        </p:spPr>
      </p:sp>
      <p:sp>
        <p:nvSpPr>
          <p:cNvPr id="212"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213" name="Picture 14"/>
          <p:cNvPicPr/>
          <p:nvPr/>
        </p:nvPicPr>
        <p:blipFill>
          <a:blip r:embed="rId2"/>
          <a:stretch>
            <a:fillRect/>
          </a:stretch>
        </p:blipFill>
        <p:spPr>
          <a:xfrm>
            <a:off x="8913960" y="115920"/>
            <a:ext cx="718920" cy="718920"/>
          </a:xfrm>
          <a:prstGeom prst="rect">
            <a:avLst/>
          </a:prstGeom>
        </p:spPr>
      </p:pic>
      <p:sp>
        <p:nvSpPr>
          <p:cNvPr id="214" name="Line 5"/>
          <p:cNvSpPr/>
          <p:nvPr/>
        </p:nvSpPr>
        <p:spPr>
          <a:xfrm>
            <a:off x="0" y="914400"/>
            <a:ext cx="9897840" cy="0"/>
          </a:xfrm>
          <a:prstGeom prst="line">
            <a:avLst/>
          </a:prstGeom>
          <a:ln w="6480">
            <a:solidFill>
              <a:srgbClr val="97989a"/>
            </a:solidFill>
            <a:miter/>
          </a:ln>
        </p:spPr>
      </p:sp>
      <p:pic>
        <p:nvPicPr>
          <p:cNvPr descr="" id="215" name="Immagine 11"/>
          <p:cNvPicPr/>
          <p:nvPr/>
        </p:nvPicPr>
        <p:blipFill>
          <a:blip r:embed="rId3"/>
          <a:stretch>
            <a:fillRect/>
          </a:stretch>
        </p:blipFill>
        <p:spPr>
          <a:xfrm>
            <a:off x="8991720" y="30240"/>
            <a:ext cx="534600" cy="844200"/>
          </a:xfrm>
          <a:prstGeom prst="rect">
            <a:avLst/>
          </a:prstGeom>
        </p:spPr>
      </p:pic>
      <p:sp>
        <p:nvSpPr>
          <p:cNvPr id="216"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217" name=""/>
          <p:cNvPicPr/>
          <p:nvPr/>
        </p:nvPicPr>
        <p:blipFill>
          <a:blip r:embed="rId4"/>
          <a:stretch>
            <a:fillRect/>
          </a:stretch>
        </p:blipFill>
        <p:spPr>
          <a:xfrm>
            <a:off x="0" y="0"/>
            <a:ext cx="360" cy="360"/>
          </a:xfrm>
          <a:prstGeom prst="rect">
            <a:avLst/>
          </a:prstGeom>
        </p:spPr>
      </p:pic>
      <p:sp>
        <p:nvSpPr>
          <p:cNvPr id="218"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219"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52" name="CustomShape 1"/>
          <p:cNvSpPr/>
          <p:nvPr/>
        </p:nvSpPr>
        <p:spPr>
          <a:xfrm>
            <a:off x="9131400" y="6381720"/>
            <a:ext cx="501120" cy="280800"/>
          </a:xfrm>
          <a:prstGeom prst="rect">
            <a:avLst/>
          </a:prstGeom>
        </p:spPr>
        <p:txBody>
          <a:bodyPr bIns="0" lIns="72000" rIns="0" tIns="72000"/>
          <a:p>
            <a:pPr algn="r">
              <a:lnSpc>
                <a:spcPct val="100000"/>
              </a:lnSpc>
            </a:pPr>
            <a:fld id="{A191C141-51E1-4151-B111-7161B1D11141}" type="slidenum">
              <a:rPr lang="it-IT" sz="900">
                <a:solidFill>
                  <a:srgbClr val="00338d"/>
                </a:solidFill>
                <a:latin typeface="Arial"/>
              </a:rPr>
              <a:t>&lt;numero&gt;</a:t>
            </a:fld>
            <a:endParaRPr/>
          </a:p>
        </p:txBody>
      </p:sp>
      <p:sp>
        <p:nvSpPr>
          <p:cNvPr id="253" name="CustomShape 2"/>
          <p:cNvSpPr/>
          <p:nvPr/>
        </p:nvSpPr>
        <p:spPr>
          <a:xfrm>
            <a:off x="0" y="914400"/>
            <a:ext cx="8534160" cy="151920"/>
          </a:xfrm>
          <a:prstGeom prst="rect">
            <a:avLst/>
          </a:prstGeom>
          <a:solidFill>
            <a:srgbClr val="c90039"/>
          </a:solidFill>
          <a:ln w="12600">
            <a:solidFill>
              <a:srgbClr val="c90039"/>
            </a:solidFill>
            <a:miter/>
          </a:ln>
        </p:spPr>
      </p:sp>
      <p:sp>
        <p:nvSpPr>
          <p:cNvPr id="254" name="CustomShape 3"/>
          <p:cNvSpPr/>
          <p:nvPr/>
        </p:nvSpPr>
        <p:spPr>
          <a:xfrm>
            <a:off x="0" y="6705720"/>
            <a:ext cx="9905760" cy="151920"/>
          </a:xfrm>
          <a:prstGeom prst="rect">
            <a:avLst/>
          </a:prstGeom>
          <a:solidFill>
            <a:srgbClr val="c90039"/>
          </a:solidFill>
          <a:ln w="12600">
            <a:solidFill>
              <a:srgbClr val="c90039"/>
            </a:solidFill>
            <a:miter/>
          </a:ln>
        </p:spPr>
      </p:sp>
      <p:sp>
        <p:nvSpPr>
          <p:cNvPr id="255"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256" name="Picture 14"/>
          <p:cNvPicPr/>
          <p:nvPr/>
        </p:nvPicPr>
        <p:blipFill>
          <a:blip r:embed="rId2"/>
          <a:stretch>
            <a:fillRect/>
          </a:stretch>
        </p:blipFill>
        <p:spPr>
          <a:xfrm>
            <a:off x="8913960" y="115920"/>
            <a:ext cx="718920" cy="718920"/>
          </a:xfrm>
          <a:prstGeom prst="rect">
            <a:avLst/>
          </a:prstGeom>
        </p:spPr>
      </p:pic>
      <p:sp>
        <p:nvSpPr>
          <p:cNvPr id="257" name="Line 5"/>
          <p:cNvSpPr/>
          <p:nvPr/>
        </p:nvSpPr>
        <p:spPr>
          <a:xfrm>
            <a:off x="0" y="914400"/>
            <a:ext cx="9897840" cy="0"/>
          </a:xfrm>
          <a:prstGeom prst="line">
            <a:avLst/>
          </a:prstGeom>
          <a:ln w="6480">
            <a:solidFill>
              <a:srgbClr val="97989a"/>
            </a:solidFill>
            <a:miter/>
          </a:ln>
        </p:spPr>
      </p:sp>
      <p:pic>
        <p:nvPicPr>
          <p:cNvPr descr="" id="258" name="Immagine 11"/>
          <p:cNvPicPr/>
          <p:nvPr/>
        </p:nvPicPr>
        <p:blipFill>
          <a:blip r:embed="rId3"/>
          <a:stretch>
            <a:fillRect/>
          </a:stretch>
        </p:blipFill>
        <p:spPr>
          <a:xfrm>
            <a:off x="8991720" y="30240"/>
            <a:ext cx="534600" cy="844200"/>
          </a:xfrm>
          <a:prstGeom prst="rect">
            <a:avLst/>
          </a:prstGeom>
        </p:spPr>
      </p:pic>
      <p:sp>
        <p:nvSpPr>
          <p:cNvPr id="259"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260" name=""/>
          <p:cNvPicPr/>
          <p:nvPr/>
        </p:nvPicPr>
        <p:blipFill>
          <a:blip r:embed="rId4"/>
          <a:stretch>
            <a:fillRect/>
          </a:stretch>
        </p:blipFill>
        <p:spPr>
          <a:xfrm>
            <a:off x="0" y="0"/>
            <a:ext cx="360" cy="360"/>
          </a:xfrm>
          <a:prstGeom prst="rect">
            <a:avLst/>
          </a:prstGeom>
        </p:spPr>
      </p:pic>
      <p:sp>
        <p:nvSpPr>
          <p:cNvPr id="261"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262"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5" name="CustomShape 1"/>
          <p:cNvSpPr/>
          <p:nvPr/>
        </p:nvSpPr>
        <p:spPr>
          <a:xfrm>
            <a:off x="9131400" y="6381720"/>
            <a:ext cx="501120" cy="280800"/>
          </a:xfrm>
          <a:prstGeom prst="rect">
            <a:avLst/>
          </a:prstGeom>
        </p:spPr>
        <p:txBody>
          <a:bodyPr bIns="0" lIns="72000" rIns="0" tIns="72000"/>
          <a:p>
            <a:pPr algn="r">
              <a:lnSpc>
                <a:spcPct val="100000"/>
              </a:lnSpc>
            </a:pPr>
            <a:fld id="{6151C1F1-B1F1-41D1-A1C1-41F1E151C1C1}" type="slidenum">
              <a:rPr lang="it-IT" sz="900">
                <a:solidFill>
                  <a:srgbClr val="00338d"/>
                </a:solidFill>
                <a:latin typeface="Arial"/>
              </a:rPr>
              <a:t>&lt;numero&gt;</a:t>
            </a:fld>
            <a:endParaRPr/>
          </a:p>
        </p:txBody>
      </p:sp>
      <p:sp>
        <p:nvSpPr>
          <p:cNvPr id="296" name="CustomShape 2"/>
          <p:cNvSpPr/>
          <p:nvPr/>
        </p:nvSpPr>
        <p:spPr>
          <a:xfrm>
            <a:off x="0" y="914400"/>
            <a:ext cx="8534160" cy="151920"/>
          </a:xfrm>
          <a:prstGeom prst="rect">
            <a:avLst/>
          </a:prstGeom>
          <a:solidFill>
            <a:srgbClr val="c90039"/>
          </a:solidFill>
          <a:ln w="12600">
            <a:solidFill>
              <a:srgbClr val="c90039"/>
            </a:solidFill>
            <a:miter/>
          </a:ln>
        </p:spPr>
      </p:sp>
      <p:sp>
        <p:nvSpPr>
          <p:cNvPr id="297" name="CustomShape 3"/>
          <p:cNvSpPr/>
          <p:nvPr/>
        </p:nvSpPr>
        <p:spPr>
          <a:xfrm>
            <a:off x="0" y="6705720"/>
            <a:ext cx="9905760" cy="151920"/>
          </a:xfrm>
          <a:prstGeom prst="rect">
            <a:avLst/>
          </a:prstGeom>
          <a:solidFill>
            <a:srgbClr val="c90039"/>
          </a:solidFill>
          <a:ln w="12600">
            <a:solidFill>
              <a:srgbClr val="c90039"/>
            </a:solidFill>
            <a:miter/>
          </a:ln>
        </p:spPr>
      </p:sp>
      <p:sp>
        <p:nvSpPr>
          <p:cNvPr id="298"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299" name="Picture 14"/>
          <p:cNvPicPr/>
          <p:nvPr/>
        </p:nvPicPr>
        <p:blipFill>
          <a:blip r:embed="rId2"/>
          <a:stretch>
            <a:fillRect/>
          </a:stretch>
        </p:blipFill>
        <p:spPr>
          <a:xfrm>
            <a:off x="8913960" y="115920"/>
            <a:ext cx="718920" cy="718920"/>
          </a:xfrm>
          <a:prstGeom prst="rect">
            <a:avLst/>
          </a:prstGeom>
        </p:spPr>
      </p:pic>
      <p:sp>
        <p:nvSpPr>
          <p:cNvPr id="300" name="Line 5"/>
          <p:cNvSpPr/>
          <p:nvPr/>
        </p:nvSpPr>
        <p:spPr>
          <a:xfrm>
            <a:off x="0" y="914400"/>
            <a:ext cx="9897840" cy="0"/>
          </a:xfrm>
          <a:prstGeom prst="line">
            <a:avLst/>
          </a:prstGeom>
          <a:ln w="6480">
            <a:solidFill>
              <a:srgbClr val="97989a"/>
            </a:solidFill>
            <a:miter/>
          </a:ln>
        </p:spPr>
      </p:sp>
      <p:pic>
        <p:nvPicPr>
          <p:cNvPr descr="" id="301" name="Immagine 11"/>
          <p:cNvPicPr/>
          <p:nvPr/>
        </p:nvPicPr>
        <p:blipFill>
          <a:blip r:embed="rId3"/>
          <a:stretch>
            <a:fillRect/>
          </a:stretch>
        </p:blipFill>
        <p:spPr>
          <a:xfrm>
            <a:off x="8991720" y="30240"/>
            <a:ext cx="534600" cy="844200"/>
          </a:xfrm>
          <a:prstGeom prst="rect">
            <a:avLst/>
          </a:prstGeom>
        </p:spPr>
      </p:pic>
      <p:sp>
        <p:nvSpPr>
          <p:cNvPr id="302"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303" name=""/>
          <p:cNvPicPr/>
          <p:nvPr/>
        </p:nvPicPr>
        <p:blipFill>
          <a:blip r:embed="rId4"/>
          <a:stretch>
            <a:fillRect/>
          </a:stretch>
        </p:blipFill>
        <p:spPr>
          <a:xfrm>
            <a:off x="0" y="0"/>
            <a:ext cx="360" cy="360"/>
          </a:xfrm>
          <a:prstGeom prst="rect">
            <a:avLst/>
          </a:prstGeom>
        </p:spPr>
      </p:pic>
      <p:sp>
        <p:nvSpPr>
          <p:cNvPr id="304"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305"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38" name="CustomShape 1"/>
          <p:cNvSpPr/>
          <p:nvPr/>
        </p:nvSpPr>
        <p:spPr>
          <a:xfrm>
            <a:off x="9131400" y="6381720"/>
            <a:ext cx="501120" cy="280800"/>
          </a:xfrm>
          <a:prstGeom prst="rect">
            <a:avLst/>
          </a:prstGeom>
        </p:spPr>
        <p:txBody>
          <a:bodyPr bIns="0" lIns="72000" rIns="0" tIns="72000"/>
          <a:p>
            <a:pPr algn="r">
              <a:lnSpc>
                <a:spcPct val="100000"/>
              </a:lnSpc>
            </a:pPr>
            <a:fld id="{513151E1-B1D1-4151-A121-21F12111C171}" type="slidenum">
              <a:rPr lang="it-IT" sz="900">
                <a:solidFill>
                  <a:srgbClr val="00338d"/>
                </a:solidFill>
                <a:latin typeface="Arial"/>
              </a:rPr>
              <a:t>&lt;numero&gt;</a:t>
            </a:fld>
            <a:endParaRPr/>
          </a:p>
        </p:txBody>
      </p:sp>
      <p:sp>
        <p:nvSpPr>
          <p:cNvPr id="339" name="CustomShape 2"/>
          <p:cNvSpPr/>
          <p:nvPr/>
        </p:nvSpPr>
        <p:spPr>
          <a:xfrm>
            <a:off x="0" y="914400"/>
            <a:ext cx="8534160" cy="151920"/>
          </a:xfrm>
          <a:prstGeom prst="rect">
            <a:avLst/>
          </a:prstGeom>
          <a:solidFill>
            <a:srgbClr val="c90039"/>
          </a:solidFill>
          <a:ln w="12600">
            <a:solidFill>
              <a:srgbClr val="c90039"/>
            </a:solidFill>
            <a:miter/>
          </a:ln>
        </p:spPr>
      </p:sp>
      <p:sp>
        <p:nvSpPr>
          <p:cNvPr id="340" name="CustomShape 3"/>
          <p:cNvSpPr/>
          <p:nvPr/>
        </p:nvSpPr>
        <p:spPr>
          <a:xfrm>
            <a:off x="0" y="6705720"/>
            <a:ext cx="9905760" cy="151920"/>
          </a:xfrm>
          <a:prstGeom prst="rect">
            <a:avLst/>
          </a:prstGeom>
          <a:solidFill>
            <a:srgbClr val="c90039"/>
          </a:solidFill>
          <a:ln w="12600">
            <a:solidFill>
              <a:srgbClr val="c90039"/>
            </a:solidFill>
            <a:miter/>
          </a:ln>
        </p:spPr>
      </p:sp>
      <p:sp>
        <p:nvSpPr>
          <p:cNvPr id="341" name="CustomShape 4"/>
          <p:cNvSpPr/>
          <p:nvPr/>
        </p:nvSpPr>
        <p:spPr>
          <a:xfrm>
            <a:off x="8686800" y="911160"/>
            <a:ext cx="1218960" cy="151920"/>
          </a:xfrm>
          <a:prstGeom prst="rect">
            <a:avLst/>
          </a:prstGeom>
          <a:solidFill>
            <a:srgbClr val="004589"/>
          </a:solidFill>
          <a:ln w="12600">
            <a:solidFill>
              <a:srgbClr val="004589"/>
            </a:solidFill>
            <a:miter/>
          </a:ln>
        </p:spPr>
      </p:sp>
      <p:pic>
        <p:nvPicPr>
          <p:cNvPr descr="" id="342" name="Picture 14"/>
          <p:cNvPicPr/>
          <p:nvPr/>
        </p:nvPicPr>
        <p:blipFill>
          <a:blip r:embed="rId2"/>
          <a:stretch>
            <a:fillRect/>
          </a:stretch>
        </p:blipFill>
        <p:spPr>
          <a:xfrm>
            <a:off x="8913960" y="115920"/>
            <a:ext cx="718920" cy="718920"/>
          </a:xfrm>
          <a:prstGeom prst="rect">
            <a:avLst/>
          </a:prstGeom>
        </p:spPr>
      </p:pic>
      <p:sp>
        <p:nvSpPr>
          <p:cNvPr id="343" name="Line 5"/>
          <p:cNvSpPr/>
          <p:nvPr/>
        </p:nvSpPr>
        <p:spPr>
          <a:xfrm>
            <a:off x="0" y="914400"/>
            <a:ext cx="9897840" cy="0"/>
          </a:xfrm>
          <a:prstGeom prst="line">
            <a:avLst/>
          </a:prstGeom>
          <a:ln w="6480">
            <a:solidFill>
              <a:srgbClr val="97989a"/>
            </a:solidFill>
            <a:miter/>
          </a:ln>
        </p:spPr>
      </p:sp>
      <p:pic>
        <p:nvPicPr>
          <p:cNvPr descr="" id="344" name="Immagine 11"/>
          <p:cNvPicPr/>
          <p:nvPr/>
        </p:nvPicPr>
        <p:blipFill>
          <a:blip r:embed="rId3"/>
          <a:stretch>
            <a:fillRect/>
          </a:stretch>
        </p:blipFill>
        <p:spPr>
          <a:xfrm>
            <a:off x="8991720" y="30240"/>
            <a:ext cx="534600" cy="844200"/>
          </a:xfrm>
          <a:prstGeom prst="rect">
            <a:avLst/>
          </a:prstGeom>
        </p:spPr>
      </p:pic>
      <p:sp>
        <p:nvSpPr>
          <p:cNvPr id="345" name="PlaceHolder 6"/>
          <p:cNvSpPr>
            <a:spLocks noGrp="1"/>
          </p:cNvSpPr>
          <p:nvPr>
            <p:ph type="body"/>
          </p:nvPr>
        </p:nvSpPr>
        <p:spPr>
          <a:xfrm>
            <a:off x="272520" y="1197000"/>
            <a:ext cx="9360000" cy="4895640"/>
          </a:xfrm>
          <a:prstGeom prst="rect">
            <a:avLst/>
          </a:prstGeom>
        </p:spPr>
        <p:txBody>
          <a:bodyPr bIns="45000" lIns="90000" rIns="90000" tIns="45000"/>
          <a:p>
            <a:pPr>
              <a:buSzPct val="45000"/>
              <a:buFont typeface="StarSymbol"/>
              <a:buChar char=""/>
            </a:pPr>
            <a:r>
              <a:rPr b="1" lang="en-US" sz="900">
                <a:solidFill>
                  <a:srgbClr val="00338d"/>
                </a:solidFill>
                <a:latin typeface="Arial"/>
              </a:rPr>
              <a:t>Fate clic per modificare il formato del testo della struttura</a:t>
            </a:r>
            <a:endParaRPr/>
          </a:p>
          <a:p>
            <a:pPr lvl="1">
              <a:buSzPct val="75000"/>
              <a:buFont typeface="StarSymbol"/>
              <a:buChar char=""/>
            </a:pPr>
            <a:r>
              <a:rPr b="1" lang="en-US" sz="900">
                <a:solidFill>
                  <a:srgbClr val="00338d"/>
                </a:solidFill>
                <a:latin typeface="Arial"/>
              </a:rPr>
              <a:t>Secondo livello struttura</a:t>
            </a:r>
            <a:endParaRPr/>
          </a:p>
          <a:p>
            <a:pPr lvl="2">
              <a:buSzPct val="45000"/>
              <a:buFont typeface="StarSymbol"/>
              <a:buChar char=""/>
            </a:pPr>
            <a:r>
              <a:rPr b="1" lang="en-US" sz="900">
                <a:solidFill>
                  <a:srgbClr val="00338d"/>
                </a:solidFill>
                <a:latin typeface="Arial"/>
              </a:rPr>
              <a:t>Terzo livello struttura</a:t>
            </a:r>
            <a:endParaRPr/>
          </a:p>
          <a:p>
            <a:pPr lvl="3">
              <a:buSzPct val="75000"/>
              <a:buFont typeface="StarSymbol"/>
              <a:buChar char=""/>
            </a:pPr>
            <a:r>
              <a:rPr b="1" lang="en-GB" sz="900">
                <a:solidFill>
                  <a:srgbClr val="00338d"/>
                </a:solidFill>
                <a:latin typeface="Arial"/>
              </a:rPr>
              <a:t>Quarto livello struttura</a:t>
            </a:r>
            <a:endParaRPr/>
          </a:p>
          <a:p>
            <a:pPr lvl="4">
              <a:buSzPct val="45000"/>
              <a:buFont typeface="StarSymbol"/>
              <a:buChar char=""/>
            </a:pPr>
            <a:r>
              <a:rPr b="1" lang="en-GB" sz="900">
                <a:solidFill>
                  <a:srgbClr val="00338d"/>
                </a:solidFill>
                <a:latin typeface="Arial"/>
              </a:rPr>
              <a:t>Quinto livello struttura</a:t>
            </a:r>
            <a:endParaRPr/>
          </a:p>
          <a:p>
            <a:pPr lvl="5">
              <a:buSzPct val="45000"/>
              <a:buFont typeface="StarSymbol"/>
              <a:buChar char=""/>
            </a:pPr>
            <a:r>
              <a:rPr b="1" lang="en-GB" sz="900">
                <a:solidFill>
                  <a:srgbClr val="00338d"/>
                </a:solidFill>
                <a:latin typeface="Arial"/>
              </a:rPr>
              <a:t>Sesto livello struttura</a:t>
            </a:r>
            <a:endParaRPr/>
          </a:p>
          <a:p>
            <a:pPr>
              <a:lnSpc>
                <a:spcPct val="100000"/>
              </a:lnSpc>
            </a:pPr>
            <a:r>
              <a:rPr b="1" lang="en-US" sz="900">
                <a:solidFill>
                  <a:srgbClr val="00338d"/>
                </a:solidFill>
                <a:latin typeface="Arial"/>
              </a:rPr>
              <a:t>Settimo livello strutturaFare clic per modificare stili del testo dello schema</a:t>
            </a:r>
            <a:endParaRPr/>
          </a:p>
          <a:p>
            <a:r>
              <a:rPr lang="en-US" sz="900">
                <a:solidFill>
                  <a:srgbClr val="000000"/>
                </a:solidFill>
                <a:latin typeface="Arial"/>
              </a:rPr>
              <a:t>Secondo livello</a:t>
            </a:r>
            <a:endParaRPr/>
          </a:p>
          <a:p>
            <a:pPr lvl="1">
              <a:buFont typeface="Arial"/>
              <a:buChar char="–"/>
            </a:pPr>
            <a:r>
              <a:rPr lang="en-US" sz="900">
                <a:solidFill>
                  <a:srgbClr val="000000"/>
                </a:solidFill>
                <a:latin typeface="Arial"/>
              </a:rPr>
              <a:t>Terzo livello</a:t>
            </a:r>
            <a:endParaRPr/>
          </a:p>
          <a:p>
            <a:pPr lvl="2">
              <a:buFont typeface="Arial"/>
              <a:buChar char="■"/>
            </a:pPr>
            <a:r>
              <a:rPr lang="en-US" sz="900">
                <a:solidFill>
                  <a:srgbClr val="000000"/>
                </a:solidFill>
                <a:latin typeface="Arial"/>
              </a:rPr>
              <a:t>Quarto livello</a:t>
            </a:r>
            <a:endParaRPr/>
          </a:p>
          <a:p>
            <a:pPr lvl="3">
              <a:buFont typeface="Arial"/>
              <a:buChar char="–"/>
            </a:pPr>
            <a:r>
              <a:rPr lang="en-GB" sz="900">
                <a:solidFill>
                  <a:srgbClr val="000000"/>
                </a:solidFill>
                <a:latin typeface="Arial"/>
              </a:rPr>
              <a:t>Quinto livello</a:t>
            </a:r>
            <a:endParaRPr/>
          </a:p>
        </p:txBody>
      </p:sp>
      <p:pic>
        <p:nvPicPr>
          <p:cNvPr descr="" id="346" name=""/>
          <p:cNvPicPr/>
          <p:nvPr/>
        </p:nvPicPr>
        <p:blipFill>
          <a:blip r:embed="rId4"/>
          <a:stretch>
            <a:fillRect/>
          </a:stretch>
        </p:blipFill>
        <p:spPr>
          <a:xfrm>
            <a:off x="0" y="0"/>
            <a:ext cx="360" cy="360"/>
          </a:xfrm>
          <a:prstGeom prst="rect">
            <a:avLst/>
          </a:prstGeom>
        </p:spPr>
      </p:pic>
      <p:sp>
        <p:nvSpPr>
          <p:cNvPr id="347" name="PlaceHolder 7"/>
          <p:cNvSpPr>
            <a:spLocks noGrp="1"/>
          </p:cNvSpPr>
          <p:nvPr>
            <p:ph type="title"/>
          </p:nvPr>
        </p:nvSpPr>
        <p:spPr>
          <a:xfrm>
            <a:off x="495000" y="273600"/>
            <a:ext cx="8915040" cy="1144800"/>
          </a:xfrm>
          <a:prstGeom prst="rect">
            <a:avLst/>
          </a:prstGeom>
        </p:spPr>
        <p:txBody>
          <a:bodyPr anchor="ctr" bIns="0" lIns="0" rIns="0" tIns="0" wrap="none"/>
          <a:p>
            <a:r>
              <a:rPr lang="en-US"/>
              <a:t>Fate clic per modificare il formato del testo del titolo</a:t>
            </a:r>
            <a:endParaRPr/>
          </a:p>
        </p:txBody>
      </p:sp>
      <p:pic>
        <p:nvPicPr>
          <p:cNvPr descr="" id="348" name=""/>
          <p:cNvPicPr/>
          <p:nvPr/>
        </p:nvPicPr>
        <p:blipFill>
          <a:blip r:embed="rId5"/>
          <a:stretch>
            <a:fillRect/>
          </a:stretch>
        </p:blipFill>
        <p:spPr>
          <a:xfrm>
            <a:off x="0" y="0"/>
            <a:ext cx="360" cy="360"/>
          </a:xfrm>
          <a:prstGeom prst="rect">
            <a:avLst/>
          </a:prstGeom>
        </p:spPr>
      </p:pic>
    </p:spTree>
  </p:cSld>
  <p:clrMap accent1="accent1" accent2="accent2" accent3="accent3" accent4="accent4" accent5="accent5" accent6="accent6" bg1="lt1" bg2="lt2" folHlink="folHlink" hlink="hlink" tx1="dk1" tx2="dk2"/>
  <p:sldLayoutIdLst>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wmf"/><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5.xml.rels><?xml version="1.0" encoding="UTF-8"?>
<Relationships xmlns="http://schemas.openxmlformats.org/package/2006/relationships"><Relationship Id="rId1" Type="http://schemas.openxmlformats.org/officeDocument/2006/relationships/image" Target="../media/image218.jpeg"/><Relationship Id="rId2" Type="http://schemas.openxmlformats.org/officeDocument/2006/relationships/image" Target="../media/image219"/><Relationship Id="rId3" Type="http://schemas.openxmlformats.org/officeDocument/2006/relationships/slideLayout" Target="../slideLayouts/slideLayout49.xml"/><Relationship Id="rId4"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image" Target="../media/image220.jpeg"/><Relationship Id="rId2" Type="http://schemas.openxmlformats.org/officeDocument/2006/relationships/image" Target="../media/image221"/><Relationship Id="rId3" Type="http://schemas.openxmlformats.org/officeDocument/2006/relationships/slideLayout" Target="../slideLayouts/slideLayout49.xml"/><Relationship Id="rId4"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image" Target="../media/image222.jpeg"/><Relationship Id="rId2" Type="http://schemas.openxmlformats.org/officeDocument/2006/relationships/image" Target="../media/image223.jpeg"/><Relationship Id="rId3" Type="http://schemas.openxmlformats.org/officeDocument/2006/relationships/image" Target="../media/image224"/><Relationship Id="rId4" Type="http://schemas.openxmlformats.org/officeDocument/2006/relationships/slideLayout" Target="../slideLayouts/slideLayout49.xml"/><Relationship Id="rId5"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09.xml.rels><?xml version="1.0" encoding="UTF-8"?>
<Relationships xmlns="http://schemas.openxmlformats.org/package/2006/relationships"><Relationship Id="rId1" Type="http://schemas.openxmlformats.org/officeDocument/2006/relationships/image" Target="../media/image225.wmf"/><Relationship Id="rId2" Type="http://schemas.openxmlformats.org/officeDocument/2006/relationships/image" Target="../media/image226.png"/><Relationship Id="rId3"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3.xml.rels><?xml version="1.0" encoding="UTF-8"?>
<Relationships xmlns="http://schemas.openxmlformats.org/package/2006/relationships"><Relationship Id="rId1" Type="http://schemas.openxmlformats.org/officeDocument/2006/relationships/image" Target="../media/image227.jpeg"/><Relationship Id="rId2" Type="http://schemas.openxmlformats.org/officeDocument/2006/relationships/image" Target="../media/image228.png"/><Relationship Id="rId3" Type="http://schemas.openxmlformats.org/officeDocument/2006/relationships/image" Target="../media/image229"/><Relationship Id="rId4" Type="http://schemas.openxmlformats.org/officeDocument/2006/relationships/slideLayout" Target="../slideLayouts/slideLayout13.xml"/><Relationship Id="rId5"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image" Target="../media/image230.png"/><Relationship Id="rId2" Type="http://schemas.openxmlformats.org/officeDocument/2006/relationships/slideLayout" Target="../slideLayouts/slideLayout49.xml"/>
</Relationships>
</file>

<file path=ppt/slides/_rels/slide115.xml.rels><?xml version="1.0" encoding="UTF-8"?>
<Relationships xmlns="http://schemas.openxmlformats.org/package/2006/relationships"><Relationship Id="rId1" Type="http://schemas.openxmlformats.org/officeDocument/2006/relationships/image" Target="../media/image231"/><Relationship Id="rId2" Type="http://schemas.openxmlformats.org/officeDocument/2006/relationships/slideLayout" Target="../slideLayouts/slideLayout61.xml"/><Relationship Id="rId3"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6.xml"/>
</Relationships>
</file>

<file path=ppt/slides/_rels/slide117.xml.rels><?xml version="1.0" encoding="UTF-8"?>
<Relationships xmlns="http://schemas.openxmlformats.org/package/2006/relationships"><Relationship Id="rId1" Type="http://schemas.openxmlformats.org/officeDocument/2006/relationships/image" Target="../media/image232.jpeg"/><Relationship Id="rId2" Type="http://schemas.openxmlformats.org/officeDocument/2006/relationships/image" Target="../media/image233.jpeg"/><Relationship Id="rId3" Type="http://schemas.openxmlformats.org/officeDocument/2006/relationships/image" Target="../media/image234.png"/><Relationship Id="rId4" Type="http://schemas.openxmlformats.org/officeDocument/2006/relationships/image" Target="../media/image235"/><Relationship Id="rId5" Type="http://schemas.openxmlformats.org/officeDocument/2006/relationships/slideLayout" Target="../slideLayouts/slideLayout85.xml"/><Relationship Id="rId6" Type="http://schemas.openxmlformats.org/officeDocument/2006/relationships/notesSlide" Target="../notesSlides/notesSlide117.xml"/>
</Relationships>
</file>

<file path=ppt/slides/_rels/slide118.xml.rels><?xml version="1.0" encoding="UTF-8"?>
<Relationships xmlns="http://schemas.openxmlformats.org/package/2006/relationships"><Relationship Id="rId1" Type="http://schemas.openxmlformats.org/officeDocument/2006/relationships/image" Target="../media/image236.jpeg"/><Relationship Id="rId2" Type="http://schemas.openxmlformats.org/officeDocument/2006/relationships/image" Target="../media/image237.jpeg"/><Relationship Id="rId3" Type="http://schemas.openxmlformats.org/officeDocument/2006/relationships/image" Target="../media/image238.jpeg"/><Relationship Id="rId4" Type="http://schemas.openxmlformats.org/officeDocument/2006/relationships/image" Target="../media/image239"/><Relationship Id="rId5" Type="http://schemas.openxmlformats.org/officeDocument/2006/relationships/slideLayout" Target="../slideLayouts/slideLayout97.xml"/><Relationship Id="rId6"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image" Target="../media/image240.jpeg"/><Relationship Id="rId2" Type="http://schemas.openxmlformats.org/officeDocument/2006/relationships/image" Target="../media/image241.jpeg"/><Relationship Id="rId3" Type="http://schemas.openxmlformats.org/officeDocument/2006/relationships/image" Target="../media/image242.jpeg"/><Relationship Id="rId4" Type="http://schemas.openxmlformats.org/officeDocument/2006/relationships/image" Target="../media/image243"/><Relationship Id="rId5" Type="http://schemas.openxmlformats.org/officeDocument/2006/relationships/slideLayout" Target="../slideLayouts/slideLayout109.xml"/><Relationship Id="rId6" Type="http://schemas.openxmlformats.org/officeDocument/2006/relationships/notesSlide" Target="../notesSlides/notesSlide119.xml"/>
</Relationships>
</file>

<file path=ppt/slides/_rels/slide12.xml.rels><?xml version="1.0" encoding="UTF-8"?>
<Relationships xmlns="http://schemas.openxmlformats.org/package/2006/relationships"><Relationship Id="rId1" Type="http://schemas.openxmlformats.org/officeDocument/2006/relationships/image" Target="../media/image153.png"/><Relationship Id="rId2" Type="http://schemas.openxmlformats.org/officeDocument/2006/relationships/slideLayout" Target="../slideLayouts/slideLayout49.xml"/>
</Relationships>
</file>

<file path=ppt/slides/_rels/slide120.xml.rels><?xml version="1.0" encoding="UTF-8"?>
<Relationships xmlns="http://schemas.openxmlformats.org/package/2006/relationships"><Relationship Id="rId1" Type="http://schemas.openxmlformats.org/officeDocument/2006/relationships/image" Target="../media/image244.jpeg"/><Relationship Id="rId2" Type="http://schemas.openxmlformats.org/officeDocument/2006/relationships/image" Target="../media/image245.jpeg"/><Relationship Id="rId3" Type="http://schemas.openxmlformats.org/officeDocument/2006/relationships/image" Target="../media/image246"/><Relationship Id="rId4" Type="http://schemas.openxmlformats.org/officeDocument/2006/relationships/slideLayout" Target="../slideLayouts/slideLayout121.xml"/><Relationship Id="rId5" Type="http://schemas.openxmlformats.org/officeDocument/2006/relationships/notesSlide" Target="../notesSlides/notesSlide120.xml"/>
</Relationships>
</file>

<file path=ppt/slides/_rels/slide121.xml.rels><?xml version="1.0" encoding="UTF-8"?>
<Relationships xmlns="http://schemas.openxmlformats.org/package/2006/relationships"><Relationship Id="rId1" Type="http://schemas.openxmlformats.org/officeDocument/2006/relationships/image" Target="../media/image247.jpeg"/><Relationship Id="rId2" Type="http://schemas.openxmlformats.org/officeDocument/2006/relationships/image" Target="../media/image248.jpeg"/><Relationship Id="rId3" Type="http://schemas.openxmlformats.org/officeDocument/2006/relationships/image" Target="../media/image249"/><Relationship Id="rId4" Type="http://schemas.openxmlformats.org/officeDocument/2006/relationships/slideLayout" Target="../slideLayouts/slideLayout133.xml"/><Relationship Id="rId5" Type="http://schemas.openxmlformats.org/officeDocument/2006/relationships/notesSlide" Target="../notesSlides/notesSlide121.xml"/>
</Relationships>
</file>

<file path=ppt/slides/_rels/slide122.xml.rels><?xml version="1.0" encoding="UTF-8"?>
<Relationships xmlns="http://schemas.openxmlformats.org/package/2006/relationships"><Relationship Id="rId1" Type="http://schemas.openxmlformats.org/officeDocument/2006/relationships/image" Target="../media/image250"/><Relationship Id="rId2" Type="http://schemas.openxmlformats.org/officeDocument/2006/relationships/slideLayout" Target="../slideLayouts/slideLayout145.xml"/><Relationship Id="rId3" Type="http://schemas.openxmlformats.org/officeDocument/2006/relationships/notesSlide" Target="../notesSlides/notesSlide122.xml"/>
</Relationships>
</file>

<file path=ppt/slides/_rels/slide123.xml.rels><?xml version="1.0" encoding="UTF-8"?>
<Relationships xmlns="http://schemas.openxmlformats.org/package/2006/relationships"><Relationship Id="rId1" Type="http://schemas.openxmlformats.org/officeDocument/2006/relationships/image" Target="../media/image251.jpe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Relationship Id="rId5" Type="http://schemas.openxmlformats.org/officeDocument/2006/relationships/slideLayout" Target="../slideLayouts/slideLayout157.xml"/><Relationship Id="rId6"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image" Target="../media/image255.png"/><Relationship Id="rId2" Type="http://schemas.openxmlformats.org/officeDocument/2006/relationships/image" Target="../media/image256.jpeg"/><Relationship Id="rId3" Type="http://schemas.openxmlformats.org/officeDocument/2006/relationships/image" Target="../media/image257.jpeg"/><Relationship Id="rId4" Type="http://schemas.openxmlformats.org/officeDocument/2006/relationships/image" Target="../media/image258.jpeg"/><Relationship Id="rId5" Type="http://schemas.openxmlformats.org/officeDocument/2006/relationships/image" Target="../media/image259.jpeg"/><Relationship Id="rId6" Type="http://schemas.openxmlformats.org/officeDocument/2006/relationships/image" Target="../media/image260.jpeg"/><Relationship Id="rId7" Type="http://schemas.openxmlformats.org/officeDocument/2006/relationships/image" Target="../media/image261.jpeg"/><Relationship Id="rId8" Type="http://schemas.openxmlformats.org/officeDocument/2006/relationships/image" Target="../media/image262.jpeg"/><Relationship Id="rId9" Type="http://schemas.openxmlformats.org/officeDocument/2006/relationships/image" Target="../media/image263.jpeg"/><Relationship Id="rId10" Type="http://schemas.openxmlformats.org/officeDocument/2006/relationships/image" Target="../media/image264"/><Relationship Id="rId11" Type="http://schemas.openxmlformats.org/officeDocument/2006/relationships/slideLayout" Target="../slideLayouts/slideLayout169.xml"/><Relationship Id="rId12" Type="http://schemas.openxmlformats.org/officeDocument/2006/relationships/notesSlide" Target="../notesSlides/notesSlide124.xml"/>
</Relationships>
</file>

<file path=ppt/slides/_rels/slide125.xml.rels><?xml version="1.0" encoding="UTF-8"?>
<Relationships xmlns="http://schemas.openxmlformats.org/package/2006/relationships"><Relationship Id="rId1" Type="http://schemas.openxmlformats.org/officeDocument/2006/relationships/image" Target="../media/image265.jpeg"/><Relationship Id="rId2" Type="http://schemas.openxmlformats.org/officeDocument/2006/relationships/image" Target="../media/image266.jpeg"/><Relationship Id="rId3" Type="http://schemas.openxmlformats.org/officeDocument/2006/relationships/image" Target="../media/image267.jpeg"/><Relationship Id="rId4" Type="http://schemas.openxmlformats.org/officeDocument/2006/relationships/image" Target="../media/image268.jpeg"/><Relationship Id="rId5" Type="http://schemas.openxmlformats.org/officeDocument/2006/relationships/image" Target="../media/image269"/><Relationship Id="rId6" Type="http://schemas.openxmlformats.org/officeDocument/2006/relationships/slideLayout" Target="../slideLayouts/slideLayout181.xml"/><Relationship Id="rId7" Type="http://schemas.openxmlformats.org/officeDocument/2006/relationships/notesSlide" Target="../notesSlides/notesSlide125.xml"/>
</Relationships>
</file>

<file path=ppt/slides/_rels/slide126.xml.rels><?xml version="1.0" encoding="UTF-8"?>
<Relationships xmlns="http://schemas.openxmlformats.org/package/2006/relationships"><Relationship Id="rId1" Type="http://schemas.openxmlformats.org/officeDocument/2006/relationships/image" Target="../media/image270.jpeg"/><Relationship Id="rId2" Type="http://schemas.openxmlformats.org/officeDocument/2006/relationships/image" Target="../media/image271"/><Relationship Id="rId3" Type="http://schemas.openxmlformats.org/officeDocument/2006/relationships/slideLayout" Target="../slideLayouts/slideLayout193.xml"/><Relationship Id="rId4" Type="http://schemas.openxmlformats.org/officeDocument/2006/relationships/notesSlide" Target="../notesSlides/notesSlide126.xml"/>
</Relationships>
</file>

<file path=ppt/slides/_rels/slide127.xml.rels><?xml version="1.0" encoding="UTF-8"?>
<Relationships xmlns="http://schemas.openxmlformats.org/package/2006/relationships"><Relationship Id="rId1" Type="http://schemas.openxmlformats.org/officeDocument/2006/relationships/image" Target="../media/image272.jpeg"/><Relationship Id="rId2" Type="http://schemas.openxmlformats.org/officeDocument/2006/relationships/image" Target="../media/image273.jpeg"/><Relationship Id="rId3" Type="http://schemas.openxmlformats.org/officeDocument/2006/relationships/image" Target="../media/image274.jpeg"/><Relationship Id="rId4" Type="http://schemas.openxmlformats.org/officeDocument/2006/relationships/image" Target="../media/image275.jpeg"/><Relationship Id="rId5" Type="http://schemas.openxmlformats.org/officeDocument/2006/relationships/image" Target="../media/image276.jpeg"/><Relationship Id="rId6" Type="http://schemas.openxmlformats.org/officeDocument/2006/relationships/image" Target="../media/image277"/><Relationship Id="rId7" Type="http://schemas.openxmlformats.org/officeDocument/2006/relationships/slideLayout" Target="../slideLayouts/slideLayout205.xml"/><Relationship Id="rId8" Type="http://schemas.openxmlformats.org/officeDocument/2006/relationships/notesSlide" Target="../notesSlides/notesSlide127.xml"/>
</Relationships>
</file>

<file path=ppt/slides/_rels/slide128.xml.rels><?xml version="1.0" encoding="UTF-8"?>
<Relationships xmlns="http://schemas.openxmlformats.org/package/2006/relationships"><Relationship Id="rId1" Type="http://schemas.openxmlformats.org/officeDocument/2006/relationships/image" Target="../media/image278.jpeg"/><Relationship Id="rId2" Type="http://schemas.openxmlformats.org/officeDocument/2006/relationships/image" Target="../media/image279.jpeg"/><Relationship Id="rId3" Type="http://schemas.openxmlformats.org/officeDocument/2006/relationships/image" Target="../media/image280.jpeg"/><Relationship Id="rId4" Type="http://schemas.openxmlformats.org/officeDocument/2006/relationships/image" Target="../media/image281.jpeg"/><Relationship Id="rId5" Type="http://schemas.openxmlformats.org/officeDocument/2006/relationships/image" Target="../media/image282.png"/><Relationship Id="rId6" Type="http://schemas.openxmlformats.org/officeDocument/2006/relationships/image" Target="../media/image283.jpeg"/><Relationship Id="rId7" Type="http://schemas.openxmlformats.org/officeDocument/2006/relationships/image" Target="../media/image284"/><Relationship Id="rId8" Type="http://schemas.openxmlformats.org/officeDocument/2006/relationships/slideLayout" Target="../slideLayouts/slideLayout217.xml"/><Relationship Id="rId9" Type="http://schemas.openxmlformats.org/officeDocument/2006/relationships/notesSlide" Target="../notesSlides/notesSlide128.xml"/>
</Relationships>
</file>

<file path=ppt/slides/_rels/slide129.xml.rels><?xml version="1.0" encoding="UTF-8"?>
<Relationships xmlns="http://schemas.openxmlformats.org/package/2006/relationships"><Relationship Id="rId1" Type="http://schemas.openxmlformats.org/officeDocument/2006/relationships/image" Target="../media/image285.jpeg"/><Relationship Id="rId2" Type="http://schemas.openxmlformats.org/officeDocument/2006/relationships/image" Target="../media/image286.jpeg"/><Relationship Id="rId3" Type="http://schemas.openxmlformats.org/officeDocument/2006/relationships/image" Target="../media/image287.png"/><Relationship Id="rId4" Type="http://schemas.openxmlformats.org/officeDocument/2006/relationships/image" Target="../media/image288"/><Relationship Id="rId5" Type="http://schemas.openxmlformats.org/officeDocument/2006/relationships/slideLayout" Target="../slideLayouts/slideLayout229.xml"/><Relationship Id="rId6" Type="http://schemas.openxmlformats.org/officeDocument/2006/relationships/notesSlide" Target="../notesSlides/notesSlide129.xml"/>
</Relationships>
</file>

<file path=ppt/slides/_rels/slide13.xml.rels><?xml version="1.0" encoding="UTF-8"?>
<Relationships xmlns="http://schemas.openxmlformats.org/package/2006/relationships"><Relationship Id="rId1" Type="http://schemas.openxmlformats.org/officeDocument/2006/relationships/image" Target="../media/image154.jpeg"/><Relationship Id="rId2" Type="http://schemas.openxmlformats.org/officeDocument/2006/relationships/image" Target="../media/image155.png"/><Relationship Id="rId3" Type="http://schemas.openxmlformats.org/officeDocument/2006/relationships/slideLayout" Target="../slideLayouts/slideLayout49.xml"/>
</Relationships>
</file>

<file path=ppt/slides/_rels/slide130.xml.rels><?xml version="1.0" encoding="UTF-8"?>
<Relationships xmlns="http://schemas.openxmlformats.org/package/2006/relationships"><Relationship Id="rId1" Type="http://schemas.openxmlformats.org/officeDocument/2006/relationships/image" Target="../media/image289.jpeg"/><Relationship Id="rId2" Type="http://schemas.openxmlformats.org/officeDocument/2006/relationships/image" Target="../media/image290.jpeg"/><Relationship Id="rId3" Type="http://schemas.openxmlformats.org/officeDocument/2006/relationships/image" Target="../media/image291"/><Relationship Id="rId4" Type="http://schemas.openxmlformats.org/officeDocument/2006/relationships/slideLayout" Target="../slideLayouts/slideLayout241.xml"/><Relationship Id="rId5" Type="http://schemas.openxmlformats.org/officeDocument/2006/relationships/notesSlide" Target="../notesSlides/notesSlide130.xml"/>
</Relationships>
</file>

<file path=ppt/slides/_rels/slide131.xml.rels><?xml version="1.0" encoding="UTF-8"?>
<Relationships xmlns="http://schemas.openxmlformats.org/package/2006/relationships"><Relationship Id="rId1" Type="http://schemas.openxmlformats.org/officeDocument/2006/relationships/image" Target="../media/image292.jpeg"/><Relationship Id="rId2" Type="http://schemas.openxmlformats.org/officeDocument/2006/relationships/image" Target="../media/image293"/><Relationship Id="rId3" Type="http://schemas.openxmlformats.org/officeDocument/2006/relationships/slideLayout" Target="../slideLayouts/slideLayout253.xml"/><Relationship Id="rId4" Type="http://schemas.openxmlformats.org/officeDocument/2006/relationships/notesSlide" Target="../notesSlides/notesSlide131.xml"/>
</Relationships>
</file>

<file path=ppt/slides/_rels/slide132.xml.rels><?xml version="1.0" encoding="UTF-8"?>
<Relationships xmlns="http://schemas.openxmlformats.org/package/2006/relationships"><Relationship Id="rId1" Type="http://schemas.openxmlformats.org/officeDocument/2006/relationships/image" Target="../media/image294.jpeg"/><Relationship Id="rId2" Type="http://schemas.openxmlformats.org/officeDocument/2006/relationships/image" Target="../media/image295.jpeg"/><Relationship Id="rId3" Type="http://schemas.openxmlformats.org/officeDocument/2006/relationships/image" Target="../media/image296"/><Relationship Id="rId4" Type="http://schemas.openxmlformats.org/officeDocument/2006/relationships/slideLayout" Target="../slideLayouts/slideLayout265.xml"/><Relationship Id="rId5" Type="http://schemas.openxmlformats.org/officeDocument/2006/relationships/notesSlide" Target="../notesSlides/notesSlide132.xml"/>
</Relationships>
</file>

<file path=ppt/slides/_rels/slide133.xml.rels><?xml version="1.0" encoding="UTF-8"?>
<Relationships xmlns="http://schemas.openxmlformats.org/package/2006/relationships"><Relationship Id="rId1" Type="http://schemas.openxmlformats.org/officeDocument/2006/relationships/image" Target="../media/image297.jpeg"/><Relationship Id="rId2" Type="http://schemas.openxmlformats.org/officeDocument/2006/relationships/image" Target="../media/image298"/><Relationship Id="rId3" Type="http://schemas.openxmlformats.org/officeDocument/2006/relationships/slideLayout" Target="../slideLayouts/slideLayout277.xml"/><Relationship Id="rId4" Type="http://schemas.openxmlformats.org/officeDocument/2006/relationships/notesSlide" Target="../notesSlides/notesSlide133.xml"/>
</Relationships>
</file>

<file path=ppt/slides/_rels/slide134.xml.rels><?xml version="1.0" encoding="UTF-8"?>
<Relationships xmlns="http://schemas.openxmlformats.org/package/2006/relationships"><Relationship Id="rId1" Type="http://schemas.openxmlformats.org/officeDocument/2006/relationships/image" Target="../media/image299.jpeg"/><Relationship Id="rId2" Type="http://schemas.openxmlformats.org/officeDocument/2006/relationships/image" Target="../media/image300"/><Relationship Id="rId3" Type="http://schemas.openxmlformats.org/officeDocument/2006/relationships/slideLayout" Target="../slideLayouts/slideLayout289.xml"/><Relationship Id="rId4" Type="http://schemas.openxmlformats.org/officeDocument/2006/relationships/notesSlide" Target="../notesSlides/notesSlide134.xml"/>
</Relationships>
</file>

<file path=ppt/slides/_rels/slide135.xml.rels><?xml version="1.0" encoding="UTF-8"?>
<Relationships xmlns="http://schemas.openxmlformats.org/package/2006/relationships"><Relationship Id="rId1" Type="http://schemas.openxmlformats.org/officeDocument/2006/relationships/image" Target="../media/image301.jpeg"/><Relationship Id="rId2" Type="http://schemas.openxmlformats.org/officeDocument/2006/relationships/image" Target="../media/image302.jpeg"/><Relationship Id="rId3" Type="http://schemas.openxmlformats.org/officeDocument/2006/relationships/image" Target="../media/image303.jpeg"/><Relationship Id="rId4" Type="http://schemas.openxmlformats.org/officeDocument/2006/relationships/image" Target="../media/image304.jpeg"/><Relationship Id="rId5" Type="http://schemas.openxmlformats.org/officeDocument/2006/relationships/image" Target="../media/image305"/><Relationship Id="rId6" Type="http://schemas.openxmlformats.org/officeDocument/2006/relationships/slideLayout" Target="../slideLayouts/slideLayout301.xml"/><Relationship Id="rId7" Type="http://schemas.openxmlformats.org/officeDocument/2006/relationships/notesSlide" Target="../notesSlides/notesSlide135.xml"/>
</Relationships>
</file>

<file path=ppt/slides/_rels/slide136.xml.rels><?xml version="1.0" encoding="UTF-8"?>
<Relationships xmlns="http://schemas.openxmlformats.org/package/2006/relationships"><Relationship Id="rId1" Type="http://schemas.openxmlformats.org/officeDocument/2006/relationships/image" Target="../media/image306.jpeg"/><Relationship Id="rId2" Type="http://schemas.openxmlformats.org/officeDocument/2006/relationships/image" Target="../media/image307.png"/><Relationship Id="rId3" Type="http://schemas.openxmlformats.org/officeDocument/2006/relationships/image" Target="../media/image308.png"/><Relationship Id="rId4" Type="http://schemas.openxmlformats.org/officeDocument/2006/relationships/image" Target="../media/image309"/><Relationship Id="rId5" Type="http://schemas.openxmlformats.org/officeDocument/2006/relationships/slideLayout" Target="../slideLayouts/slideLayout313.xml"/><Relationship Id="rId6" Type="http://schemas.openxmlformats.org/officeDocument/2006/relationships/notesSlide" Target="../notesSlides/notesSlide136.xml"/>
</Relationships>
</file>

<file path=ppt/slides/_rels/slide137.xml.rels><?xml version="1.0" encoding="UTF-8"?>
<Relationships xmlns="http://schemas.openxmlformats.org/package/2006/relationships"><Relationship Id="rId1" Type="http://schemas.openxmlformats.org/officeDocument/2006/relationships/image" Target="../media/image310.jpeg"/><Relationship Id="rId2" Type="http://schemas.openxmlformats.org/officeDocument/2006/relationships/image" Target="../media/image311.jpeg"/><Relationship Id="rId3" Type="http://schemas.openxmlformats.org/officeDocument/2006/relationships/image" Target="../media/image312.png"/><Relationship Id="rId4" Type="http://schemas.openxmlformats.org/officeDocument/2006/relationships/image" Target="../media/image313.jpeg"/><Relationship Id="rId5" Type="http://schemas.openxmlformats.org/officeDocument/2006/relationships/image" Target="../media/image314.jpeg"/><Relationship Id="rId6" Type="http://schemas.openxmlformats.org/officeDocument/2006/relationships/image" Target="../media/image315"/><Relationship Id="rId7" Type="http://schemas.openxmlformats.org/officeDocument/2006/relationships/slideLayout" Target="../slideLayouts/slideLayout325.xml"/><Relationship Id="rId8" Type="http://schemas.openxmlformats.org/officeDocument/2006/relationships/notesSlide" Target="../notesSlides/notesSlide137.xml"/>
</Relationships>
</file>

<file path=ppt/slides/_rels/slide138.xml.rels><?xml version="1.0" encoding="UTF-8"?>
<Relationships xmlns="http://schemas.openxmlformats.org/package/2006/relationships"><Relationship Id="rId1" Type="http://schemas.openxmlformats.org/officeDocument/2006/relationships/image" Target="../media/image316.jpeg"/><Relationship Id="rId2" Type="http://schemas.openxmlformats.org/officeDocument/2006/relationships/image" Target="../media/image317.jpeg"/><Relationship Id="rId3" Type="http://schemas.openxmlformats.org/officeDocument/2006/relationships/image" Target="../media/image318.jpeg"/><Relationship Id="rId4" Type="http://schemas.openxmlformats.org/officeDocument/2006/relationships/image" Target="../media/image319"/><Relationship Id="rId5" Type="http://schemas.openxmlformats.org/officeDocument/2006/relationships/slideLayout" Target="../slideLayouts/slideLayout337.xml"/><Relationship Id="rId6" Type="http://schemas.openxmlformats.org/officeDocument/2006/relationships/notesSlide" Target="../notesSlides/notesSlide138.xml"/>
</Relationships>
</file>

<file path=ppt/slides/_rels/slide139.xml.rels><?xml version="1.0" encoding="UTF-8"?>
<Relationships xmlns="http://schemas.openxmlformats.org/package/2006/relationships"><Relationship Id="rId1" Type="http://schemas.openxmlformats.org/officeDocument/2006/relationships/image" Target="../media/image320.jpeg"/><Relationship Id="rId2" Type="http://schemas.openxmlformats.org/officeDocument/2006/relationships/image" Target="../media/image321.jpeg"/><Relationship Id="rId3" Type="http://schemas.openxmlformats.org/officeDocument/2006/relationships/image" Target="../media/image322.jpeg"/><Relationship Id="rId4" Type="http://schemas.openxmlformats.org/officeDocument/2006/relationships/image" Target="../media/image323"/><Relationship Id="rId5" Type="http://schemas.openxmlformats.org/officeDocument/2006/relationships/slideLayout" Target="../slideLayouts/slideLayout349.xml"/><Relationship Id="rId6" Type="http://schemas.openxmlformats.org/officeDocument/2006/relationships/notesSlide" Target="../notesSlides/notesSlide13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
</Relationships>
</file>

<file path=ppt/slides/_rels/slide140.xml.rels><?xml version="1.0" encoding="UTF-8"?>
<Relationships xmlns="http://schemas.openxmlformats.org/package/2006/relationships"><Relationship Id="rId1" Type="http://schemas.openxmlformats.org/officeDocument/2006/relationships/image" Target="../media/image324.png"/><Relationship Id="rId2" Type="http://schemas.openxmlformats.org/officeDocument/2006/relationships/image" Target="../media/image325"/><Relationship Id="rId3" Type="http://schemas.openxmlformats.org/officeDocument/2006/relationships/slideLayout" Target="../slideLayouts/slideLayout361.xml"/><Relationship Id="rId4" Type="http://schemas.openxmlformats.org/officeDocument/2006/relationships/notesSlide" Target="../notesSlides/notesSlide140.xml"/>
</Relationships>
</file>

<file path=ppt/slides/_rels/slide141.xml.rels><?xml version="1.0" encoding="UTF-8"?>
<Relationships xmlns="http://schemas.openxmlformats.org/package/2006/relationships"><Relationship Id="rId1" Type="http://schemas.openxmlformats.org/officeDocument/2006/relationships/image" Target="../media/image326.jpeg"/><Relationship Id="rId2" Type="http://schemas.openxmlformats.org/officeDocument/2006/relationships/image" Target="../media/image327.jpeg"/><Relationship Id="rId3" Type="http://schemas.openxmlformats.org/officeDocument/2006/relationships/image" Target="../media/image328"/><Relationship Id="rId4" Type="http://schemas.openxmlformats.org/officeDocument/2006/relationships/slideLayout" Target="../slideLayouts/slideLayout373.xml"/><Relationship Id="rId5" Type="http://schemas.openxmlformats.org/officeDocument/2006/relationships/notesSlide" Target="../notesSlides/notesSlide141.xml"/>
</Relationships>
</file>

<file path=ppt/slides/_rels/slide142.xml.rels><?xml version="1.0" encoding="UTF-8"?>
<Relationships xmlns="http://schemas.openxmlformats.org/package/2006/relationships"><Relationship Id="rId1" Type="http://schemas.openxmlformats.org/officeDocument/2006/relationships/image" Target="../media/image329.jpeg"/><Relationship Id="rId2" Type="http://schemas.openxmlformats.org/officeDocument/2006/relationships/image" Target="../media/image330.jpeg"/><Relationship Id="rId3" Type="http://schemas.openxmlformats.org/officeDocument/2006/relationships/image" Target="../media/image331"/><Relationship Id="rId4" Type="http://schemas.openxmlformats.org/officeDocument/2006/relationships/slideLayout" Target="../slideLayouts/slideLayout385.xml"/><Relationship Id="rId5" Type="http://schemas.openxmlformats.org/officeDocument/2006/relationships/notesSlide" Target="../notesSlides/notesSlide142.xml"/>
</Relationships>
</file>

<file path=ppt/slides/_rels/slide143.xml.rels><?xml version="1.0" encoding="UTF-8"?>
<Relationships xmlns="http://schemas.openxmlformats.org/package/2006/relationships"><Relationship Id="rId1" Type="http://schemas.openxmlformats.org/officeDocument/2006/relationships/image" Target="../media/image332.jpeg"/><Relationship Id="rId2" Type="http://schemas.openxmlformats.org/officeDocument/2006/relationships/image" Target="../media/image333.jpeg"/><Relationship Id="rId3" Type="http://schemas.openxmlformats.org/officeDocument/2006/relationships/image" Target="../media/image334"/><Relationship Id="rId4" Type="http://schemas.openxmlformats.org/officeDocument/2006/relationships/slideLayout" Target="../slideLayouts/slideLayout397.xml"/><Relationship Id="rId5" Type="http://schemas.openxmlformats.org/officeDocument/2006/relationships/notesSlide" Target="../notesSlides/notesSlide143.xml"/>
</Relationships>
</file>

<file path=ppt/slides/_rels/slide144.xml.rels><?xml version="1.0" encoding="UTF-8"?>
<Relationships xmlns="http://schemas.openxmlformats.org/package/2006/relationships"><Relationship Id="rId1" Type="http://schemas.openxmlformats.org/officeDocument/2006/relationships/image" Target="../media/image335.jpeg"/><Relationship Id="rId2" Type="http://schemas.openxmlformats.org/officeDocument/2006/relationships/image" Target="../media/image336.png"/><Relationship Id="rId3" Type="http://schemas.openxmlformats.org/officeDocument/2006/relationships/image" Target="../media/image337"/><Relationship Id="rId4" Type="http://schemas.openxmlformats.org/officeDocument/2006/relationships/slideLayout" Target="../slideLayouts/slideLayout13.xml"/><Relationship Id="rId5" Type="http://schemas.openxmlformats.org/officeDocument/2006/relationships/notesSlide" Target="../notesSlides/notesSlide144.xml"/>
</Relationships>
</file>

<file path=ppt/slides/_rels/slide145.xml.rels><?xml version="1.0" encoding="UTF-8"?>
<Relationships xmlns="http://schemas.openxmlformats.org/package/2006/relationships"><Relationship Id="rId1" Type="http://schemas.openxmlformats.org/officeDocument/2006/relationships/image" Target="../media/image338.jpeg"/><Relationship Id="rId2" Type="http://schemas.openxmlformats.org/officeDocument/2006/relationships/slideLayout" Target="../slideLayouts/slideLayout49.xml"/>
</Relationships>
</file>

<file path=ppt/slides/_rels/slide146.xml.rels><?xml version="1.0" encoding="UTF-8"?>
<Relationships xmlns="http://schemas.openxmlformats.org/package/2006/relationships"><Relationship Id="rId1" Type="http://schemas.openxmlformats.org/officeDocument/2006/relationships/image" Target="../media/image339.jpeg"/><Relationship Id="rId2" Type="http://schemas.openxmlformats.org/officeDocument/2006/relationships/slideLayout" Target="../slideLayouts/slideLayout49.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156.jpeg"/><Relationship Id="rId2" Type="http://schemas.openxmlformats.org/officeDocument/2006/relationships/slideLayout" Target="../slideLayouts/slideLayout13.xml"/>
</Relationships>
</file>

<file path=ppt/slides/_rels/slide150.xml.rels><?xml version="1.0" encoding="UTF-8"?>
<Relationships xmlns="http://schemas.openxmlformats.org/package/2006/relationships"><Relationship Id="rId1" Type="http://schemas.openxmlformats.org/officeDocument/2006/relationships/image" Target="../media/image340.jpeg"/><Relationship Id="rId2" Type="http://schemas.openxmlformats.org/officeDocument/2006/relationships/slideLayout" Target="../slideLayouts/slideLayout49.xml"/>
</Relationships>
</file>

<file path=ppt/slides/_rels/slide151.xml.rels><?xml version="1.0" encoding="UTF-8"?>
<Relationships xmlns="http://schemas.openxmlformats.org/package/2006/relationships"><Relationship Id="rId1" Type="http://schemas.openxmlformats.org/officeDocument/2006/relationships/image" Target="../media/image341.jpeg"/><Relationship Id="rId2" Type="http://schemas.openxmlformats.org/officeDocument/2006/relationships/slideLayout" Target="../slideLayouts/slideLayout49.xml"/>
</Relationships>
</file>

<file path=ppt/slides/_rels/slide152.xml.rels><?xml version="1.0" encoding="UTF-8"?>
<Relationships xmlns="http://schemas.openxmlformats.org/package/2006/relationships"><Relationship Id="rId1" Type="http://schemas.openxmlformats.org/officeDocument/2006/relationships/image" Target="../media/image342.jpeg"/><Relationship Id="rId2" Type="http://schemas.openxmlformats.org/officeDocument/2006/relationships/slideLayout" Target="../slideLayouts/slideLayout49.xml"/>
</Relationships>
</file>

<file path=ppt/slides/_rels/slide153.xml.rels><?xml version="1.0" encoding="UTF-8"?>
<Relationships xmlns="http://schemas.openxmlformats.org/package/2006/relationships"><Relationship Id="rId1" Type="http://schemas.openxmlformats.org/officeDocument/2006/relationships/image" Target="../media/image343.jpeg"/><Relationship Id="rId2" Type="http://schemas.openxmlformats.org/officeDocument/2006/relationships/slideLayout" Target="../slideLayouts/slideLayout49.xml"/><Relationship Id="rId3" Type="http://schemas.openxmlformats.org/officeDocument/2006/relationships/notesSlide" Target="../notesSlides/notesSlide153.xml"/>
</Relationships>
</file>

<file path=ppt/slides/_rels/slide154.xml.rels><?xml version="1.0" encoding="UTF-8"?>
<Relationships xmlns="http://schemas.openxmlformats.org/package/2006/relationships"><Relationship Id="rId1" Type="http://schemas.openxmlformats.org/officeDocument/2006/relationships/image" Target="../media/image344.jpeg"/><Relationship Id="rId2" Type="http://schemas.openxmlformats.org/officeDocument/2006/relationships/slideLayout" Target="../slideLayouts/slideLayout49.xml"/><Relationship Id="rId3" Type="http://schemas.openxmlformats.org/officeDocument/2006/relationships/notesSlide" Target="../notesSlides/notesSlide154.xml"/>
</Relationships>
</file>

<file path=ppt/slides/_rels/slide155.xml.rels><?xml version="1.0" encoding="UTF-8"?>
<Relationships xmlns="http://schemas.openxmlformats.org/package/2006/relationships"><Relationship Id="rId1" Type="http://schemas.openxmlformats.org/officeDocument/2006/relationships/image" Target="../media/image345.jpeg"/><Relationship Id="rId2" Type="http://schemas.openxmlformats.org/officeDocument/2006/relationships/image" Target="../media/image346.jpeg"/><Relationship Id="rId3" Type="http://schemas.openxmlformats.org/officeDocument/2006/relationships/slideLayout" Target="../slideLayouts/slideLayout49.xml"/>
</Relationships>
</file>

<file path=ppt/slides/_rels/slide156.xml.rels><?xml version="1.0" encoding="UTF-8"?>
<Relationships xmlns="http://schemas.openxmlformats.org/package/2006/relationships"><Relationship Id="rId1" Type="http://schemas.openxmlformats.org/officeDocument/2006/relationships/image" Target="../media/image347.jpeg"/><Relationship Id="rId2" Type="http://schemas.openxmlformats.org/officeDocument/2006/relationships/slideLayout" Target="../slideLayouts/slideLayout49.xml"/>
</Relationships>
</file>

<file path=ppt/slides/_rels/slide157.xml.rels><?xml version="1.0" encoding="UTF-8"?>
<Relationships xmlns="http://schemas.openxmlformats.org/package/2006/relationships"><Relationship Id="rId1" Type="http://schemas.openxmlformats.org/officeDocument/2006/relationships/image" Target="../media/image348.jpeg"/><Relationship Id="rId2" Type="http://schemas.openxmlformats.org/officeDocument/2006/relationships/slideLayout" Target="../slideLayouts/slideLayout49.xml"/>
</Relationships>
</file>

<file path=ppt/slides/_rels/slide158.xml.rels><?xml version="1.0" encoding="UTF-8"?>
<Relationships xmlns="http://schemas.openxmlformats.org/package/2006/relationships"><Relationship Id="rId1" Type="http://schemas.openxmlformats.org/officeDocument/2006/relationships/image" Target="../media/image349.jpeg"/><Relationship Id="rId2" Type="http://schemas.openxmlformats.org/officeDocument/2006/relationships/slideLayout" Target="../slideLayouts/slideLayout49.xml"/>
</Relationships>
</file>

<file path=ppt/slides/_rels/slide159.xml.rels><?xml version="1.0" encoding="UTF-8"?>
<Relationships xmlns="http://schemas.openxmlformats.org/package/2006/relationships"><Relationship Id="rId1" Type="http://schemas.openxmlformats.org/officeDocument/2006/relationships/image" Target="../media/image350.jpeg"/><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157.jpeg"/><Relationship Id="rId2" Type="http://schemas.openxmlformats.org/officeDocument/2006/relationships/slideLayout" Target="../slideLayouts/slideLayout13.xml"/>
</Relationships>
</file>

<file path=ppt/slides/_rels/slide160.xml.rels><?xml version="1.0" encoding="UTF-8"?>
<Relationships xmlns="http://schemas.openxmlformats.org/package/2006/relationships"><Relationship Id="rId1" Type="http://schemas.openxmlformats.org/officeDocument/2006/relationships/image" Target="../media/image351.jpeg"/><Relationship Id="rId2" Type="http://schemas.openxmlformats.org/officeDocument/2006/relationships/slideLayout" Target="../slideLayouts/slideLayout49.xml"/>
</Relationships>
</file>

<file path=ppt/slides/_rels/slide161.xml.rels><?xml version="1.0" encoding="UTF-8"?>
<Relationships xmlns="http://schemas.openxmlformats.org/package/2006/relationships"><Relationship Id="rId1" Type="http://schemas.openxmlformats.org/officeDocument/2006/relationships/image" Target="../media/image352.jpeg"/><Relationship Id="rId2" Type="http://schemas.openxmlformats.org/officeDocument/2006/relationships/slideLayout" Target="../slideLayouts/slideLayout49.xml"/>
</Relationships>
</file>

<file path=ppt/slides/_rels/slide162.xml.rels><?xml version="1.0" encoding="UTF-8"?>
<Relationships xmlns="http://schemas.openxmlformats.org/package/2006/relationships"><Relationship Id="rId1" Type="http://schemas.openxmlformats.org/officeDocument/2006/relationships/image" Target="../media/image353.jpeg"/><Relationship Id="rId2" Type="http://schemas.openxmlformats.org/officeDocument/2006/relationships/slideLayout" Target="../slideLayouts/slideLayout49.xml"/>
</Relationships>
</file>

<file path=ppt/slides/_rels/slide163.xml.rels><?xml version="1.0" encoding="UTF-8"?>
<Relationships xmlns="http://schemas.openxmlformats.org/package/2006/relationships"><Relationship Id="rId1" Type="http://schemas.openxmlformats.org/officeDocument/2006/relationships/image" Target="../media/image354.jpeg"/><Relationship Id="rId2" Type="http://schemas.openxmlformats.org/officeDocument/2006/relationships/slideLayout" Target="../slideLayouts/slideLayout49.xml"/>
</Relationships>
</file>

<file path=ppt/slides/_rels/slide164.xml.rels><?xml version="1.0" encoding="UTF-8"?>
<Relationships xmlns="http://schemas.openxmlformats.org/package/2006/relationships"><Relationship Id="rId1" Type="http://schemas.openxmlformats.org/officeDocument/2006/relationships/image" Target="../media/image355.jpeg"/><Relationship Id="rId2" Type="http://schemas.openxmlformats.org/officeDocument/2006/relationships/slideLayout" Target="../slideLayouts/slideLayout49.xml"/>
</Relationships>
</file>

<file path=ppt/slides/_rels/slide165.xml.rels><?xml version="1.0" encoding="UTF-8"?>
<Relationships xmlns="http://schemas.openxmlformats.org/package/2006/relationships"><Relationship Id="rId1" Type="http://schemas.openxmlformats.org/officeDocument/2006/relationships/image" Target="../media/image356.jpeg"/><Relationship Id="rId2" Type="http://schemas.openxmlformats.org/officeDocument/2006/relationships/slideLayout" Target="../slideLayouts/slideLayout49.xml"/>
</Relationships>
</file>

<file path=ppt/slides/_rels/slide166.xml.rels><?xml version="1.0" encoding="UTF-8"?>
<Relationships xmlns="http://schemas.openxmlformats.org/package/2006/relationships"><Relationship Id="rId1" Type="http://schemas.openxmlformats.org/officeDocument/2006/relationships/image" Target="../media/image357.jpeg"/><Relationship Id="rId2" Type="http://schemas.openxmlformats.org/officeDocument/2006/relationships/slideLayout" Target="../slideLayouts/slideLayout49.xml"/>
</Relationships>
</file>

<file path=ppt/slides/_rels/slide167.xml.rels><?xml version="1.0" encoding="UTF-8"?>
<Relationships xmlns="http://schemas.openxmlformats.org/package/2006/relationships"><Relationship Id="rId1" Type="http://schemas.openxmlformats.org/officeDocument/2006/relationships/image" Target="../media/image358.jpeg"/><Relationship Id="rId2" Type="http://schemas.openxmlformats.org/officeDocument/2006/relationships/slideLayout" Target="../slideLayouts/slideLayout49.xml"/>
</Relationships>
</file>

<file path=ppt/slides/_rels/slide168.xml.rels><?xml version="1.0" encoding="UTF-8"?>
<Relationships xmlns="http://schemas.openxmlformats.org/package/2006/relationships"><Relationship Id="rId1" Type="http://schemas.openxmlformats.org/officeDocument/2006/relationships/image" Target="../media/image359.jpeg"/><Relationship Id="rId2" Type="http://schemas.openxmlformats.org/officeDocument/2006/relationships/slideLayout" Target="../slideLayouts/slideLayout49.xml"/>
</Relationships>
</file>

<file path=ppt/slides/_rels/slide169.xml.rels><?xml version="1.0" encoding="UTF-8"?>
<Relationships xmlns="http://schemas.openxmlformats.org/package/2006/relationships"><Relationship Id="rId1" Type="http://schemas.openxmlformats.org/officeDocument/2006/relationships/image" Target="../media/image360.jpeg"/><Relationship Id="rId2" Type="http://schemas.openxmlformats.org/officeDocument/2006/relationships/slideLayout" Target="../slideLayouts/slideLayout49.xml"/><Relationship Id="rId3" Type="http://schemas.openxmlformats.org/officeDocument/2006/relationships/notesSlide" Target="../notesSlides/notesSlide169.xml"/>
</Relationships>
</file>

<file path=ppt/slides/_rels/slide17.xml.rels><?xml version="1.0" encoding="UTF-8"?>
<Relationships xmlns="http://schemas.openxmlformats.org/package/2006/relationships"><Relationship Id="rId1" Type="http://schemas.openxmlformats.org/officeDocument/2006/relationships/image" Target="../media/image158.jpeg"/><Relationship Id="rId2" Type="http://schemas.openxmlformats.org/officeDocument/2006/relationships/image" Target="../media/image159.png"/><Relationship Id="rId3" Type="http://schemas.openxmlformats.org/officeDocument/2006/relationships/image" Target="../media/image160"/><Relationship Id="rId4" Type="http://schemas.openxmlformats.org/officeDocument/2006/relationships/slideLayout" Target="../slideLayouts/slideLayout13.xml"/><Relationship Id="rId5" Type="http://schemas.openxmlformats.org/officeDocument/2006/relationships/notesSlide" Target="../notesSlides/notesSlide17.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2.xml.rels><?xml version="1.0" encoding="UTF-8"?>
<Relationships xmlns="http://schemas.openxmlformats.org/package/2006/relationships"><Relationship Id="rId1" Type="http://schemas.openxmlformats.org/officeDocument/2006/relationships/image" Target="../media/image361.jpeg"/><Relationship Id="rId2" Type="http://schemas.openxmlformats.org/officeDocument/2006/relationships/slideLayout" Target="../slideLayouts/slideLayout49.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4.xml.rels><?xml version="1.0" encoding="UTF-8"?>
<Relationships xmlns="http://schemas.openxmlformats.org/package/2006/relationships"><Relationship Id="rId1" Type="http://schemas.openxmlformats.org/officeDocument/2006/relationships/image" Target="../media/image362.jpeg"/><Relationship Id="rId2" Type="http://schemas.openxmlformats.org/officeDocument/2006/relationships/slideLayout" Target="../slideLayouts/slideLayout49.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7.xml"/>
</Relationships>
</file>

<file path=ppt/slides/_rels/slide17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8.xml"/>
</Relationships>
</file>

<file path=ppt/slides/_rels/slide17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
</Relationships>
</file>

<file path=ppt/slides/_rels/slide18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8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8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34.jpeg"/><Relationship Id="rId2" Type="http://schemas.openxmlformats.org/officeDocument/2006/relationships/image" Target="../media/image135.png"/><Relationship Id="rId3" Type="http://schemas.openxmlformats.org/officeDocument/2006/relationships/image" Target="../media/image136"/><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61.jpeg"/><Relationship Id="rId2" Type="http://schemas.openxmlformats.org/officeDocument/2006/relationships/image" Target="../media/image162.jpeg"/><Relationship Id="rId3" Type="http://schemas.openxmlformats.org/officeDocument/2006/relationships/image" Target="../media/image163.jpeg"/><Relationship Id="rId4" Type="http://schemas.openxmlformats.org/officeDocument/2006/relationships/image" Target="../media/image164.jpeg"/><Relationship Id="rId5" Type="http://schemas.openxmlformats.org/officeDocument/2006/relationships/image" Target="../media/image165.jpeg"/><Relationship Id="rId6" Type="http://schemas.openxmlformats.org/officeDocument/2006/relationships/image" Target="../media/image166.jpe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49.xml"/><Relationship Id="rId10"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69.jpeg"/><Relationship Id="rId2" Type="http://schemas.openxmlformats.org/officeDocument/2006/relationships/image" Target="../media/image170.png"/><Relationship Id="rId3" Type="http://schemas.openxmlformats.org/officeDocument/2006/relationships/image" Target="../media/image171.png"/><Relationship Id="rId4" Type="http://schemas.openxmlformats.org/officeDocument/2006/relationships/image" Target="../media/image172"/><Relationship Id="rId5" Type="http://schemas.openxmlformats.org/officeDocument/2006/relationships/slideLayout" Target="../slideLayouts/slideLayout49.xml"/><Relationship Id="rId6"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73.png"/><Relationship Id="rId2" Type="http://schemas.openxmlformats.org/officeDocument/2006/relationships/image" Target="../media/image174"/><Relationship Id="rId3" Type="http://schemas.openxmlformats.org/officeDocument/2006/relationships/slideLayout" Target="../slideLayouts/slideLayout49.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image" Target="../media/image175.png"/><Relationship Id="rId2"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37.jpeg"/><Relationship Id="rId2" Type="http://schemas.openxmlformats.org/officeDocument/2006/relationships/image" Target="../media/image138.jpeg"/><Relationship Id="rId3" Type="http://schemas.openxmlformats.org/officeDocument/2006/relationships/image" Target="../media/image139"/><Relationship Id="rId4" Type="http://schemas.openxmlformats.org/officeDocument/2006/relationships/slideLayout" Target="../slideLayouts/slideLayout25.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76.jpeg"/><Relationship Id="rId2" Type="http://schemas.openxmlformats.org/officeDocument/2006/relationships/image" Target="../media/image177.png"/><Relationship Id="rId3" Type="http://schemas.openxmlformats.org/officeDocument/2006/relationships/image" Target="../media/image178"/><Relationship Id="rId4" Type="http://schemas.openxmlformats.org/officeDocument/2006/relationships/slideLayout" Target="../slideLayouts/slideLayout13.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79.jpeg"/><Relationship Id="rId2" Type="http://schemas.openxmlformats.org/officeDocument/2006/relationships/image" Target="../media/image180.jpeg"/><Relationship Id="rId3" Type="http://schemas.openxmlformats.org/officeDocument/2006/relationships/image" Target="../media/image181.jpeg"/><Relationship Id="rId4" Type="http://schemas.openxmlformats.org/officeDocument/2006/relationships/image" Target="../media/image182.png"/><Relationship Id="rId5" Type="http://schemas.openxmlformats.org/officeDocument/2006/relationships/image" Target="../media/image183.jpeg"/><Relationship Id="rId6" Type="http://schemas.openxmlformats.org/officeDocument/2006/relationships/image" Target="../media/image184.jpeg"/><Relationship Id="rId7" Type="http://schemas.openxmlformats.org/officeDocument/2006/relationships/image" Target="../media/image185.png"/><Relationship Id="rId8" Type="http://schemas.openxmlformats.org/officeDocument/2006/relationships/image" Target="../media/image186.jpeg"/><Relationship Id="rId9" Type="http://schemas.openxmlformats.org/officeDocument/2006/relationships/slideLayout" Target="../slideLayouts/slideLayout49.xml"/><Relationship Id="rId10"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87.jpeg"/><Relationship Id="rId2" Type="http://schemas.openxmlformats.org/officeDocument/2006/relationships/slideLayout" Target="../slideLayouts/slideLayout49.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88.png"/><Relationship Id="rId2" Type="http://schemas.openxmlformats.org/officeDocument/2006/relationships/image" Target="../media/image189.jpeg"/><Relationship Id="rId3" Type="http://schemas.openxmlformats.org/officeDocument/2006/relationships/image" Target="../media/image190.jpeg"/><Relationship Id="rId4" Type="http://schemas.openxmlformats.org/officeDocument/2006/relationships/image" Target="../media/image191.jpeg"/><Relationship Id="rId5" Type="http://schemas.openxmlformats.org/officeDocument/2006/relationships/slideLayout" Target="../slideLayouts/slideLayout49.xml"/><Relationship Id="rId6"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92.jpeg"/><Relationship Id="rId2"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140.jpeg"/><Relationship Id="rId2"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image" Target="../media/image193.wmf"/><Relationship Id="rId2" Type="http://schemas.openxmlformats.org/officeDocument/2006/relationships/slideLayout" Target="../slideLayouts/slideLayout25.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141.jpeg"/><Relationship Id="rId2" Type="http://schemas.openxmlformats.org/officeDocument/2006/relationships/image" Target="../media/image142.jpeg"/><Relationship Id="rId3" Type="http://schemas.openxmlformats.org/officeDocument/2006/relationships/image" Target="../media/image143.jpeg"/><Relationship Id="rId4" Type="http://schemas.openxmlformats.org/officeDocument/2006/relationships/image" Target="../media/image144.jpeg"/><Relationship Id="rId5" Type="http://schemas.openxmlformats.org/officeDocument/2006/relationships/image" Target="../media/image145.jpeg"/><Relationship Id="rId6" Type="http://schemas.openxmlformats.org/officeDocument/2006/relationships/image" Target="../media/image146.jpeg"/><Relationship Id="rId7" Type="http://schemas.openxmlformats.org/officeDocument/2006/relationships/image" Target="../media/image147.jpeg"/><Relationship Id="rId8" Type="http://schemas.openxmlformats.org/officeDocument/2006/relationships/image" Target="../media/image148.jpeg"/><Relationship Id="rId9" Type="http://schemas.openxmlformats.org/officeDocument/2006/relationships/image" Target="../media/image149.jpeg"/><Relationship Id="rId10" Type="http://schemas.openxmlformats.org/officeDocument/2006/relationships/image" Target="../media/image150.jpeg"/><Relationship Id="rId1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194.jpeg"/><Relationship Id="rId2" Type="http://schemas.openxmlformats.org/officeDocument/2006/relationships/image" Target="../media/image195.png"/><Relationship Id="rId3" Type="http://schemas.openxmlformats.org/officeDocument/2006/relationships/slideLayout" Target="../slideLayouts/slideLayout49.xml"/><Relationship Id="rId4"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image" Target="../media/image196.jpeg"/><Relationship Id="rId2" Type="http://schemas.openxmlformats.org/officeDocument/2006/relationships/slideLayout" Target="../slideLayouts/slideLayout49.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197.jpeg"/><Relationship Id="rId2" Type="http://schemas.openxmlformats.org/officeDocument/2006/relationships/slideLayout" Target="../slideLayouts/slideLayout49.xml"/>
</Relationships>
</file>

<file path=ppt/slides/_rels/slide64.xml.rels><?xml version="1.0" encoding="UTF-8"?>
<Relationships xmlns="http://schemas.openxmlformats.org/package/2006/relationships"><Relationship Id="rId1" Type="http://schemas.openxmlformats.org/officeDocument/2006/relationships/image" Target="../media/image198.jpeg"/><Relationship Id="rId2" Type="http://schemas.openxmlformats.org/officeDocument/2006/relationships/slideLayout" Target="../slideLayouts/slideLayout49.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6.xml.rels><?xml version="1.0" encoding="UTF-8"?>
<Relationships xmlns="http://schemas.openxmlformats.org/package/2006/relationships"><Relationship Id="rId1" Type="http://schemas.openxmlformats.org/officeDocument/2006/relationships/image" Target="../media/image199.png"/><Relationship Id="rId2"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image" Target="../media/image200.png"/><Relationship Id="rId2" Type="http://schemas.openxmlformats.org/officeDocument/2006/relationships/image" Target="../media/image201.jpeg"/><Relationship Id="rId3" Type="http://schemas.openxmlformats.org/officeDocument/2006/relationships/image" Target="../media/image202.png"/><Relationship Id="rId4" Type="http://schemas.openxmlformats.org/officeDocument/2006/relationships/image" Target="../media/image203.jpeg"/><Relationship Id="rId5" Type="http://schemas.openxmlformats.org/officeDocument/2006/relationships/image" Target="../media/image204.jpeg"/><Relationship Id="rId6" Type="http://schemas.openxmlformats.org/officeDocument/2006/relationships/slideLayout" Target="../slideLayouts/slideLayout49.xml"/>
</Relationships>
</file>

<file path=ppt/slides/_rels/slide68.xml.rels><?xml version="1.0" encoding="UTF-8"?>
<Relationships xmlns="http://schemas.openxmlformats.org/package/2006/relationships"><Relationship Id="rId1" Type="http://schemas.openxmlformats.org/officeDocument/2006/relationships/image" Target="../media/image205.jpeg"/><Relationship Id="rId2" Type="http://schemas.openxmlformats.org/officeDocument/2006/relationships/slideLayout" Target="../slideLayouts/slideLayout49.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206.jpeg"/><Relationship Id="rId2"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151.jpe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image" Target="../media/image207.jpeg"/><Relationship Id="rId2" Type="http://schemas.openxmlformats.org/officeDocument/2006/relationships/slideLayout" Target="../slideLayouts/slideLayout49.xml"/><Relationship Id="rId3"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image" Target="../media/image208.jpeg"/><Relationship Id="rId2" Type="http://schemas.openxmlformats.org/officeDocument/2006/relationships/slideLayout" Target="../slideLayouts/slideLayout49.xml"/><Relationship Id="rId3"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image" Target="../media/image209.jpeg"/><Relationship Id="rId2" Type="http://schemas.openxmlformats.org/officeDocument/2006/relationships/image" Target="../media/image210.png"/><Relationship Id="rId3" Type="http://schemas.openxmlformats.org/officeDocument/2006/relationships/image" Target="../media/image211"/><Relationship Id="rId4" Type="http://schemas.openxmlformats.org/officeDocument/2006/relationships/slideLayout" Target="../slideLayouts/slideLayout13.xml"/><Relationship Id="rId5"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image" Target="../media/image212.jpeg"/><Relationship Id="rId2" Type="http://schemas.openxmlformats.org/officeDocument/2006/relationships/image" Target="../media/image213.jpeg"/><Relationship Id="rId3" Type="http://schemas.openxmlformats.org/officeDocument/2006/relationships/slideLayout" Target="../slideLayouts/slideLayout49.xml"/><Relationship Id="rId4"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image" Target="../media/image152.jpeg"/><Relationship Id="rId2"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image" Target="../media/image214.jpeg"/><Relationship Id="rId2" Type="http://schemas.openxmlformats.org/officeDocument/2006/relationships/slideLayout" Target="../slideLayouts/slideLayout49.xml"/><Relationship Id="rId3"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215.jpeg"/><Relationship Id="rId2" Type="http://schemas.openxmlformats.org/officeDocument/2006/relationships/image" Target="../media/image216.jpeg"/><Relationship Id="rId3" Type="http://schemas.openxmlformats.org/officeDocument/2006/relationships/slideLayout" Target="../slideLayouts/slideLayout49.xml"/><Relationship Id="rId4"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217.jpeg"/><Relationship Id="rId2" Type="http://schemas.openxmlformats.org/officeDocument/2006/relationships/slideLayout" Target="../slideLayouts/slideLayout49.xml"/><Relationship Id="rId3"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61" name="TextShape 1"/>
          <p:cNvSpPr txBox="1"/>
          <p:nvPr/>
        </p:nvSpPr>
        <p:spPr>
          <a:xfrm>
            <a:off x="838080" y="1219320"/>
            <a:ext cx="8535600" cy="3962160"/>
          </a:xfrm>
          <a:prstGeom prst="rect">
            <a:avLst/>
          </a:prstGeom>
        </p:spPr>
        <p:txBody>
          <a:bodyPr anchor="ctr" bIns="0" lIns="0" rIns="0" tIns="0"/>
          <a:p>
            <a:pPr>
              <a:lnSpc>
                <a:spcPct val="150000"/>
              </a:lnSpc>
            </a:pPr>
            <a:r>
              <a:rPr b="1" lang="en-US" sz="2400">
                <a:solidFill>
                  <a:srgbClr val="c90039"/>
                </a:solidFill>
                <a:latin typeface="Verdana"/>
                <a:ea typeface="Verdana"/>
              </a:rPr>
              <a:t>LA DISCIPLINA IN MATERIA DI ANTICORRUZIONE :materiali didattici predisposti  </a:t>
            </a:r>
            <a:r>
              <a:rPr b="1" lang="en-US" sz="2400">
                <a:solidFill>
                  <a:srgbClr val="c90039"/>
                </a:solidFill>
                <a:latin typeface="Verdana"/>
                <a:ea typeface="Verdana"/>
              </a:rPr>
              <a:t>
</a:t>
            </a:r>
            <a:r>
              <a:rPr b="1" lang="en-US" sz="2400">
                <a:solidFill>
                  <a:srgbClr val="c90039"/>
                </a:solidFill>
                <a:latin typeface="Verdana"/>
                <a:ea typeface="Verdana"/>
              </a:rPr>
              <a:t>nel percorso formativo «TRAINING ON THE JOB» tenutosi in ASL NEL 2° semestre 2015</a:t>
            </a:r>
            <a:r>
              <a:rPr b="1" lang="en-US" sz="2400">
                <a:solidFill>
                  <a:srgbClr val="c90039"/>
                </a:solidFill>
                <a:latin typeface="Verdana"/>
                <a:ea typeface="Verdana"/>
              </a:rPr>
              <a:t>
</a:t>
            </a:r>
            <a:r>
              <a:rPr b="1" lang="en-US" sz="2400">
                <a:solidFill>
                  <a:srgbClr val="c90039"/>
                </a:solidFill>
                <a:latin typeface="Verdana"/>
                <a:ea typeface="Verdana"/>
              </a:rPr>
              <a:t>
</a:t>
            </a:r>
            <a:endParaRPr/>
          </a:p>
        </p:txBody>
      </p:sp>
      <p:pic>
        <p:nvPicPr>
          <p:cNvPr descr="" id="1462" name="Immagine 1"/>
          <p:cNvPicPr/>
          <p:nvPr/>
        </p:nvPicPr>
        <p:blipFill>
          <a:blip r:embed="rId1"/>
          <a:stretch>
            <a:fillRect/>
          </a:stretch>
        </p:blipFill>
        <p:spPr>
          <a:xfrm>
            <a:off x="7171560" y="152280"/>
            <a:ext cx="2734200" cy="1066320"/>
          </a:xfrm>
          <a:prstGeom prst="rect">
            <a:avLst/>
          </a:prstGeom>
        </p:spPr>
      </p:pic>
      <p:sp>
        <p:nvSpPr>
          <p:cNvPr id="1463" name="TextShape 2"/>
          <p:cNvSpPr txBox="1"/>
          <p:nvPr/>
        </p:nvSpPr>
        <p:spPr>
          <a:xfrm>
            <a:off x="1486080" y="4343400"/>
            <a:ext cx="6933960" cy="1676160"/>
          </a:xfrm>
          <a:prstGeom prst="rect">
            <a:avLst/>
          </a:prstGeom>
        </p:spPr>
        <p:txBody>
          <a:bodyPr bIns="0" lIns="0" rIns="0" tIns="0"/>
          <a:p>
            <a:pPr algn="ctr">
              <a:lnSpc>
                <a:spcPct val="100000"/>
              </a:lnSpc>
            </a:pPr>
            <a:r>
              <a:rPr b="1" lang="it-IT" sz="2000">
                <a:solidFill>
                  <a:srgbClr val="00338d"/>
                </a:solidFill>
                <a:latin typeface="Arial"/>
              </a:rPr>
              <a:t>DATE: 23-06 ,24-06, 30-06  / 22-09, 24-09, 29-09, / 06-10,</a:t>
            </a:r>
            <a:endParaRPr/>
          </a:p>
          <a:p>
            <a:pPr algn="ctr">
              <a:lnSpc>
                <a:spcPct val="100000"/>
              </a:lnSpc>
            </a:pPr>
            <a:r>
              <a:rPr b="1" lang="it-IT" sz="2000">
                <a:solidFill>
                  <a:srgbClr val="00338d"/>
                </a:solidFill>
                <a:latin typeface="Arial"/>
              </a:rPr>
              <a:t>08-10 ,   (2015)</a:t>
            </a:r>
            <a:endParaRPr/>
          </a:p>
        </p:txBody>
      </p:sp>
      <p:pic>
        <p:nvPicPr>
          <p:cNvPr descr="" id="1464" name=""/>
          <p:cNvPicPr/>
          <p:nvPr/>
        </p:nvPicPr>
        <p:blipFill>
          <a:blip r:embed="rId2"/>
          <a:stretch>
            <a:fillRect/>
          </a:stretch>
        </p:blipFill>
        <p:spPr>
          <a:xfrm>
            <a:off x="0" y="0"/>
            <a:ext cx="360" cy="36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9" name="CustomShape 1"/>
          <p:cNvSpPr/>
          <p:nvPr/>
        </p:nvSpPr>
        <p:spPr>
          <a:xfrm>
            <a:off x="1095480" y="2214720"/>
            <a:ext cx="1356840" cy="642600"/>
          </a:xfrm>
          <a:prstGeom prst="rect">
            <a:avLst/>
          </a:prstGeom>
        </p:spPr>
      </p:sp>
      <p:sp>
        <p:nvSpPr>
          <p:cNvPr id="1640" name="CustomShape 2"/>
          <p:cNvSpPr/>
          <p:nvPr/>
        </p:nvSpPr>
        <p:spPr>
          <a:xfrm>
            <a:off x="533520" y="1066680"/>
            <a:ext cx="8762760" cy="547920"/>
          </a:xfrm>
          <a:prstGeom prst="rect">
            <a:avLst/>
          </a:prstGeom>
        </p:spPr>
        <p:txBody>
          <a:bodyPr bIns="0" lIns="0" rIns="0" tIns="0"/>
          <a:p>
            <a:pPr algn="ctr">
              <a:lnSpc>
                <a:spcPct val="100000"/>
              </a:lnSpc>
            </a:pPr>
            <a:r>
              <a:rPr b="1" lang="it-IT" sz="1200" u="sng">
                <a:solidFill>
                  <a:srgbClr val="007c92"/>
                </a:solidFill>
                <a:latin typeface="Arial"/>
              </a:rPr>
              <a:t>D.LGS. 14 MARZO 2013 N. 33</a:t>
            </a:r>
            <a:endParaRPr/>
          </a:p>
          <a:p>
            <a:pPr algn="ctr">
              <a:lnSpc>
                <a:spcPct val="100000"/>
              </a:lnSpc>
            </a:pPr>
            <a:r>
              <a:rPr b="1" lang="it-IT" sz="1200">
                <a:solidFill>
                  <a:srgbClr val="007c92"/>
                </a:solidFill>
                <a:latin typeface="Arial"/>
              </a:rPr>
              <a:t>"</a:t>
            </a:r>
            <a:r>
              <a:rPr b="1" i="1" lang="it-IT" sz="1200">
                <a:solidFill>
                  <a:srgbClr val="007c92"/>
                </a:solidFill>
                <a:latin typeface="Arial"/>
              </a:rPr>
              <a:t>Riordino della disciplina riguardante gli obblighi di pubblicità, trasparenza e diffusione di informazioni da parte delle pubbliche amministrazioni</a:t>
            </a:r>
            <a:r>
              <a:rPr b="1" lang="it-IT" sz="1200">
                <a:solidFill>
                  <a:srgbClr val="007c92"/>
                </a:solidFill>
                <a:latin typeface="Arial"/>
              </a:rPr>
              <a:t>"</a:t>
            </a:r>
            <a:endParaRPr/>
          </a:p>
        </p:txBody>
      </p:sp>
      <p:sp>
        <p:nvSpPr>
          <p:cNvPr id="1641" name="CustomShape 3"/>
          <p:cNvSpPr/>
          <p:nvPr/>
        </p:nvSpPr>
        <p:spPr>
          <a:xfrm>
            <a:off x="533520" y="1981080"/>
            <a:ext cx="1918800" cy="875880"/>
          </a:xfrm>
          <a:prstGeom prst="rect">
            <a:avLst>
              <a:gd fmla="val 16667" name="adj"/>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Aggiornamento del Programma Triennale di Trasparenza e Integrità</a:t>
            </a:r>
            <a:endParaRPr/>
          </a:p>
        </p:txBody>
      </p:sp>
      <p:sp>
        <p:nvSpPr>
          <p:cNvPr id="1642" name="CustomShape 4"/>
          <p:cNvSpPr/>
          <p:nvPr/>
        </p:nvSpPr>
        <p:spPr>
          <a:xfrm>
            <a:off x="2819520" y="1994760"/>
            <a:ext cx="1918800" cy="875880"/>
          </a:xfrm>
          <a:prstGeom prst="rect">
            <a:avLst>
              <a:gd fmla="val 16667" name="adj"/>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Nomina di un Responsabile per la Trasparenza</a:t>
            </a:r>
            <a:endParaRPr/>
          </a:p>
        </p:txBody>
      </p:sp>
      <p:sp>
        <p:nvSpPr>
          <p:cNvPr id="1643" name="CustomShape 5"/>
          <p:cNvSpPr/>
          <p:nvPr/>
        </p:nvSpPr>
        <p:spPr>
          <a:xfrm>
            <a:off x="5105520" y="1970280"/>
            <a:ext cx="1918800" cy="875880"/>
          </a:xfrm>
          <a:prstGeom prst="rect">
            <a:avLst>
              <a:gd fmla="val 16667" name="adj"/>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Accesso civico</a:t>
            </a:r>
            <a:endParaRPr/>
          </a:p>
        </p:txBody>
      </p:sp>
      <p:sp>
        <p:nvSpPr>
          <p:cNvPr id="1644" name="CustomShape 6"/>
          <p:cNvSpPr/>
          <p:nvPr/>
        </p:nvSpPr>
        <p:spPr>
          <a:xfrm>
            <a:off x="7391520" y="1981080"/>
            <a:ext cx="1918800" cy="875880"/>
          </a:xfrm>
          <a:prstGeom prst="rect">
            <a:avLst>
              <a:gd fmla="val 16667" name="adj"/>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Obblighi di pubblicazione</a:t>
            </a:r>
            <a:endParaRPr/>
          </a:p>
        </p:txBody>
      </p:sp>
      <p:sp>
        <p:nvSpPr>
          <p:cNvPr id="1645" name="CustomShape 7"/>
          <p:cNvSpPr/>
          <p:nvPr/>
        </p:nvSpPr>
        <p:spPr>
          <a:xfrm>
            <a:off x="2819520" y="3124080"/>
            <a:ext cx="1918800" cy="875880"/>
          </a:xfrm>
          <a:prstGeom prst="rect">
            <a:avLst>
              <a:gd fmla="val 16667" name="adj"/>
            </a:avLst>
          </a:prstGeom>
          <a:solidFill>
            <a:srgbClr val="ffffff"/>
          </a:solidFill>
          <a:ln w="12600">
            <a:solidFill>
              <a:srgbClr val="366b7e"/>
            </a:solidFill>
            <a:round/>
          </a:ln>
        </p:spPr>
        <p:txBody>
          <a:bodyPr anchor="ctr" bIns="45000" lIns="90000" rIns="90000" tIns="45000"/>
          <a:p>
            <a:pPr algn="ctr">
              <a:lnSpc>
                <a:spcPct val="100000"/>
              </a:lnSpc>
            </a:pPr>
            <a:r>
              <a:rPr b="1" lang="it-IT" sz="1200">
                <a:solidFill>
                  <a:srgbClr val="007c92"/>
                </a:solidFill>
                <a:latin typeface="Arial"/>
              </a:rPr>
              <a:t>Di norma coincide con il responsabile della Prevenzione della Corruzione</a:t>
            </a:r>
            <a:endParaRPr/>
          </a:p>
        </p:txBody>
      </p:sp>
      <p:sp>
        <p:nvSpPr>
          <p:cNvPr id="1646" name="CustomShape 8"/>
          <p:cNvSpPr/>
          <p:nvPr/>
        </p:nvSpPr>
        <p:spPr>
          <a:xfrm>
            <a:off x="5105520" y="3092040"/>
            <a:ext cx="1918800" cy="875880"/>
          </a:xfrm>
          <a:prstGeom prst="rect">
            <a:avLst>
              <a:gd fmla="val 16667" name="adj"/>
            </a:avLst>
          </a:prstGeom>
          <a:solidFill>
            <a:srgbClr val="ffffff"/>
          </a:solidFill>
          <a:ln w="12600">
            <a:solidFill>
              <a:srgbClr val="366b7e"/>
            </a:solidFill>
            <a:round/>
          </a:ln>
        </p:spPr>
        <p:txBody>
          <a:bodyPr anchor="ctr" bIns="45000" lIns="90000" rIns="90000" tIns="45000"/>
          <a:p>
            <a:pPr algn="ctr">
              <a:lnSpc>
                <a:spcPct val="100000"/>
              </a:lnSpc>
            </a:pPr>
            <a:r>
              <a:rPr b="1" lang="it-IT" sz="1200">
                <a:solidFill>
                  <a:srgbClr val="007c92"/>
                </a:solidFill>
                <a:latin typeface="Arial"/>
              </a:rPr>
              <a:t>Diritto di chiunque di richiedere i documenti, nei casi in cui sia stata omessa la loro pubblicazione</a:t>
            </a:r>
            <a:endParaRPr/>
          </a:p>
        </p:txBody>
      </p:sp>
      <p:sp>
        <p:nvSpPr>
          <p:cNvPr id="1647" name="CustomShape 9"/>
          <p:cNvSpPr/>
          <p:nvPr/>
        </p:nvSpPr>
        <p:spPr>
          <a:xfrm>
            <a:off x="7350120" y="3111480"/>
            <a:ext cx="1918800" cy="875880"/>
          </a:xfrm>
          <a:prstGeom prst="rect">
            <a:avLst>
              <a:gd fmla="val 16667" name="adj"/>
            </a:avLst>
          </a:prstGeom>
          <a:solidFill>
            <a:srgbClr val="ffffff"/>
          </a:solidFill>
          <a:ln w="12600">
            <a:solidFill>
              <a:srgbClr val="366b7e"/>
            </a:solidFill>
            <a:round/>
          </a:ln>
        </p:spPr>
        <p:txBody>
          <a:bodyPr anchor="ctr" bIns="45000" lIns="90000" rIns="90000" tIns="45000"/>
          <a:p>
            <a:pPr algn="ctr">
              <a:lnSpc>
                <a:spcPct val="100000"/>
              </a:lnSpc>
            </a:pPr>
            <a:r>
              <a:rPr b="1" lang="it-IT" sz="1200">
                <a:solidFill>
                  <a:srgbClr val="007c92"/>
                </a:solidFill>
                <a:latin typeface="Arial"/>
              </a:rPr>
              <a:t>In apposita sezione del sito denominata "Amministrazione Trasparente"</a:t>
            </a:r>
            <a:endParaRPr/>
          </a:p>
        </p:txBody>
      </p:sp>
      <p:sp>
        <p:nvSpPr>
          <p:cNvPr id="1648" name="CustomShape 10"/>
          <p:cNvSpPr/>
          <p:nvPr/>
        </p:nvSpPr>
        <p:spPr>
          <a:xfrm>
            <a:off x="533520" y="3090960"/>
            <a:ext cx="1918800" cy="875880"/>
          </a:xfrm>
          <a:prstGeom prst="rect">
            <a:avLst>
              <a:gd fmla="val 16667" name="adj"/>
            </a:avLst>
          </a:prstGeom>
          <a:solidFill>
            <a:srgbClr val="ffffff"/>
          </a:solidFill>
          <a:ln w="12600">
            <a:solidFill>
              <a:srgbClr val="366b7e"/>
            </a:solidFill>
            <a:round/>
          </a:ln>
        </p:spPr>
        <p:txBody>
          <a:bodyPr anchor="ctr" bIns="45000" lIns="90000" rIns="90000" tIns="45000"/>
          <a:p>
            <a:pPr algn="ctr">
              <a:lnSpc>
                <a:spcPct val="100000"/>
              </a:lnSpc>
            </a:pPr>
            <a:r>
              <a:rPr b="1" lang="it-IT" sz="1200">
                <a:solidFill>
                  <a:srgbClr val="007c92"/>
                </a:solidFill>
                <a:latin typeface="Arial"/>
              </a:rPr>
              <a:t>Costituisce parte integrante del Piano di Prevenzione della Corruzione</a:t>
            </a:r>
            <a:endParaRPr/>
          </a:p>
        </p:txBody>
      </p:sp>
      <p:sp>
        <p:nvSpPr>
          <p:cNvPr id="1649" name="CustomShape 11"/>
          <p:cNvSpPr/>
          <p:nvPr/>
        </p:nvSpPr>
        <p:spPr>
          <a:xfrm>
            <a:off x="7391520" y="4495680"/>
            <a:ext cx="2133360" cy="1371240"/>
          </a:xfrm>
          <a:prstGeom prst="rect">
            <a:avLst>
              <a:gd fmla="val -28077" name="adj1"/>
              <a:gd fmla="val -92993" name="adj2"/>
            </a:avLst>
          </a:prstGeom>
          <a:solidFill>
            <a:srgbClr val="ffffff"/>
          </a:solidFill>
          <a:ln w="12600">
            <a:solidFill>
              <a:srgbClr val="366b7e"/>
            </a:solidFill>
            <a:round/>
          </a:ln>
        </p:spPr>
        <p:txBody>
          <a:bodyPr anchor="ctr" bIns="45000" lIns="90000" rIns="90000" tIns="45000"/>
          <a:p>
            <a:pPr algn="ctr">
              <a:lnSpc>
                <a:spcPct val="100000"/>
              </a:lnSpc>
            </a:pPr>
            <a:r>
              <a:rPr b="1" lang="it-IT" sz="1200">
                <a:solidFill>
                  <a:srgbClr val="007c92"/>
                </a:solidFill>
                <a:latin typeface="Arial"/>
              </a:rPr>
              <a:t>Con Delibera n. 50 del 4 luglio 2013 e successivi documenti interpretativi l'A.N.A.C. ha definito le modalità di pubblicazione dei dati</a:t>
            </a:r>
            <a:endParaRPr/>
          </a:p>
        </p:txBody>
      </p:sp>
      <p:sp>
        <p:nvSpPr>
          <p:cNvPr id="1650" name="Line 12"/>
          <p:cNvSpPr/>
          <p:nvPr/>
        </p:nvSpPr>
        <p:spPr>
          <a:xfrm>
            <a:off x="0" y="4343400"/>
            <a:ext cx="6933960" cy="0"/>
          </a:xfrm>
          <a:prstGeom prst="line">
            <a:avLst/>
          </a:prstGeom>
          <a:ln w="6480">
            <a:solidFill>
              <a:srgbClr val="747678"/>
            </a:solidFill>
            <a:round/>
          </a:ln>
        </p:spPr>
      </p:sp>
      <p:sp>
        <p:nvSpPr>
          <p:cNvPr id="1651" name="Line 13"/>
          <p:cNvSpPr/>
          <p:nvPr/>
        </p:nvSpPr>
        <p:spPr>
          <a:xfrm>
            <a:off x="6933960" y="4343400"/>
            <a:ext cx="0" cy="2057400"/>
          </a:xfrm>
          <a:prstGeom prst="line">
            <a:avLst/>
          </a:prstGeom>
          <a:ln w="6480">
            <a:solidFill>
              <a:srgbClr val="747678"/>
            </a:solidFill>
            <a:round/>
          </a:ln>
        </p:spPr>
      </p:sp>
      <p:sp>
        <p:nvSpPr>
          <p:cNvPr id="1652" name="CustomShape 14"/>
          <p:cNvSpPr/>
          <p:nvPr/>
        </p:nvSpPr>
        <p:spPr>
          <a:xfrm>
            <a:off x="228600" y="4495680"/>
            <a:ext cx="6476760" cy="1825560"/>
          </a:xfrm>
          <a:prstGeom prst="rect">
            <a:avLst/>
          </a:prstGeom>
        </p:spPr>
        <p:txBody>
          <a:bodyPr bIns="0" lIns="0" rIns="0" tIns="0"/>
          <a:p>
            <a:pPr>
              <a:lnSpc>
                <a:spcPct val="100000"/>
              </a:lnSpc>
            </a:pPr>
            <a:r>
              <a:rPr b="1" lang="it-IT" sz="1200">
                <a:solidFill>
                  <a:srgbClr val="007c92"/>
                </a:solidFill>
                <a:latin typeface="Arial"/>
              </a:rPr>
              <a:t>AMBITO DI APPLICAZIONE SOGGETTIVO (art. 11):</a:t>
            </a:r>
            <a:endParaRPr/>
          </a:p>
          <a:p>
            <a:pPr>
              <a:lnSpc>
                <a:spcPct val="100000"/>
              </a:lnSpc>
              <a:buFont charset="2" typeface="Wingdings"/>
              <a:buChar char=""/>
            </a:pPr>
            <a:r>
              <a:rPr b="1" lang="it-IT" sz="1200">
                <a:solidFill>
                  <a:srgbClr val="007c92"/>
                </a:solidFill>
                <a:latin typeface="Arial"/>
              </a:rPr>
              <a:t>tutte le amministrazioni di cui all'articolo 1, comma 2, del decreto legislativo 30 marzo 2001, n. 165, e successive modificazioni, ivi comprese le autorità amministrative indipendenti di garanzia, vigilanza e regolazione;</a:t>
            </a:r>
            <a:endParaRPr/>
          </a:p>
          <a:p>
            <a:pPr>
              <a:lnSpc>
                <a:spcPct val="100000"/>
              </a:lnSpc>
              <a:buFont charset="2" typeface="Wingdings"/>
              <a:buChar char=""/>
            </a:pPr>
            <a:r>
              <a:rPr b="1" lang="it-IT" sz="1200">
                <a:solidFill>
                  <a:srgbClr val="007c92"/>
                </a:solidFill>
                <a:latin typeface="Arial"/>
              </a:rPr>
              <a:t>enti di diritto pubblico non territoriali nazionali, regionali o locali, istituiti, vigilati, finanziati dalla P.A. che conferisce l'incarico, ovvero i cui amministratori siano da questa nominati;</a:t>
            </a:r>
            <a:endParaRPr/>
          </a:p>
          <a:p>
            <a:pPr>
              <a:lnSpc>
                <a:spcPct val="100000"/>
              </a:lnSpc>
              <a:buFont charset="2" typeface="Wingdings"/>
              <a:buChar char=""/>
            </a:pPr>
            <a:r>
              <a:rPr b="1" lang="it-IT" sz="1200">
                <a:solidFill>
                  <a:srgbClr val="007c92"/>
                </a:solidFill>
                <a:latin typeface="Arial"/>
              </a:rPr>
              <a:t> </a:t>
            </a:r>
            <a:r>
              <a:rPr b="1" lang="it-IT" sz="1200">
                <a:solidFill>
                  <a:srgbClr val="007c92"/>
                </a:solidFill>
                <a:latin typeface="Arial"/>
              </a:rPr>
              <a:t>limitatamente all'attività di pubblico interesse, enti di diritto privato in controllo pubblico. In caso di partecipazione minoritaria, si applicano le disposizioni di cui agli artt. da 15 a 33 della l. 190/2012, limitatamente alle attività di pubblico interesse</a:t>
            </a:r>
            <a:endParaRPr/>
          </a:p>
        </p:txBody>
      </p:sp>
      <p:sp>
        <p:nvSpPr>
          <p:cNvPr id="1653" name="TextShape 1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1" name="CustomShape 1"/>
          <p:cNvSpPr/>
          <p:nvPr/>
        </p:nvSpPr>
        <p:spPr>
          <a:xfrm>
            <a:off x="1981080" y="2265480"/>
            <a:ext cx="5060520" cy="478440"/>
          </a:xfrm>
          <a:prstGeom prst="rect">
            <a:avLst/>
          </a:prstGeom>
          <a:solidFill>
            <a:srgbClr val="ccd7db"/>
          </a:solidFill>
          <a:ln w="12600">
            <a:solidFill>
              <a:srgbClr val="007c92"/>
            </a:solidFill>
            <a:round/>
          </a:ln>
        </p:spPr>
      </p:sp>
      <p:sp>
        <p:nvSpPr>
          <p:cNvPr id="3172" name="CustomShape 2"/>
          <p:cNvSpPr/>
          <p:nvPr/>
        </p:nvSpPr>
        <p:spPr>
          <a:xfrm>
            <a:off x="2234160" y="1985040"/>
            <a:ext cx="3542400" cy="560520"/>
          </a:xfrm>
          <a:prstGeom prst="rect">
            <a:avLst>
              <a:gd fmla="val 16667" name="adj"/>
            </a:avLst>
          </a:prstGeom>
          <a:solidFill>
            <a:srgbClr val="ffffff"/>
          </a:solidFill>
          <a:ln w="12600">
            <a:solidFill>
              <a:srgbClr val="007084"/>
            </a:solidFill>
            <a:round/>
          </a:ln>
        </p:spPr>
        <p:txBody>
          <a:bodyPr anchor="ctr" bIns="0" lIns="133920" rIns="133920" tIns="0"/>
          <a:p>
            <a:pPr>
              <a:lnSpc>
                <a:spcPct val="90000"/>
              </a:lnSpc>
            </a:pPr>
            <a:r>
              <a:rPr b="1" lang="it-IT" sz="1200">
                <a:solidFill>
                  <a:srgbClr val="007c92"/>
                </a:solidFill>
                <a:latin typeface="Arial"/>
              </a:rPr>
              <a:t>Dirigenti competenti, sotto il coordinamento del responsabile della prevenzione</a:t>
            </a:r>
            <a:endParaRPr/>
          </a:p>
        </p:txBody>
      </p:sp>
      <p:sp>
        <p:nvSpPr>
          <p:cNvPr id="3173" name="CustomShape 3"/>
          <p:cNvSpPr/>
          <p:nvPr/>
        </p:nvSpPr>
        <p:spPr>
          <a:xfrm>
            <a:off x="1981080" y="3127680"/>
            <a:ext cx="5060520" cy="478440"/>
          </a:xfrm>
          <a:prstGeom prst="rect">
            <a:avLst/>
          </a:prstGeom>
          <a:solidFill>
            <a:srgbClr val="ccd7db"/>
          </a:solidFill>
          <a:ln w="12600">
            <a:solidFill>
              <a:srgbClr val="007c92"/>
            </a:solidFill>
            <a:round/>
          </a:ln>
        </p:spPr>
      </p:sp>
      <p:sp>
        <p:nvSpPr>
          <p:cNvPr id="3174" name="CustomShape 4"/>
          <p:cNvSpPr/>
          <p:nvPr/>
        </p:nvSpPr>
        <p:spPr>
          <a:xfrm>
            <a:off x="2234160" y="2847240"/>
            <a:ext cx="3542400" cy="560520"/>
          </a:xfrm>
          <a:prstGeom prst="rect">
            <a:avLst>
              <a:gd fmla="val 16667" name="adj"/>
            </a:avLst>
          </a:prstGeom>
          <a:solidFill>
            <a:srgbClr val="ffffff"/>
          </a:solidFill>
          <a:ln w="12600">
            <a:solidFill>
              <a:srgbClr val="007084"/>
            </a:solidFill>
            <a:round/>
          </a:ln>
        </p:spPr>
        <p:txBody>
          <a:bodyPr anchor="ctr" bIns="0" lIns="133920" rIns="133920" tIns="0"/>
          <a:p>
            <a:pPr>
              <a:lnSpc>
                <a:spcPct val="90000"/>
              </a:lnSpc>
            </a:pPr>
            <a:r>
              <a:rPr b="1" lang="it-IT" sz="1200">
                <a:solidFill>
                  <a:srgbClr val="007c92"/>
                </a:solidFill>
                <a:latin typeface="Arial"/>
              </a:rPr>
              <a:t>O.I.V.</a:t>
            </a:r>
            <a:endParaRPr/>
          </a:p>
        </p:txBody>
      </p:sp>
      <p:sp>
        <p:nvSpPr>
          <p:cNvPr id="3175" name="CustomShape 5"/>
          <p:cNvSpPr/>
          <p:nvPr/>
        </p:nvSpPr>
        <p:spPr>
          <a:xfrm>
            <a:off x="1981080" y="3989520"/>
            <a:ext cx="5060520" cy="478440"/>
          </a:xfrm>
          <a:prstGeom prst="rect">
            <a:avLst/>
          </a:prstGeom>
          <a:solidFill>
            <a:srgbClr val="ccd7db"/>
          </a:solidFill>
          <a:ln w="12600">
            <a:solidFill>
              <a:srgbClr val="007c92"/>
            </a:solidFill>
            <a:round/>
          </a:ln>
        </p:spPr>
      </p:sp>
      <p:sp>
        <p:nvSpPr>
          <p:cNvPr id="3176" name="CustomShape 6"/>
          <p:cNvSpPr/>
          <p:nvPr/>
        </p:nvSpPr>
        <p:spPr>
          <a:xfrm>
            <a:off x="2234160" y="3709080"/>
            <a:ext cx="3542400" cy="560520"/>
          </a:xfrm>
          <a:prstGeom prst="rect">
            <a:avLst>
              <a:gd fmla="val 16667" name="adj"/>
            </a:avLst>
          </a:prstGeom>
          <a:solidFill>
            <a:srgbClr val="ffffff"/>
          </a:solidFill>
          <a:ln w="12600">
            <a:solidFill>
              <a:srgbClr val="007084"/>
            </a:solidFill>
            <a:round/>
          </a:ln>
        </p:spPr>
        <p:txBody>
          <a:bodyPr anchor="ctr" bIns="0" lIns="133920" rIns="133920" tIns="0"/>
          <a:p>
            <a:pPr>
              <a:lnSpc>
                <a:spcPct val="90000"/>
              </a:lnSpc>
            </a:pPr>
            <a:r>
              <a:rPr b="1" lang="it-IT" sz="1200">
                <a:solidFill>
                  <a:srgbClr val="007c92"/>
                </a:solidFill>
                <a:latin typeface="Arial"/>
              </a:rPr>
              <a:t>Altri uffici di controllo interno</a:t>
            </a:r>
            <a:endParaRPr/>
          </a:p>
        </p:txBody>
      </p:sp>
      <p:sp>
        <p:nvSpPr>
          <p:cNvPr id="3177" name="CustomShape 7"/>
          <p:cNvSpPr/>
          <p:nvPr/>
        </p:nvSpPr>
        <p:spPr>
          <a:xfrm>
            <a:off x="1981080" y="4851360"/>
            <a:ext cx="5060520" cy="478440"/>
          </a:xfrm>
          <a:prstGeom prst="rect">
            <a:avLst/>
          </a:prstGeom>
          <a:solidFill>
            <a:srgbClr val="ccd7db"/>
          </a:solidFill>
          <a:ln w="12600">
            <a:solidFill>
              <a:srgbClr val="007c92"/>
            </a:solidFill>
            <a:round/>
          </a:ln>
        </p:spPr>
      </p:sp>
      <p:sp>
        <p:nvSpPr>
          <p:cNvPr id="3178" name="CustomShape 8"/>
          <p:cNvSpPr/>
          <p:nvPr/>
        </p:nvSpPr>
        <p:spPr>
          <a:xfrm>
            <a:off x="2234160" y="4570920"/>
            <a:ext cx="3542400" cy="560520"/>
          </a:xfrm>
          <a:prstGeom prst="rect">
            <a:avLst>
              <a:gd fmla="val 16667" name="adj"/>
            </a:avLst>
          </a:prstGeom>
          <a:solidFill>
            <a:srgbClr val="ffffff"/>
          </a:solidFill>
          <a:ln w="12600">
            <a:solidFill>
              <a:srgbClr val="007084"/>
            </a:solidFill>
            <a:round/>
          </a:ln>
        </p:spPr>
        <p:txBody>
          <a:bodyPr anchor="ctr" bIns="0" lIns="133920" rIns="133920" tIns="0"/>
          <a:p>
            <a:pPr>
              <a:lnSpc>
                <a:spcPct val="90000"/>
              </a:lnSpc>
            </a:pPr>
            <a:r>
              <a:rPr b="1" i="1" lang="it-IT" sz="1200">
                <a:solidFill>
                  <a:srgbClr val="007c92"/>
                </a:solidFill>
                <a:latin typeface="Arial"/>
              </a:rPr>
              <a:t>Task Force </a:t>
            </a:r>
            <a:r>
              <a:rPr b="1" lang="it-IT" sz="1200">
                <a:solidFill>
                  <a:srgbClr val="007c92"/>
                </a:solidFill>
                <a:latin typeface="Arial"/>
              </a:rPr>
              <a:t>multidisciplinare</a:t>
            </a:r>
            <a:endParaRPr/>
          </a:p>
        </p:txBody>
      </p:sp>
      <p:sp>
        <p:nvSpPr>
          <p:cNvPr id="3179" name="CustomShape 9"/>
          <p:cNvSpPr/>
          <p:nvPr/>
        </p:nvSpPr>
        <p:spPr>
          <a:xfrm>
            <a:off x="2362320" y="1219320"/>
            <a:ext cx="4800240" cy="182880"/>
          </a:xfrm>
          <a:prstGeom prst="rect">
            <a:avLst/>
          </a:prstGeom>
        </p:spPr>
        <p:txBody>
          <a:bodyPr bIns="0" lIns="0" rIns="0" tIns="0"/>
          <a:p>
            <a:pPr algn="ctr">
              <a:lnSpc>
                <a:spcPct val="100000"/>
              </a:lnSpc>
            </a:pPr>
            <a:r>
              <a:rPr b="1" lang="it-IT" sz="1200">
                <a:solidFill>
                  <a:srgbClr val="007c92"/>
                </a:solidFill>
                <a:latin typeface="Arial"/>
              </a:rPr>
              <a:t>SOGGETTI COINVOLTI NELLA MAPPATURA DEI PROCESSI</a:t>
            </a:r>
            <a:endParaRPr/>
          </a:p>
        </p:txBody>
      </p:sp>
      <p:sp>
        <p:nvSpPr>
          <p:cNvPr id="3180" name="CustomShape 10"/>
          <p:cNvSpPr/>
          <p:nvPr/>
        </p:nvSpPr>
        <p:spPr>
          <a:xfrm>
            <a:off x="1981080" y="1981080"/>
            <a:ext cx="773094112920" cy="265680"/>
          </a:xfrm>
          <a:prstGeom prst="rect">
            <a:avLst/>
          </a:prstGeom>
        </p:spPr>
        <p:txBody>
          <a:bodyPr bIns="45000" lIns="90000" rIns="90000" tIns="45000"/>
          <a:p>
            <a:r>
              <a:rPr b="1" lang="it-IT" sz="1200">
                <a:solidFill>
                  <a:srgbClr val="007c92"/>
                </a:solidFill>
              </a:rPr>
              <a:t>Dirigenti competenti, sotto il coordinamento del responsabile della prevenzione</a:t>
            </a:r>
            <a:endParaRPr/>
          </a:p>
        </p:txBody>
      </p:sp>
      <p:sp>
        <p:nvSpPr>
          <p:cNvPr id="3181" name="CustomShape 11"/>
          <p:cNvSpPr/>
          <p:nvPr/>
        </p:nvSpPr>
        <p:spPr>
          <a:xfrm>
            <a:off x="-773094113280" y="1981080"/>
            <a:ext cx="773094112920" cy="-295920"/>
          </a:xfrm>
          <a:prstGeom prst="rect">
            <a:avLst>
              <a:gd fmla="val 16667" name="adj"/>
            </a:avLst>
          </a:prstGeom>
        </p:spPr>
        <p:txBody>
          <a:bodyPr bIns="45000" lIns="90000" rIns="90000" tIns="45000"/>
          <a:p>
            <a:r>
              <a:rPr b="1" lang="it-IT" sz="1200">
                <a:solidFill>
                  <a:srgbClr val="007c92"/>
                </a:solidFill>
              </a:rPr>
              <a:t>Dirigenti competenti, sotto il coordinamento del responsabile della prevenzione</a:t>
            </a:r>
            <a:endParaRPr/>
          </a:p>
        </p:txBody>
      </p:sp>
      <p:sp>
        <p:nvSpPr>
          <p:cNvPr id="3182" name="CustomShape 12"/>
          <p:cNvSpPr/>
          <p:nvPr/>
        </p:nvSpPr>
        <p:spPr>
          <a:xfrm>
            <a:off x="1981080" y="59346541080"/>
            <a:ext cx="40108028400" cy="4945379760"/>
          </a:xfrm>
          <a:prstGeom prst="rect">
            <a:avLst/>
          </a:prstGeom>
        </p:spPr>
      </p:sp>
      <p:sp>
        <p:nvSpPr>
          <p:cNvPr id="3183" name="CustomShape 13"/>
          <p:cNvSpPr/>
          <p:nvPr/>
        </p:nvSpPr>
        <p:spPr>
          <a:xfrm>
            <a:off x="1981080" y="74182681080"/>
            <a:ext cx="773094112920" cy="265680"/>
          </a:xfrm>
          <a:prstGeom prst="rect">
            <a:avLst/>
          </a:prstGeom>
        </p:spPr>
        <p:txBody>
          <a:bodyPr bIns="45000" lIns="90000" rIns="90000" tIns="45000"/>
          <a:p>
            <a:r>
              <a:rPr b="1" lang="it-IT" sz="1200">
                <a:solidFill>
                  <a:srgbClr val="007c92"/>
                </a:solidFill>
              </a:rPr>
              <a:t>O.I.V.</a:t>
            </a:r>
            <a:endParaRPr/>
          </a:p>
        </p:txBody>
      </p:sp>
      <p:sp>
        <p:nvSpPr>
          <p:cNvPr id="3184" name="CustomShape 14"/>
          <p:cNvSpPr/>
          <p:nvPr/>
        </p:nvSpPr>
        <p:spPr>
          <a:xfrm>
            <a:off x="-773094113280" y="74182681080"/>
            <a:ext cx="773094112920" cy="-1080"/>
          </a:xfrm>
          <a:prstGeom prst="rect">
            <a:avLst>
              <a:gd fmla="val 16667" name="adj"/>
            </a:avLst>
          </a:prstGeom>
        </p:spPr>
        <p:txBody>
          <a:bodyPr bIns="45000" lIns="90000" rIns="90000" tIns="45000"/>
          <a:p>
            <a:r>
              <a:rPr b="1" lang="it-IT" sz="1200">
                <a:solidFill>
                  <a:srgbClr val="007c92"/>
                </a:solidFill>
              </a:rPr>
              <a:t>O.I.V.</a:t>
            </a:r>
            <a:endParaRPr/>
          </a:p>
        </p:txBody>
      </p:sp>
      <p:sp>
        <p:nvSpPr>
          <p:cNvPr id="3185" name="CustomShape 15"/>
          <p:cNvSpPr/>
          <p:nvPr/>
        </p:nvSpPr>
        <p:spPr>
          <a:xfrm>
            <a:off x="1981080" y="133527241080"/>
            <a:ext cx="40108028400" cy="4945379760"/>
          </a:xfrm>
          <a:prstGeom prst="rect">
            <a:avLst/>
          </a:prstGeom>
        </p:spPr>
      </p:sp>
      <p:sp>
        <p:nvSpPr>
          <p:cNvPr id="3186" name="CustomShape 16"/>
          <p:cNvSpPr/>
          <p:nvPr/>
        </p:nvSpPr>
        <p:spPr>
          <a:xfrm>
            <a:off x="1981080" y="148363381080"/>
            <a:ext cx="773094112920" cy="265680"/>
          </a:xfrm>
          <a:prstGeom prst="rect">
            <a:avLst/>
          </a:prstGeom>
        </p:spPr>
        <p:txBody>
          <a:bodyPr bIns="45000" lIns="90000" rIns="90000" tIns="45000"/>
          <a:p>
            <a:r>
              <a:rPr b="1" lang="it-IT" sz="1200">
                <a:solidFill>
                  <a:srgbClr val="007c92"/>
                </a:solidFill>
              </a:rPr>
              <a:t>Altri uffici di controllo interno</a:t>
            </a:r>
            <a:endParaRPr/>
          </a:p>
        </p:txBody>
      </p:sp>
      <p:sp>
        <p:nvSpPr>
          <p:cNvPr id="3187" name="CustomShape 17"/>
          <p:cNvSpPr/>
          <p:nvPr/>
        </p:nvSpPr>
        <p:spPr>
          <a:xfrm>
            <a:off x="-773094113280" y="148363381080"/>
            <a:ext cx="773094112920" cy="-1080"/>
          </a:xfrm>
          <a:prstGeom prst="rect">
            <a:avLst>
              <a:gd fmla="val 16667" name="adj"/>
            </a:avLst>
          </a:prstGeom>
        </p:spPr>
        <p:txBody>
          <a:bodyPr bIns="45000" lIns="90000" rIns="90000" tIns="45000"/>
          <a:p>
            <a:r>
              <a:rPr b="1" lang="it-IT" sz="1200">
                <a:solidFill>
                  <a:srgbClr val="007c92"/>
                </a:solidFill>
              </a:rPr>
              <a:t>Altri uffici di controllo interno</a:t>
            </a:r>
            <a:endParaRPr/>
          </a:p>
        </p:txBody>
      </p:sp>
      <p:sp>
        <p:nvSpPr>
          <p:cNvPr id="3188" name="CustomShape 18"/>
          <p:cNvSpPr/>
          <p:nvPr/>
        </p:nvSpPr>
        <p:spPr>
          <a:xfrm>
            <a:off x="1981080" y="207707941080"/>
            <a:ext cx="40108028400" cy="4945379760"/>
          </a:xfrm>
          <a:prstGeom prst="rect">
            <a:avLst/>
          </a:prstGeom>
        </p:spPr>
      </p:sp>
      <p:sp>
        <p:nvSpPr>
          <p:cNvPr id="3189" name="CustomShape 19"/>
          <p:cNvSpPr/>
          <p:nvPr/>
        </p:nvSpPr>
        <p:spPr>
          <a:xfrm>
            <a:off x="1981080" y="222544081080"/>
            <a:ext cx="773094112920" cy="264240"/>
          </a:xfrm>
          <a:prstGeom prst="rect">
            <a:avLst/>
          </a:prstGeom>
        </p:spPr>
        <p:txBody>
          <a:bodyPr bIns="45000" lIns="90000" rIns="90000" tIns="45000"/>
          <a:p>
            <a:r>
              <a:rPr b="1" i="1" lang="it-IT" sz="1200">
                <a:solidFill>
                  <a:srgbClr val="007c92"/>
                </a:solidFill>
              </a:rPr>
              <a:t>Task Force </a:t>
            </a:r>
            <a:endParaRPr/>
          </a:p>
        </p:txBody>
      </p:sp>
      <p:sp>
        <p:nvSpPr>
          <p:cNvPr id="3190" name="CustomShape 20"/>
          <p:cNvSpPr/>
          <p:nvPr/>
        </p:nvSpPr>
        <p:spPr>
          <a:xfrm>
            <a:off x="-773094113280" y="222544081080"/>
            <a:ext cx="773094112920" cy="-1080"/>
          </a:xfrm>
          <a:prstGeom prst="rect">
            <a:avLst>
              <a:gd fmla="val 16667" name="adj"/>
            </a:avLst>
          </a:prstGeom>
        </p:spPr>
        <p:txBody>
          <a:bodyPr bIns="45000" lIns="90000" rIns="90000" tIns="45000"/>
          <a:p>
            <a:r>
              <a:rPr b="1" i="1" lang="it-IT" sz="1200">
                <a:solidFill>
                  <a:srgbClr val="007c92"/>
                </a:solidFill>
              </a:rPr>
              <a:t>Task Force </a:t>
            </a:r>
            <a:endParaRPr/>
          </a:p>
        </p:txBody>
      </p:sp>
      <p:sp>
        <p:nvSpPr>
          <p:cNvPr id="3191" name="CustomShape 21"/>
          <p:cNvSpPr/>
          <p:nvPr/>
        </p:nvSpPr>
        <p:spPr>
          <a:xfrm>
            <a:off x="1981080" y="281888641080"/>
            <a:ext cx="40108028400" cy="4945379760"/>
          </a:xfrm>
          <a:prstGeom prst="rect">
            <a:avLst/>
          </a:prstGeom>
        </p:spPr>
      </p:sp>
      <p:sp>
        <p:nvSpPr>
          <p:cNvPr id="3192" name="CustomShape 22"/>
          <p:cNvSpPr/>
          <p:nvPr/>
        </p:nvSpPr>
        <p:spPr>
          <a:xfrm>
            <a:off x="5956200" y="2895480"/>
            <a:ext cx="228240" cy="2209320"/>
          </a:xfrm>
          <a:prstGeom prst="rect">
            <a:avLst>
              <a:gd fmla="val 8333" name="adj1"/>
              <a:gd fmla="val 50000" name="adj2"/>
            </a:avLst>
          </a:prstGeom>
          <a:ln w="25560">
            <a:solidFill>
              <a:srgbClr val="007c92"/>
            </a:solidFill>
            <a:round/>
          </a:ln>
        </p:spPr>
      </p:sp>
      <p:sp>
        <p:nvSpPr>
          <p:cNvPr id="3193" name="CustomShape 23"/>
          <p:cNvSpPr/>
          <p:nvPr/>
        </p:nvSpPr>
        <p:spPr>
          <a:xfrm>
            <a:off x="6108480" y="3900240"/>
            <a:ext cx="1066320" cy="137520"/>
          </a:xfrm>
          <a:prstGeom prst="rect">
            <a:avLst/>
          </a:prstGeom>
        </p:spPr>
        <p:txBody>
          <a:bodyPr bIns="0" lIns="0" rIns="0" tIns="0"/>
          <a:p>
            <a:pPr algn="ctr">
              <a:lnSpc>
                <a:spcPct val="100000"/>
              </a:lnSpc>
            </a:pPr>
            <a:r>
              <a:rPr b="1" lang="it-IT" sz="900" u="sng">
                <a:solidFill>
                  <a:srgbClr val="007c92"/>
                </a:solidFill>
                <a:latin typeface="Arial"/>
              </a:rPr>
              <a:t>FACOLTATIVI</a:t>
            </a:r>
            <a:endParaRPr/>
          </a:p>
        </p:txBody>
      </p:sp>
      <p:sp>
        <p:nvSpPr>
          <p:cNvPr id="3194" name="TextShape 2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mappatura dei processi</a:t>
            </a:r>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5" name="CustomShape 1"/>
          <p:cNvSpPr/>
          <p:nvPr/>
        </p:nvSpPr>
        <p:spPr>
          <a:xfrm>
            <a:off x="1219320" y="1295280"/>
            <a:ext cx="7238520" cy="182880"/>
          </a:xfrm>
          <a:prstGeom prst="rect">
            <a:avLst/>
          </a:prstGeom>
        </p:spPr>
        <p:txBody>
          <a:bodyPr bIns="0" lIns="0" rIns="0" tIns="0"/>
          <a:p>
            <a:pPr algn="ctr">
              <a:lnSpc>
                <a:spcPct val="100000"/>
              </a:lnSpc>
            </a:pPr>
            <a:r>
              <a:rPr b="1" lang="it-IT" sz="1200">
                <a:solidFill>
                  <a:srgbClr val="007c92"/>
                </a:solidFill>
                <a:latin typeface="Arial"/>
              </a:rPr>
              <a:t>MODALITA' DI SVOLGIMENTO DELLA MAPPATURA DEI PROCESSI</a:t>
            </a:r>
            <a:endParaRPr/>
          </a:p>
        </p:txBody>
      </p:sp>
      <p:sp>
        <p:nvSpPr>
          <p:cNvPr id="3196" name="CustomShape 2"/>
          <p:cNvSpPr/>
          <p:nvPr/>
        </p:nvSpPr>
        <p:spPr>
          <a:xfrm>
            <a:off x="4873320" y="1994040"/>
            <a:ext cx="4954320" cy="609120"/>
          </a:xfrm>
          <a:prstGeom prst="rect">
            <a:avLst>
              <a:gd fmla="val 50000" name="adj"/>
            </a:avLst>
          </a:prstGeom>
          <a:solidFill>
            <a:srgbClr val="007c92"/>
          </a:solidFill>
        </p:spPr>
        <p:txBody>
          <a:bodyPr anchor="ctr" bIns="45000" lIns="90000" rIns="90000" tIns="45000"/>
          <a:p>
            <a:pPr algn="ctr">
              <a:lnSpc>
                <a:spcPct val="100000"/>
              </a:lnSpc>
            </a:pPr>
            <a:r>
              <a:rPr b="1" lang="it-IT" sz="1200">
                <a:solidFill>
                  <a:srgbClr val="ff0000"/>
                </a:solidFill>
                <a:latin typeface="Arial"/>
              </a:rPr>
              <a:t>INTERVISTE</a:t>
            </a:r>
            <a:r>
              <a:rPr b="1" lang="it-IT" sz="1200">
                <a:solidFill>
                  <a:srgbClr val="ffffff"/>
                </a:solidFill>
                <a:latin typeface="Arial"/>
              </a:rPr>
              <a:t> condotte con i dirigenti</a:t>
            </a:r>
            <a:endParaRPr/>
          </a:p>
        </p:txBody>
      </p:sp>
      <p:sp>
        <p:nvSpPr>
          <p:cNvPr id="3197" name="CustomShape 3"/>
          <p:cNvSpPr/>
          <p:nvPr/>
        </p:nvSpPr>
        <p:spPr>
          <a:xfrm>
            <a:off x="304920" y="1981080"/>
            <a:ext cx="4647960" cy="609120"/>
          </a:xfrm>
          <a:prstGeom prst="rect">
            <a:avLst>
              <a:gd fmla="val 50000" name="adj"/>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Approfondito esame della </a:t>
            </a:r>
            <a:r>
              <a:rPr b="1" lang="it-IT" sz="1200">
                <a:solidFill>
                  <a:srgbClr val="ff0000"/>
                </a:solidFill>
                <a:latin typeface="Arial"/>
              </a:rPr>
              <a:t>STRUTTURA ORGANIZZATIVA </a:t>
            </a:r>
            <a:r>
              <a:rPr b="1" lang="it-IT" sz="1200">
                <a:solidFill>
                  <a:srgbClr val="ffffff"/>
                </a:solidFill>
                <a:latin typeface="Arial"/>
              </a:rPr>
              <a:t>e della documentazione rilevante </a:t>
            </a:r>
            <a:endParaRPr/>
          </a:p>
        </p:txBody>
      </p:sp>
      <p:sp>
        <p:nvSpPr>
          <p:cNvPr id="3198" name="Line 4"/>
          <p:cNvSpPr/>
          <p:nvPr/>
        </p:nvSpPr>
        <p:spPr>
          <a:xfrm>
            <a:off x="4647960" y="2590560"/>
            <a:ext cx="0" cy="3505320"/>
          </a:xfrm>
          <a:prstGeom prst="line">
            <a:avLst/>
          </a:prstGeom>
          <a:ln w="6480">
            <a:solidFill>
              <a:srgbClr val="007c92"/>
            </a:solidFill>
            <a:round/>
          </a:ln>
        </p:spPr>
      </p:sp>
      <p:sp>
        <p:nvSpPr>
          <p:cNvPr id="3199" name="CustomShape 5"/>
          <p:cNvSpPr/>
          <p:nvPr/>
        </p:nvSpPr>
        <p:spPr>
          <a:xfrm>
            <a:off x="332640" y="2743200"/>
            <a:ext cx="4124520" cy="1460520"/>
          </a:xfrm>
          <a:prstGeom prst="rect">
            <a:avLst/>
          </a:prstGeom>
        </p:spPr>
        <p:txBody>
          <a:bodyPr bIns="0" lIns="0" rIns="0" tIns="0"/>
          <a:p>
            <a:pPr>
              <a:lnSpc>
                <a:spcPct val="100000"/>
              </a:lnSpc>
            </a:pPr>
            <a:r>
              <a:rPr b="1" lang="it-IT" sz="1200">
                <a:solidFill>
                  <a:srgbClr val="007c92"/>
                </a:solidFill>
                <a:latin typeface="Arial"/>
              </a:rPr>
              <a:t>Scopo:</a:t>
            </a:r>
            <a:endParaRPr/>
          </a:p>
          <a:p>
            <a:pPr>
              <a:lnSpc>
                <a:spcPct val="100000"/>
              </a:lnSpc>
            </a:pPr>
            <a:endParaRPr/>
          </a:p>
          <a:p>
            <a:pPr>
              <a:lnSpc>
                <a:spcPct val="100000"/>
              </a:lnSpc>
              <a:buFont charset="2" typeface="Wingdings"/>
              <a:buChar char=""/>
            </a:pPr>
            <a:r>
              <a:rPr b="1" lang="it-IT" sz="1200">
                <a:solidFill>
                  <a:srgbClr val="007c92"/>
                </a:solidFill>
                <a:latin typeface="Arial"/>
              </a:rPr>
              <a:t>avere il quadro completo della struttura organizzativa e della ripartizione delle funzioni e dei poteri all’interno dell’Ente;</a:t>
            </a:r>
            <a:endParaRPr/>
          </a:p>
          <a:p>
            <a:pPr>
              <a:lnSpc>
                <a:spcPct val="100000"/>
              </a:lnSpc>
              <a:buFont charset="2" typeface="Wingdings"/>
              <a:buChar char=""/>
            </a:pPr>
            <a:r>
              <a:rPr b="1" lang="it-IT" sz="1200">
                <a:solidFill>
                  <a:srgbClr val="007c92"/>
                </a:solidFill>
                <a:latin typeface="Arial"/>
              </a:rPr>
              <a:t>procedere all’individuazione dei processi, delle sue fasi e della responsabilità per ciascuna fase.</a:t>
            </a:r>
            <a:endParaRPr/>
          </a:p>
          <a:p>
            <a:pPr>
              <a:lnSpc>
                <a:spcPct val="100000"/>
              </a:lnSpc>
            </a:pPr>
            <a:endParaRPr/>
          </a:p>
        </p:txBody>
      </p:sp>
      <p:sp>
        <p:nvSpPr>
          <p:cNvPr id="3200" name="CustomShape 6"/>
          <p:cNvSpPr/>
          <p:nvPr/>
        </p:nvSpPr>
        <p:spPr>
          <a:xfrm>
            <a:off x="4838760" y="2743200"/>
            <a:ext cx="4686120" cy="2008080"/>
          </a:xfrm>
          <a:prstGeom prst="rect">
            <a:avLst/>
          </a:prstGeom>
        </p:spPr>
        <p:txBody>
          <a:bodyPr bIns="0" lIns="0" rIns="0" tIns="0"/>
          <a:p>
            <a:pPr>
              <a:lnSpc>
                <a:spcPct val="100000"/>
              </a:lnSpc>
            </a:pPr>
            <a:r>
              <a:rPr b="1" lang="it-IT" sz="1200">
                <a:solidFill>
                  <a:srgbClr val="007c92"/>
                </a:solidFill>
                <a:latin typeface="Arial"/>
              </a:rPr>
              <a:t>Scopo:</a:t>
            </a:r>
            <a:endParaRPr/>
          </a:p>
          <a:p>
            <a:pPr>
              <a:lnSpc>
                <a:spcPct val="100000"/>
              </a:lnSpc>
            </a:pPr>
            <a:endParaRPr/>
          </a:p>
          <a:p>
            <a:pPr>
              <a:lnSpc>
                <a:spcPct val="100000"/>
              </a:lnSpc>
              <a:buFont charset="2" typeface="Wingdings"/>
              <a:buChar char=""/>
            </a:pPr>
            <a:r>
              <a:rPr b="1" lang="it-IT" sz="1200">
                <a:solidFill>
                  <a:srgbClr val="007c92"/>
                </a:solidFill>
                <a:latin typeface="Arial"/>
              </a:rPr>
              <a:t>comprendere i processi caratterizzanti l’Ente;</a:t>
            </a:r>
            <a:endParaRPr/>
          </a:p>
          <a:p>
            <a:pPr>
              <a:lnSpc>
                <a:spcPct val="100000"/>
              </a:lnSpc>
              <a:buFont charset="2" typeface="Wingdings"/>
              <a:buChar char=""/>
            </a:pPr>
            <a:r>
              <a:rPr b="1" lang="it-IT" sz="1200">
                <a:solidFill>
                  <a:srgbClr val="007c92"/>
                </a:solidFill>
                <a:latin typeface="Arial"/>
              </a:rPr>
              <a:t>identificare e/o confermare le aree a rischio;</a:t>
            </a:r>
            <a:endParaRPr/>
          </a:p>
          <a:p>
            <a:pPr>
              <a:lnSpc>
                <a:spcPct val="100000"/>
              </a:lnSpc>
              <a:buFont charset="2" typeface="Wingdings"/>
              <a:buChar char=""/>
            </a:pPr>
            <a:r>
              <a:rPr b="1" lang="it-IT" sz="1200">
                <a:solidFill>
                  <a:srgbClr val="007c92"/>
                </a:solidFill>
                <a:latin typeface="Arial"/>
              </a:rPr>
              <a:t>predisporre la mappatura preliminare delle aree di rischio, opportunamente integrate con esempi di possibili reati e comportamenti illeciti;</a:t>
            </a:r>
            <a:endParaRPr/>
          </a:p>
          <a:p>
            <a:pPr>
              <a:lnSpc>
                <a:spcPct val="100000"/>
              </a:lnSpc>
              <a:buFont charset="2" typeface="Wingdings"/>
              <a:buChar char=""/>
            </a:pPr>
            <a:r>
              <a:rPr b="1" lang="it-IT" sz="1200">
                <a:solidFill>
                  <a:srgbClr val="007c92"/>
                </a:solidFill>
                <a:latin typeface="Arial"/>
              </a:rPr>
              <a:t>rilevare lo stato dei controlli e delle procedure amministrative e di gestione che siano idonei ed efficaci per la prevenzione della corruzione.</a:t>
            </a:r>
            <a:endParaRPr/>
          </a:p>
          <a:p>
            <a:pPr>
              <a:lnSpc>
                <a:spcPct val="100000"/>
              </a:lnSpc>
            </a:pPr>
            <a:endParaRPr/>
          </a:p>
        </p:txBody>
      </p:sp>
      <p:sp>
        <p:nvSpPr>
          <p:cNvPr id="3201" name="CustomShape 7"/>
          <p:cNvSpPr/>
          <p:nvPr/>
        </p:nvSpPr>
        <p:spPr>
          <a:xfrm>
            <a:off x="347760" y="4191120"/>
            <a:ext cx="4124520" cy="2190600"/>
          </a:xfrm>
          <a:prstGeom prst="rect">
            <a:avLst/>
          </a:prstGeom>
        </p:spPr>
        <p:txBody>
          <a:bodyPr bIns="0" lIns="0" rIns="0" tIns="0"/>
          <a:p>
            <a:pPr>
              <a:lnSpc>
                <a:spcPct val="100000"/>
              </a:lnSpc>
            </a:pPr>
            <a:r>
              <a:rPr b="1" lang="it-IT" sz="1200">
                <a:solidFill>
                  <a:srgbClr val="007c92"/>
                </a:solidFill>
                <a:latin typeface="Arial"/>
              </a:rPr>
              <a:t>Modalità:</a:t>
            </a:r>
            <a:endParaRPr/>
          </a:p>
          <a:p>
            <a:pPr>
              <a:lnSpc>
                <a:spcPct val="100000"/>
              </a:lnSpc>
            </a:pPr>
            <a:endParaRPr/>
          </a:p>
          <a:p>
            <a:pPr>
              <a:lnSpc>
                <a:spcPct val="100000"/>
              </a:lnSpc>
            </a:pPr>
            <a:r>
              <a:rPr b="1" lang="it-IT" sz="1200">
                <a:solidFill>
                  <a:srgbClr val="007c92"/>
                </a:solidFill>
                <a:latin typeface="Arial"/>
              </a:rPr>
              <a:t>Esame, a titolo esemplificativo, di:</a:t>
            </a:r>
            <a:endParaRPr/>
          </a:p>
          <a:p>
            <a:pPr>
              <a:lnSpc>
                <a:spcPct val="100000"/>
              </a:lnSpc>
            </a:pPr>
            <a:endParaRPr/>
          </a:p>
          <a:p>
            <a:pPr>
              <a:lnSpc>
                <a:spcPct val="100000"/>
              </a:lnSpc>
              <a:buFont charset="2" typeface="Wingdings"/>
              <a:buChar char=""/>
            </a:pPr>
            <a:r>
              <a:rPr b="1" lang="it-IT" sz="1200">
                <a:solidFill>
                  <a:srgbClr val="007c92"/>
                </a:solidFill>
                <a:latin typeface="Arial"/>
              </a:rPr>
              <a:t>organigramma;</a:t>
            </a:r>
            <a:endParaRPr/>
          </a:p>
          <a:p>
            <a:pPr>
              <a:lnSpc>
                <a:spcPct val="100000"/>
              </a:lnSpc>
              <a:buFont charset="2" typeface="Wingdings"/>
              <a:buChar char=""/>
            </a:pPr>
            <a:r>
              <a:rPr b="1" lang="it-IT" sz="1200">
                <a:solidFill>
                  <a:srgbClr val="007c92"/>
                </a:solidFill>
                <a:latin typeface="Arial"/>
              </a:rPr>
              <a:t>deleghe e procure;</a:t>
            </a:r>
            <a:endParaRPr/>
          </a:p>
          <a:p>
            <a:pPr>
              <a:lnSpc>
                <a:spcPct val="100000"/>
              </a:lnSpc>
              <a:buFont charset="2" typeface="Wingdings"/>
              <a:buChar char=""/>
            </a:pPr>
            <a:r>
              <a:rPr b="1" lang="it-IT" sz="1200">
                <a:solidFill>
                  <a:srgbClr val="007c92"/>
                </a:solidFill>
                <a:latin typeface="Arial"/>
              </a:rPr>
              <a:t>regolamenti, direttive e circolari vigenti all’interno dell’Ente;</a:t>
            </a:r>
            <a:endParaRPr/>
          </a:p>
          <a:p>
            <a:pPr>
              <a:lnSpc>
                <a:spcPct val="100000"/>
              </a:lnSpc>
              <a:buFont charset="2" typeface="Wingdings"/>
              <a:buChar char=""/>
            </a:pPr>
            <a:r>
              <a:rPr b="1" lang="it-IT" sz="1200">
                <a:solidFill>
                  <a:srgbClr val="007c92"/>
                </a:solidFill>
                <a:latin typeface="Arial"/>
              </a:rPr>
              <a:t>normativa specifica applicabile;</a:t>
            </a:r>
            <a:endParaRPr/>
          </a:p>
          <a:p>
            <a:pPr>
              <a:lnSpc>
                <a:spcPct val="100000"/>
              </a:lnSpc>
              <a:buFont charset="2" typeface="Wingdings"/>
              <a:buChar char=""/>
            </a:pPr>
            <a:r>
              <a:rPr b="1" lang="it-IT" sz="1200">
                <a:solidFill>
                  <a:srgbClr val="007c92"/>
                </a:solidFill>
                <a:latin typeface="Arial"/>
              </a:rPr>
              <a:t>servizi offerti dall’Ente;</a:t>
            </a:r>
            <a:endParaRPr/>
          </a:p>
          <a:p>
            <a:pPr>
              <a:lnSpc>
                <a:spcPct val="100000"/>
              </a:lnSpc>
              <a:buFont charset="2" typeface="Wingdings"/>
              <a:buChar char=""/>
            </a:pPr>
            <a:r>
              <a:rPr b="1" lang="it-IT" sz="1200">
                <a:solidFill>
                  <a:srgbClr val="007c92"/>
                </a:solidFill>
                <a:latin typeface="Arial"/>
              </a:rPr>
              <a:t>eventuali sentenze a carico dei dipendenti dell’Ente.</a:t>
            </a:r>
            <a:endParaRPr/>
          </a:p>
          <a:p>
            <a:pPr>
              <a:lnSpc>
                <a:spcPct val="100000"/>
              </a:lnSpc>
            </a:pPr>
            <a:endParaRPr/>
          </a:p>
        </p:txBody>
      </p:sp>
      <p:sp>
        <p:nvSpPr>
          <p:cNvPr id="3202" name="CustomShape 8"/>
          <p:cNvSpPr/>
          <p:nvPr/>
        </p:nvSpPr>
        <p:spPr>
          <a:xfrm>
            <a:off x="4817160" y="4899960"/>
            <a:ext cx="4124520" cy="912960"/>
          </a:xfrm>
          <a:prstGeom prst="rect">
            <a:avLst/>
          </a:prstGeom>
        </p:spPr>
        <p:txBody>
          <a:bodyPr bIns="0" lIns="0" rIns="0" tIns="0"/>
          <a:p>
            <a:pPr>
              <a:lnSpc>
                <a:spcPct val="100000"/>
              </a:lnSpc>
            </a:pPr>
            <a:r>
              <a:rPr b="1" lang="it-IT" sz="1200">
                <a:solidFill>
                  <a:srgbClr val="007c92"/>
                </a:solidFill>
                <a:latin typeface="Arial"/>
              </a:rPr>
              <a:t>Modalità:</a:t>
            </a:r>
            <a:endParaRPr/>
          </a:p>
          <a:p>
            <a:pPr>
              <a:lnSpc>
                <a:spcPct val="100000"/>
              </a:lnSpc>
            </a:pPr>
            <a:endParaRPr/>
          </a:p>
          <a:p>
            <a:pPr>
              <a:lnSpc>
                <a:spcPct val="100000"/>
              </a:lnSpc>
              <a:buFont charset="2" typeface="Wingdings"/>
              <a:buChar char=""/>
            </a:pPr>
            <a:r>
              <a:rPr b="1" lang="it-IT" sz="1200">
                <a:solidFill>
                  <a:srgbClr val="007c92"/>
                </a:solidFill>
                <a:latin typeface="Arial"/>
              </a:rPr>
              <a:t>Control &amp; Risk Self-Assessment, attraverso l'utilizzo di questionari di autovalutazione</a:t>
            </a:r>
            <a:endParaRPr/>
          </a:p>
          <a:p>
            <a:pPr>
              <a:lnSpc>
                <a:spcPct val="100000"/>
              </a:lnSpc>
            </a:pPr>
            <a:endParaRPr/>
          </a:p>
        </p:txBody>
      </p:sp>
      <p:sp>
        <p:nvSpPr>
          <p:cNvPr id="3203" name="TextShape 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mappatura dei processi</a:t>
            </a:r>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204" name="Table 1"/>
          <p:cNvGraphicFramePr/>
          <p:nvPr/>
        </p:nvGraphicFramePr>
        <p:xfrm>
          <a:off x="244440" y="2304000"/>
          <a:ext cx="9388080" cy="2398320"/>
        </p:xfrm>
        <a:graphic>
          <a:graphicData uri="http://schemas.openxmlformats.org/drawingml/2006/table">
            <a:tbl>
              <a:tblPr/>
              <a:tblGrid>
                <a:gridCol w="995400"/>
                <a:gridCol w="2450880"/>
                <a:gridCol w="4982040"/>
                <a:gridCol w="959760"/>
              </a:tblGrid>
              <a:tr h="922320">
                <a:tc>
                  <a:txBody>
                    <a:bodyPr anchor="ctr" bIns="40680" lIns="74880" rIns="74880" tIns="40680" wrap="none"/>
                    <a:p>
                      <a:pPr algn="ctr">
                        <a:lnSpc>
                          <a:spcPct val="100000"/>
                        </a:lnSpc>
                      </a:pPr>
                      <a:r>
                        <a:rPr b="1" lang="it-IT" sz="1000">
                          <a:solidFill>
                            <a:srgbClr val="ffffff"/>
                          </a:solidFill>
                          <a:latin typeface="Univers 45 Light"/>
                        </a:rPr>
                        <a:t>Area  Rischio</a:t>
                      </a:r>
                      <a:endParaRPr/>
                    </a:p>
                  </a:txBody>
                  <a:tcPr/>
                </a:tc>
                <a:tc>
                  <a:txBody>
                    <a:bodyPr anchor="ctr" bIns="40680" lIns="74880" rIns="74880" tIns="40680" wrap="none"/>
                    <a:p>
                      <a:pPr algn="ctr">
                        <a:lnSpc>
                          <a:spcPct val="100000"/>
                        </a:lnSpc>
                      </a:pPr>
                      <a:r>
                        <a:rPr b="1" lang="it-IT" sz="1000">
                          <a:solidFill>
                            <a:srgbClr val="ffffff"/>
                          </a:solidFill>
                          <a:latin typeface="Univers 45 Light"/>
                        </a:rPr>
                        <a:t>Processo/ procedimento </a:t>
                      </a:r>
                      <a:endParaRPr/>
                    </a:p>
                  </a:txBody>
                  <a:tcPr/>
                </a:tc>
                <a:tc>
                  <a:txBody>
                    <a:bodyPr anchor="ctr" bIns="40680" lIns="69120" rIns="69120" tIns="40680" wrap="none"/>
                    <a:p>
                      <a:pPr algn="ctr">
                        <a:lnSpc>
                          <a:spcPct val="100000"/>
                        </a:lnSpc>
                      </a:pPr>
                      <a:r>
                        <a:rPr b="1" lang="it-IT" sz="1000">
                          <a:solidFill>
                            <a:srgbClr val="ffffff"/>
                          </a:solidFill>
                          <a:latin typeface="Univers 45 Light"/>
                          <a:ea typeface="Times New Roman"/>
                        </a:rPr>
                        <a:t>Rischi specifici </a:t>
                      </a:r>
                      <a:endParaRPr/>
                    </a:p>
                  </a:txBody>
                  <a:tcPr/>
                </a:tc>
                <a:tc>
                  <a:txBody>
                    <a:bodyPr anchor="ctr" bIns="40680" lIns="69120" rIns="69120" tIns="40680" wrap="none"/>
                    <a:p>
                      <a:pPr algn="ctr">
                        <a:lnSpc>
                          <a:spcPct val="100000"/>
                        </a:lnSpc>
                      </a:pPr>
                      <a:r>
                        <a:rPr b="1" lang="it-IT" sz="1000">
                          <a:solidFill>
                            <a:srgbClr val="ffffff"/>
                          </a:solidFill>
                          <a:latin typeface="Univers 45 Light"/>
                        </a:rPr>
                        <a:t>Personale coinvolto</a:t>
                      </a:r>
                      <a:endParaRPr/>
                    </a:p>
                  </a:txBody>
                  <a:tcPr/>
                </a:tc>
              </a:tr>
              <a:tr h="1476000">
                <a:tc>
                  <a:txBody>
                    <a:bodyPr anchor="ctr" bIns="0" lIns="9360" rIns="9360" tIns="9360" wrap="none"/>
                    <a:p>
                      <a:pPr>
                        <a:lnSpc>
                          <a:spcPct val="100000"/>
                        </a:lnSpc>
                        <a:buFont charset="2" typeface="Wingdings"/>
                        <a:buChar char=""/>
                      </a:pPr>
                      <a:r>
                        <a:rPr b="1" lang="it-IT" sz="900">
                          <a:solidFill>
                            <a:srgbClr val="000000"/>
                          </a:solidFill>
                          <a:latin typeface="Microsoft Sans Serif"/>
                        </a:rPr>
                        <a:t>Provvedimenti ampliativi della sfera dei destinatari  con effetto economico diretto ed immediato per il destinatario</a:t>
                      </a:r>
                      <a:endParaRPr/>
                    </a:p>
                  </a:txBody>
                  <a:tcPr/>
                </a:tc>
                <a:tc>
                  <a:txBody>
                    <a:bodyPr anchor="ctr" bIns="0" lIns="36000" rIns="36000" tIns="9360" wrap="none"/>
                    <a:p>
                      <a:pPr algn="just">
                        <a:lnSpc>
                          <a:spcPct val="100000"/>
                        </a:lnSpc>
                      </a:pPr>
                      <a:endParaRPr/>
                    </a:p>
                    <a:p>
                      <a:pPr algn="just">
                        <a:lnSpc>
                          <a:spcPct val="100000"/>
                        </a:lnSpc>
                        <a:buFont charset="2" typeface="Wingdings"/>
                        <a:buChar char=""/>
                      </a:pPr>
                      <a:r>
                        <a:rPr lang="it-IT" sz="900">
                          <a:solidFill>
                            <a:srgbClr val="000000"/>
                          </a:solidFill>
                          <a:latin typeface="Arial"/>
                        </a:rPr>
                        <a:t>Erogazione contributi</a:t>
                      </a:r>
                      <a:endParaRPr/>
                    </a:p>
                  </a:txBody>
                  <a:tcPr/>
                </a:tc>
                <a:tc>
                  <a:txBody>
                    <a:bodyPr anchor="ctr" bIns="0" lIns="9360" rIns="9360" tIns="9360" wrap="none"/>
                    <a:p>
                      <a:pPr algn="just">
                        <a:lnSpc>
                          <a:spcPct val="100000"/>
                        </a:lnSpc>
                        <a:buFont charset="2" typeface="Wingdings"/>
                        <a:buChar char=""/>
                      </a:pPr>
                      <a:r>
                        <a:rPr lang="it-IT" sz="1000">
                          <a:solidFill>
                            <a:srgbClr val="000000"/>
                          </a:solidFill>
                          <a:latin typeface="Microsoft Sans Serif"/>
                        </a:rPr>
                        <a:t>Riconoscimento indebito di contributi economici socio sanitari e socio assistenziali  al fine di agevolare determinati soggetti</a:t>
                      </a:r>
                      <a:endParaRPr/>
                    </a:p>
                    <a:p>
                      <a:pPr algn="just">
                        <a:lnSpc>
                          <a:spcPct val="100000"/>
                        </a:lnSpc>
                        <a:buFont charset="2" typeface="Wingdings"/>
                        <a:buChar char=""/>
                      </a:pPr>
                      <a:r>
                        <a:rPr lang="it-IT" sz="1000">
                          <a:solidFill>
                            <a:srgbClr val="000000"/>
                          </a:solidFill>
                          <a:latin typeface="Microsoft Sans Serif"/>
                        </a:rPr>
                        <a:t>Uso di falsa documentazione per agevolare taluni soggetti nell’accesso ai contributi economici socio sanitari e socio assistenziale</a:t>
                      </a:r>
                      <a:endParaRPr/>
                    </a:p>
                    <a:p>
                      <a:pPr algn="just">
                        <a:lnSpc>
                          <a:spcPct val="100000"/>
                        </a:lnSpc>
                        <a:buFont charset="2" typeface="Wingdings"/>
                        <a:buChar char=""/>
                      </a:pPr>
                      <a:r>
                        <a:rPr lang="it-IT" sz="1000">
                          <a:solidFill>
                            <a:srgbClr val="000000"/>
                          </a:solidFill>
                          <a:latin typeface="Microsoft Sans Serif"/>
                        </a:rPr>
                        <a:t>Redazione di documentazione falsa al fine di ottenere  alcune certificazioni/ autorizzazioni </a:t>
                      </a:r>
                      <a:endParaRPr/>
                    </a:p>
                    <a:p>
                      <a:pPr algn="just">
                        <a:lnSpc>
                          <a:spcPct val="100000"/>
                        </a:lnSpc>
                      </a:pPr>
                      <a:endParaRPr/>
                    </a:p>
                    <a:p>
                      <a:pPr algn="just">
                        <a:lnSpc>
                          <a:spcPct val="100000"/>
                        </a:lnSpc>
                      </a:pPr>
                      <a:endParaRPr/>
                    </a:p>
                  </a:txBody>
                  <a:tcPr/>
                </a:tc>
                <a:tc>
                  <a:txBody>
                    <a:bodyPr anchor="ctr" bIns="0" lIns="36000" rIns="9360" tIns="9360" wrap="none"/>
                    <a:p>
                      <a:pPr algn="just">
                        <a:lnSpc>
                          <a:spcPct val="100000"/>
                        </a:lnSpc>
                        <a:buFont charset="2" typeface="Wingdings"/>
                        <a:buChar char=""/>
                      </a:pPr>
                      <a:r>
                        <a:rPr lang="it-IT" sz="1000">
                          <a:solidFill>
                            <a:srgbClr val="000000"/>
                          </a:solidFill>
                          <a:latin typeface="Microsoft Sans Serif"/>
                        </a:rPr>
                        <a:t>Responsabiledel procedimento </a:t>
                      </a:r>
                      <a:endParaRPr/>
                    </a:p>
                  </a:txBody>
                  <a:tcPr/>
                </a:tc>
              </a:tr>
            </a:tbl>
          </a:graphicData>
        </a:graphic>
      </p:graphicFrame>
      <p:sp>
        <p:nvSpPr>
          <p:cNvPr id="3205" name="CustomShape 2"/>
          <p:cNvSpPr/>
          <p:nvPr/>
        </p:nvSpPr>
        <p:spPr>
          <a:xfrm>
            <a:off x="7113600" y="3407040"/>
            <a:ext cx="914040" cy="914040"/>
          </a:xfrm>
          <a:prstGeom prst="rect">
            <a:avLst>
              <a:gd fmla="val 16667" name="adj"/>
            </a:avLst>
          </a:prstGeom>
        </p:spPr>
      </p:sp>
      <p:sp>
        <p:nvSpPr>
          <p:cNvPr id="3206" name="CustomShape 3"/>
          <p:cNvSpPr/>
          <p:nvPr/>
        </p:nvSpPr>
        <p:spPr>
          <a:xfrm>
            <a:off x="-200160" y="1376280"/>
            <a:ext cx="9666000" cy="706680"/>
          </a:xfrm>
          <a:prstGeom prst="rect">
            <a:avLst/>
          </a:prstGeom>
        </p:spPr>
        <p:txBody>
          <a:bodyPr bIns="45000" lIns="90000" rIns="90000" tIns="45000"/>
          <a:p>
            <a:pPr algn="just">
              <a:lnSpc>
                <a:spcPct val="100000"/>
              </a:lnSpc>
            </a:pPr>
            <a:endParaRPr/>
          </a:p>
          <a:p>
            <a:pPr algn="just">
              <a:lnSpc>
                <a:spcPct val="100000"/>
              </a:lnSpc>
            </a:pPr>
            <a:endParaRPr/>
          </a:p>
          <a:p>
            <a:pPr algn="just">
              <a:lnSpc>
                <a:spcPct val="100000"/>
              </a:lnSpc>
              <a:buFont charset="2" typeface="Wingdings"/>
              <a:buChar char=""/>
            </a:pPr>
            <a:r>
              <a:rPr b="1" lang="it-IT" sz="1600">
                <a:solidFill>
                  <a:srgbClr val="007c92"/>
                </a:solidFill>
                <a:latin typeface="Arial"/>
                <a:ea typeface="Segoe UI"/>
              </a:rPr>
              <a:t>Esempio di identificazione dei processi e delle aree di rischio</a:t>
            </a:r>
            <a:endParaRPr/>
          </a:p>
        </p:txBody>
      </p:sp>
      <p:sp>
        <p:nvSpPr>
          <p:cNvPr id="3207" name="CustomShape 4"/>
          <p:cNvSpPr/>
          <p:nvPr/>
        </p:nvSpPr>
        <p:spPr>
          <a:xfrm>
            <a:off x="990720" y="5184720"/>
            <a:ext cx="1026720" cy="452160"/>
          </a:xfrm>
          <a:prstGeom prst="rect">
            <a:avLst>
              <a:gd fmla="val 18750" name="adj1"/>
              <a:gd fmla="val -5713" name="adj2"/>
              <a:gd fmla="val 18750" name="adj3"/>
              <a:gd fmla="val -16667" name="adj4"/>
              <a:gd fmla="val -106194" name="adj5"/>
              <a:gd fmla="val -41750" name="adj6"/>
            </a:avLst>
          </a:prstGeom>
          <a:ln w="9360">
            <a:solidFill>
              <a:srgbClr val="ff0000"/>
            </a:solidFill>
            <a:round/>
          </a:ln>
        </p:spPr>
        <p:txBody>
          <a:bodyPr anchor="ctr" bIns="36000" lIns="36000" rIns="36000" tIns="36000"/>
          <a:p>
            <a:pPr algn="ctr">
              <a:lnSpc>
                <a:spcPct val="100000"/>
              </a:lnSpc>
            </a:pPr>
            <a:r>
              <a:rPr lang="it-IT" sz="900">
                <a:solidFill>
                  <a:srgbClr val="000000"/>
                </a:solidFill>
                <a:latin typeface="Arial"/>
              </a:rPr>
              <a:t>Descrizione dell’area a rischio</a:t>
            </a:r>
            <a:endParaRPr/>
          </a:p>
        </p:txBody>
      </p:sp>
      <p:sp>
        <p:nvSpPr>
          <p:cNvPr id="3208" name="CustomShape 5"/>
          <p:cNvSpPr/>
          <p:nvPr/>
        </p:nvSpPr>
        <p:spPr>
          <a:xfrm>
            <a:off x="2309760" y="5154480"/>
            <a:ext cx="980640" cy="477360"/>
          </a:xfrm>
          <a:prstGeom prst="rect">
            <a:avLst>
              <a:gd fmla="val 18750" name="adj1"/>
              <a:gd fmla="val -8333" name="adj2"/>
              <a:gd fmla="val 18750" name="adj3"/>
              <a:gd fmla="val -16667" name="adj4"/>
              <a:gd fmla="val -89468" name="adj5"/>
              <a:gd fmla="val -4833" name="adj6"/>
            </a:avLst>
          </a:prstGeom>
          <a:ln w="9360">
            <a:solidFill>
              <a:srgbClr val="ff0000"/>
            </a:solidFill>
            <a:round/>
          </a:ln>
        </p:spPr>
        <p:txBody>
          <a:bodyPr anchor="ctr" bIns="0" lIns="0" rIns="0" tIns="0"/>
          <a:p>
            <a:pPr algn="ctr">
              <a:lnSpc>
                <a:spcPct val="100000"/>
              </a:lnSpc>
            </a:pPr>
            <a:r>
              <a:rPr lang="it-IT" sz="900">
                <a:solidFill>
                  <a:srgbClr val="000000"/>
                </a:solidFill>
                <a:latin typeface="Arial"/>
              </a:rPr>
              <a:t>Indicazione del processo/ procedimento</a:t>
            </a:r>
            <a:endParaRPr/>
          </a:p>
        </p:txBody>
      </p:sp>
      <p:sp>
        <p:nvSpPr>
          <p:cNvPr id="3209" name="CustomShape 6"/>
          <p:cNvSpPr/>
          <p:nvPr/>
        </p:nvSpPr>
        <p:spPr>
          <a:xfrm>
            <a:off x="3780000" y="5153040"/>
            <a:ext cx="352080" cy="4825800"/>
          </a:xfrm>
          <a:prstGeom prst="rect">
            <a:avLst>
              <a:gd fmla="val 89897" name="adj1"/>
              <a:gd fmla="val 47046" name="adj2"/>
            </a:avLst>
          </a:prstGeom>
          <a:ln w="9360">
            <a:solidFill>
              <a:srgbClr val="ff0000"/>
            </a:solidFill>
            <a:round/>
          </a:ln>
        </p:spPr>
      </p:sp>
      <p:sp>
        <p:nvSpPr>
          <p:cNvPr id="3210" name="CustomShape 7"/>
          <p:cNvSpPr/>
          <p:nvPr/>
        </p:nvSpPr>
        <p:spPr>
          <a:xfrm>
            <a:off x="6267600" y="5207040"/>
            <a:ext cx="1558440" cy="452160"/>
          </a:xfrm>
          <a:prstGeom prst="rect">
            <a:avLst>
              <a:gd fmla="val 60356" name="adj1"/>
              <a:gd fmla="val -3361" name="adj2"/>
              <a:gd fmla="val 57380" name="adj3"/>
              <a:gd fmla="val -12560" name="adj4"/>
              <a:gd fmla="val -13292" name="adj5"/>
              <a:gd fmla="val -13875" name="adj6"/>
            </a:avLst>
          </a:prstGeom>
          <a:ln w="9360">
            <a:solidFill>
              <a:srgbClr val="ff0000"/>
            </a:solidFill>
            <a:round/>
          </a:ln>
        </p:spPr>
        <p:txBody>
          <a:bodyPr anchor="ctr" bIns="36000" lIns="36000" rIns="36000" tIns="36000"/>
          <a:p>
            <a:pPr algn="ctr">
              <a:lnSpc>
                <a:spcPct val="100000"/>
              </a:lnSpc>
            </a:pPr>
            <a:r>
              <a:rPr lang="it-IT" sz="900">
                <a:solidFill>
                  <a:srgbClr val="000000"/>
                </a:solidFill>
                <a:latin typeface="Arial"/>
              </a:rPr>
              <a:t>Indicazione di esempi di attività che costituiscono  rischi specifici</a:t>
            </a:r>
            <a:endParaRPr/>
          </a:p>
        </p:txBody>
      </p:sp>
      <p:sp>
        <p:nvSpPr>
          <p:cNvPr id="3211" name="CustomShape 8"/>
          <p:cNvSpPr/>
          <p:nvPr/>
        </p:nvSpPr>
        <p:spPr>
          <a:xfrm>
            <a:off x="8201880" y="5133960"/>
            <a:ext cx="1285560" cy="545760"/>
          </a:xfrm>
          <a:prstGeom prst="rect">
            <a:avLst>
              <a:gd fmla="val 18750" name="adj1"/>
              <a:gd fmla="val -8333" name="adj2"/>
              <a:gd fmla="val 18750" name="adj3"/>
              <a:gd fmla="val -16667" name="adj4"/>
              <a:gd fmla="val -74505" name="adj5"/>
              <a:gd fmla="val 2718" name="adj6"/>
            </a:avLst>
          </a:prstGeom>
          <a:ln w="9360">
            <a:solidFill>
              <a:srgbClr val="ff0000"/>
            </a:solidFill>
            <a:round/>
          </a:ln>
        </p:spPr>
        <p:txBody>
          <a:bodyPr anchor="ctr" bIns="36000" lIns="36000" rIns="36000" tIns="36000"/>
          <a:p>
            <a:pPr algn="ctr">
              <a:lnSpc>
                <a:spcPct val="100000"/>
              </a:lnSpc>
            </a:pPr>
            <a:r>
              <a:rPr lang="it-IT" sz="900">
                <a:solidFill>
                  <a:srgbClr val="000000"/>
                </a:solidFill>
                <a:latin typeface="Arial"/>
              </a:rPr>
              <a:t>Identificazione del personale coinvolto nel  processo/procedimento/ area</a:t>
            </a:r>
            <a:endParaRPr/>
          </a:p>
        </p:txBody>
      </p:sp>
      <p:sp>
        <p:nvSpPr>
          <p:cNvPr id="3212" name="TextShape 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mappatura dei processi</a:t>
            </a:r>
            <a:endParaRPr/>
          </a:p>
        </p:txBody>
      </p:sp>
    </p:spTree>
  </p:cSld>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3" name="CustomShape 1"/>
          <p:cNvSpPr/>
          <p:nvPr/>
        </p:nvSpPr>
        <p:spPr>
          <a:xfrm>
            <a:off x="2019240" y="1523880"/>
            <a:ext cx="5613120" cy="4402440"/>
          </a:xfrm>
          <a:prstGeom prst="rect">
            <a:avLst>
              <a:gd fmla="val 50000" name="adj1"/>
              <a:gd fmla="val 50000" name="adj2"/>
            </a:avLst>
          </a:prstGeom>
          <a:solidFill>
            <a:srgbClr val="ccd7db"/>
          </a:solidFill>
        </p:spPr>
      </p:sp>
      <p:sp>
        <p:nvSpPr>
          <p:cNvPr id="3214" name="CustomShape 2"/>
          <p:cNvSpPr/>
          <p:nvPr/>
        </p:nvSpPr>
        <p:spPr>
          <a:xfrm>
            <a:off x="1523880" y="2844720"/>
            <a:ext cx="1980720" cy="1760760"/>
          </a:xfrm>
          <a:prstGeom prst="rect">
            <a:avLst>
              <a:gd fmla="val 16667" name="adj"/>
            </a:avLst>
          </a:prstGeom>
          <a:solidFill>
            <a:srgbClr val="007c92"/>
          </a:solidFill>
        </p:spPr>
        <p:txBody>
          <a:bodyPr anchor="ctr" bIns="53280" lIns="53280" rIns="53280" tIns="53280"/>
          <a:p>
            <a:pPr algn="ctr">
              <a:lnSpc>
                <a:spcPct val="90000"/>
              </a:lnSpc>
            </a:pPr>
            <a:r>
              <a:rPr b="1" lang="it-IT" sz="1400">
                <a:solidFill>
                  <a:srgbClr val="ffffff"/>
                </a:solidFill>
                <a:latin typeface="Arial"/>
              </a:rPr>
              <a:t>Identificazione del rischio</a:t>
            </a:r>
            <a:endParaRPr/>
          </a:p>
        </p:txBody>
      </p:sp>
      <p:sp>
        <p:nvSpPr>
          <p:cNvPr id="3215" name="CustomShape 3"/>
          <p:cNvSpPr/>
          <p:nvPr/>
        </p:nvSpPr>
        <p:spPr>
          <a:xfrm>
            <a:off x="3835440" y="2844720"/>
            <a:ext cx="1980720" cy="1760760"/>
          </a:xfrm>
          <a:prstGeom prst="rect">
            <a:avLst>
              <a:gd fmla="val 16667" name="adj"/>
            </a:avLst>
          </a:prstGeom>
          <a:solidFill>
            <a:srgbClr val="007c92"/>
          </a:solidFill>
        </p:spPr>
        <p:txBody>
          <a:bodyPr anchor="ctr" bIns="53280" lIns="53280" rIns="53280" tIns="53280"/>
          <a:p>
            <a:pPr algn="ctr">
              <a:lnSpc>
                <a:spcPct val="90000"/>
              </a:lnSpc>
            </a:pPr>
            <a:r>
              <a:rPr b="1" lang="it-IT" sz="1400">
                <a:solidFill>
                  <a:srgbClr val="ffffff"/>
                </a:solidFill>
                <a:latin typeface="Arial"/>
              </a:rPr>
              <a:t>Analisi del rischio</a:t>
            </a:r>
            <a:endParaRPr/>
          </a:p>
        </p:txBody>
      </p:sp>
      <p:sp>
        <p:nvSpPr>
          <p:cNvPr id="3216" name="CustomShape 4"/>
          <p:cNvSpPr/>
          <p:nvPr/>
        </p:nvSpPr>
        <p:spPr>
          <a:xfrm>
            <a:off x="6146640" y="2844720"/>
            <a:ext cx="1980720" cy="1760760"/>
          </a:xfrm>
          <a:prstGeom prst="rect">
            <a:avLst>
              <a:gd fmla="val 16667" name="adj"/>
            </a:avLst>
          </a:prstGeom>
          <a:solidFill>
            <a:srgbClr val="007c92"/>
          </a:solidFill>
        </p:spPr>
        <p:txBody>
          <a:bodyPr anchor="ctr" bIns="53280" lIns="53280" rIns="53280" tIns="53280"/>
          <a:p>
            <a:pPr algn="ctr">
              <a:lnSpc>
                <a:spcPct val="90000"/>
              </a:lnSpc>
            </a:pPr>
            <a:r>
              <a:rPr b="1" lang="it-IT" sz="1400">
                <a:solidFill>
                  <a:srgbClr val="ffffff"/>
                </a:solidFill>
                <a:latin typeface="Arial"/>
              </a:rPr>
              <a:t>Ponderazione del rischio</a:t>
            </a:r>
            <a:endParaRPr/>
          </a:p>
        </p:txBody>
      </p:sp>
      <p:sp>
        <p:nvSpPr>
          <p:cNvPr id="3217" name="CustomShape 5"/>
          <p:cNvSpPr/>
          <p:nvPr/>
        </p:nvSpPr>
        <p:spPr>
          <a:xfrm>
            <a:off x="1523880" y="1523880"/>
            <a:ext cx="773094112920" cy="259200"/>
          </a:xfrm>
          <a:prstGeom prst="rect">
            <a:avLst>
              <a:gd fmla="val 16667" name="adj"/>
            </a:avLst>
          </a:prstGeom>
        </p:spPr>
        <p:txBody>
          <a:bodyPr bIns="45000" lIns="90000" rIns="90000" tIns="45000"/>
          <a:p>
            <a:r>
              <a:rPr b="1" lang="it-IT" sz="1400"/>
              <a:t>Identificazione del rischio</a:t>
            </a:r>
            <a:endParaRPr/>
          </a:p>
        </p:txBody>
      </p:sp>
      <p:sp>
        <p:nvSpPr>
          <p:cNvPr id="3218" name="CustomShape 6"/>
          <p:cNvSpPr/>
          <p:nvPr/>
        </p:nvSpPr>
        <p:spPr>
          <a:xfrm>
            <a:off x="-773094113280" y="1523880"/>
            <a:ext cx="773094112920" cy="259200"/>
          </a:xfrm>
          <a:prstGeom prst="rect">
            <a:avLst>
              <a:gd fmla="val 16667" name="adj"/>
            </a:avLst>
          </a:prstGeom>
        </p:spPr>
        <p:txBody>
          <a:bodyPr bIns="45000" lIns="90000" rIns="90000" tIns="45000"/>
          <a:p>
            <a:r>
              <a:rPr b="1" lang="it-IT" sz="1400"/>
              <a:t>Analisi del rischio</a:t>
            </a:r>
            <a:endParaRPr/>
          </a:p>
        </p:txBody>
      </p:sp>
      <p:sp>
        <p:nvSpPr>
          <p:cNvPr id="3219" name="CustomShape 7"/>
          <p:cNvSpPr/>
          <p:nvPr/>
        </p:nvSpPr>
        <p:spPr>
          <a:xfrm>
            <a:off x="-773094113280" y="1523880"/>
            <a:ext cx="773094112920" cy="259200"/>
          </a:xfrm>
          <a:prstGeom prst="rect">
            <a:avLst>
              <a:gd fmla="val 16667" name="adj"/>
            </a:avLst>
          </a:prstGeom>
        </p:spPr>
        <p:txBody>
          <a:bodyPr bIns="45000" lIns="90000" rIns="90000" tIns="45000"/>
          <a:p>
            <a:r>
              <a:rPr b="1" lang="it-IT" sz="1400"/>
              <a:t>Ponderazione del rischio</a:t>
            </a:r>
            <a:endParaRPr/>
          </a:p>
        </p:txBody>
      </p:sp>
      <p:sp>
        <p:nvSpPr>
          <p:cNvPr id="3220" name="CustomShape 8"/>
          <p:cNvSpPr/>
          <p:nvPr/>
        </p:nvSpPr>
        <p:spPr>
          <a:xfrm>
            <a:off x="1752480" y="1992960"/>
            <a:ext cx="6019560" cy="426600"/>
          </a:xfrm>
          <a:prstGeom prst="rect">
            <a:avLst/>
          </a:prstGeom>
        </p:spPr>
        <p:txBody>
          <a:bodyPr bIns="0" lIns="0" rIns="0" tIns="0"/>
          <a:p>
            <a:pPr algn="ctr">
              <a:lnSpc>
                <a:spcPct val="100000"/>
              </a:lnSpc>
            </a:pPr>
            <a:r>
              <a:rPr b="1" lang="it-IT" sz="1400">
                <a:solidFill>
                  <a:srgbClr val="007c92"/>
                </a:solidFill>
                <a:latin typeface="Arial"/>
              </a:rPr>
              <a:t>Per ciascun processo o fase di processo mappato deve essere svolta la valutazione del rischio, che si articola nelle seguenti fasi:</a:t>
            </a:r>
            <a:endParaRPr/>
          </a:p>
        </p:txBody>
      </p:sp>
      <p:sp>
        <p:nvSpPr>
          <p:cNvPr id="3221" name="CustomShape 9"/>
          <p:cNvSpPr/>
          <p:nvPr/>
        </p:nvSpPr>
        <p:spPr>
          <a:xfrm>
            <a:off x="1737720" y="2971800"/>
            <a:ext cx="535680" cy="5155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1</a:t>
            </a:r>
            <a:endParaRPr/>
          </a:p>
        </p:txBody>
      </p:sp>
      <p:sp>
        <p:nvSpPr>
          <p:cNvPr id="3222" name="CustomShape 10"/>
          <p:cNvSpPr/>
          <p:nvPr/>
        </p:nvSpPr>
        <p:spPr>
          <a:xfrm>
            <a:off x="4038480" y="2969280"/>
            <a:ext cx="535680" cy="5155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2</a:t>
            </a:r>
            <a:endParaRPr/>
          </a:p>
        </p:txBody>
      </p:sp>
      <p:sp>
        <p:nvSpPr>
          <p:cNvPr id="3223" name="CustomShape 11"/>
          <p:cNvSpPr/>
          <p:nvPr/>
        </p:nvSpPr>
        <p:spPr>
          <a:xfrm>
            <a:off x="6363360" y="2969280"/>
            <a:ext cx="535680" cy="5155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3</a:t>
            </a:r>
            <a:endParaRPr/>
          </a:p>
        </p:txBody>
      </p:sp>
      <p:sp>
        <p:nvSpPr>
          <p:cNvPr id="3224"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5" name="CustomShape 1"/>
          <p:cNvSpPr/>
          <p:nvPr/>
        </p:nvSpPr>
        <p:spPr>
          <a:xfrm>
            <a:off x="478080" y="1026360"/>
            <a:ext cx="1100880" cy="649800"/>
          </a:xfrm>
          <a:prstGeom prst="rect">
            <a:avLst>
              <a:gd fmla="val 50000" name="adj1"/>
              <a:gd fmla="val 50000" name="adj2"/>
            </a:avLst>
          </a:prstGeom>
          <a:solidFill>
            <a:srgbClr val="ccd7db"/>
          </a:solidFill>
        </p:spPr>
      </p:sp>
      <p:sp>
        <p:nvSpPr>
          <p:cNvPr id="3226" name="CustomShape 2"/>
          <p:cNvSpPr/>
          <p:nvPr/>
        </p:nvSpPr>
        <p:spPr>
          <a:xfrm>
            <a:off x="380880" y="1221120"/>
            <a:ext cx="388440" cy="259560"/>
          </a:xfrm>
          <a:prstGeom prst="rect">
            <a:avLst>
              <a:gd fmla="val 16667" name="adj"/>
            </a:avLst>
          </a:prstGeom>
          <a:solidFill>
            <a:srgbClr val="007c92"/>
          </a:solidFill>
        </p:spPr>
      </p:sp>
      <p:sp>
        <p:nvSpPr>
          <p:cNvPr id="3227" name="CustomShape 3"/>
          <p:cNvSpPr/>
          <p:nvPr/>
        </p:nvSpPr>
        <p:spPr>
          <a:xfrm>
            <a:off x="834480" y="1221120"/>
            <a:ext cx="388440" cy="259560"/>
          </a:xfrm>
          <a:prstGeom prst="rect">
            <a:avLst>
              <a:gd fmla="val 16667" name="adj"/>
            </a:avLst>
          </a:prstGeom>
          <a:solidFill>
            <a:srgbClr val="ffffff"/>
          </a:solidFill>
          <a:ln>
            <a:solidFill>
              <a:srgbClr val="007c92"/>
            </a:solidFill>
          </a:ln>
        </p:spPr>
      </p:sp>
      <p:sp>
        <p:nvSpPr>
          <p:cNvPr id="3228"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229" name="Line 5"/>
          <p:cNvSpPr/>
          <p:nvPr/>
        </p:nvSpPr>
        <p:spPr>
          <a:xfrm>
            <a:off x="4114800" y="1676160"/>
            <a:ext cx="0" cy="4724640"/>
          </a:xfrm>
          <a:prstGeom prst="line">
            <a:avLst/>
          </a:prstGeom>
          <a:ln cap="rnd" w="25560">
            <a:solidFill>
              <a:srgbClr val="007c92"/>
            </a:solidFill>
            <a:custDash>
              <a:ds d="284000" sp="213000"/>
            </a:custDash>
            <a:round/>
          </a:ln>
        </p:spPr>
      </p:sp>
      <p:sp>
        <p:nvSpPr>
          <p:cNvPr id="3230" name="CustomShape 6"/>
          <p:cNvSpPr/>
          <p:nvPr/>
        </p:nvSpPr>
        <p:spPr>
          <a:xfrm>
            <a:off x="533520" y="1731960"/>
            <a:ext cx="3276360" cy="182880"/>
          </a:xfrm>
          <a:prstGeom prst="rect">
            <a:avLst/>
          </a:prstGeom>
        </p:spPr>
        <p:txBody>
          <a:bodyPr bIns="0" lIns="0" rIns="0" tIns="0"/>
          <a:p>
            <a:pPr algn="ctr">
              <a:lnSpc>
                <a:spcPct val="100000"/>
              </a:lnSpc>
            </a:pPr>
            <a:r>
              <a:rPr b="1" lang="it-IT" sz="1200" u="sng">
                <a:solidFill>
                  <a:srgbClr val="007c92"/>
                </a:solidFill>
                <a:latin typeface="Arial"/>
              </a:rPr>
              <a:t>MODALITA' DI IDENTIFICAZIONE DEI RISCHI</a:t>
            </a:r>
            <a:endParaRPr/>
          </a:p>
        </p:txBody>
      </p:sp>
      <p:sp>
        <p:nvSpPr>
          <p:cNvPr id="3231" name="CustomShape 7"/>
          <p:cNvSpPr/>
          <p:nvPr/>
        </p:nvSpPr>
        <p:spPr>
          <a:xfrm>
            <a:off x="4648320" y="1731960"/>
            <a:ext cx="4679640" cy="182880"/>
          </a:xfrm>
          <a:prstGeom prst="rect">
            <a:avLst/>
          </a:prstGeom>
        </p:spPr>
        <p:txBody>
          <a:bodyPr bIns="0" lIns="0" rIns="0" tIns="0"/>
          <a:p>
            <a:pPr algn="ctr">
              <a:lnSpc>
                <a:spcPct val="100000"/>
              </a:lnSpc>
            </a:pPr>
            <a:r>
              <a:rPr b="1" lang="it-IT" sz="1200" u="sng">
                <a:solidFill>
                  <a:srgbClr val="007c92"/>
                </a:solidFill>
                <a:latin typeface="Arial"/>
              </a:rPr>
              <a:t>SOGGETTI COINVOLTI NELL'IDENTIFICAZIONE DEI RISCHI</a:t>
            </a:r>
            <a:endParaRPr/>
          </a:p>
        </p:txBody>
      </p:sp>
      <p:sp>
        <p:nvSpPr>
          <p:cNvPr id="3232" name="CustomShape 8"/>
          <p:cNvSpPr/>
          <p:nvPr/>
        </p:nvSpPr>
        <p:spPr>
          <a:xfrm>
            <a:off x="1981080" y="5008680"/>
            <a:ext cx="190080" cy="456840"/>
          </a:xfrm>
          <a:prstGeom prst="rect">
            <a:avLst>
              <a:gd fmla="val 50000" name="adj1"/>
              <a:gd fmla="val 50000" name="adj2"/>
            </a:avLst>
          </a:prstGeom>
          <a:solidFill>
            <a:srgbClr val="007c92"/>
          </a:solidFill>
        </p:spPr>
      </p:sp>
      <p:sp>
        <p:nvSpPr>
          <p:cNvPr id="3233" name="CustomShape 9"/>
          <p:cNvSpPr/>
          <p:nvPr/>
        </p:nvSpPr>
        <p:spPr>
          <a:xfrm>
            <a:off x="762120" y="5694480"/>
            <a:ext cx="2590560" cy="547920"/>
          </a:xfrm>
          <a:prstGeom prst="rect">
            <a:avLst/>
          </a:prstGeom>
        </p:spPr>
        <p:txBody>
          <a:bodyPr bIns="0" lIns="0" rIns="0" tIns="0"/>
          <a:p>
            <a:pPr algn="ctr">
              <a:lnSpc>
                <a:spcPct val="100000"/>
              </a:lnSpc>
            </a:pPr>
            <a:r>
              <a:rPr b="1" lang="it-IT" sz="1200">
                <a:solidFill>
                  <a:srgbClr val="007c92"/>
                </a:solidFill>
                <a:latin typeface="Arial"/>
              </a:rPr>
              <a:t>A seguito dell’identificazione, i rischi vengono inseriti in un “registro dei rischi”</a:t>
            </a:r>
            <a:endParaRPr/>
          </a:p>
        </p:txBody>
      </p:sp>
      <p:sp>
        <p:nvSpPr>
          <p:cNvPr id="3234" name="CustomShape 10"/>
          <p:cNvSpPr/>
          <p:nvPr/>
        </p:nvSpPr>
        <p:spPr>
          <a:xfrm>
            <a:off x="5486400" y="211716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Responsabile della prevenzione con funzioni di coordinamento</a:t>
            </a:r>
            <a:endParaRPr/>
          </a:p>
        </p:txBody>
      </p:sp>
      <p:sp>
        <p:nvSpPr>
          <p:cNvPr id="3235" name="CustomShape 11"/>
          <p:cNvSpPr/>
          <p:nvPr/>
        </p:nvSpPr>
        <p:spPr>
          <a:xfrm>
            <a:off x="5486400" y="284256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Dirigenti per l'area di rispettiva competenza</a:t>
            </a:r>
            <a:endParaRPr/>
          </a:p>
        </p:txBody>
      </p:sp>
      <p:sp>
        <p:nvSpPr>
          <p:cNvPr id="3236" name="CustomShape 12"/>
          <p:cNvSpPr/>
          <p:nvPr/>
        </p:nvSpPr>
        <p:spPr>
          <a:xfrm>
            <a:off x="5486400" y="357264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O.I.V., che contribuisce con i risultati del monitoraggio sulla trasparenza e integrità dei controlli interni</a:t>
            </a:r>
            <a:endParaRPr/>
          </a:p>
        </p:txBody>
      </p:sp>
      <p:sp>
        <p:nvSpPr>
          <p:cNvPr id="3237" name="CustomShape 13"/>
          <p:cNvSpPr/>
          <p:nvPr/>
        </p:nvSpPr>
        <p:spPr>
          <a:xfrm>
            <a:off x="5486400" y="432288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Utenti e associazioni di consumatori e utenti</a:t>
            </a:r>
            <a:endParaRPr/>
          </a:p>
        </p:txBody>
      </p:sp>
      <p:sp>
        <p:nvSpPr>
          <p:cNvPr id="3238" name="CustomShape 14"/>
          <p:cNvSpPr/>
          <p:nvPr/>
        </p:nvSpPr>
        <p:spPr>
          <a:xfrm>
            <a:off x="5493960" y="505908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i="1" lang="it-IT" sz="1200">
                <a:solidFill>
                  <a:srgbClr val="ffffff"/>
                </a:solidFill>
                <a:latin typeface="Arial"/>
              </a:rPr>
              <a:t>Task Force </a:t>
            </a:r>
            <a:r>
              <a:rPr b="1" lang="it-IT" sz="1200">
                <a:solidFill>
                  <a:srgbClr val="ffffff"/>
                </a:solidFill>
                <a:latin typeface="Arial"/>
              </a:rPr>
              <a:t>multidisciplinare</a:t>
            </a:r>
            <a:endParaRPr/>
          </a:p>
        </p:txBody>
      </p:sp>
      <p:sp>
        <p:nvSpPr>
          <p:cNvPr id="3239" name="CustomShape 15"/>
          <p:cNvSpPr/>
          <p:nvPr/>
        </p:nvSpPr>
        <p:spPr>
          <a:xfrm>
            <a:off x="4952880" y="2112840"/>
            <a:ext cx="380520" cy="3479400"/>
          </a:xfrm>
          <a:prstGeom prst="rect">
            <a:avLst>
              <a:gd fmla="val 8333" name="adj1"/>
              <a:gd fmla="val 50000" name="adj2"/>
            </a:avLst>
          </a:prstGeom>
          <a:ln w="25560">
            <a:solidFill>
              <a:srgbClr val="007c92"/>
            </a:solidFill>
            <a:round/>
          </a:ln>
        </p:spPr>
      </p:sp>
      <p:sp>
        <p:nvSpPr>
          <p:cNvPr id="3240" name="CustomShape 16"/>
          <p:cNvSpPr/>
          <p:nvPr/>
        </p:nvSpPr>
        <p:spPr>
          <a:xfrm>
            <a:off x="4114800" y="3677760"/>
            <a:ext cx="952200" cy="320040"/>
          </a:xfrm>
          <a:prstGeom prst="rect">
            <a:avLst/>
          </a:prstGeom>
        </p:spPr>
        <p:txBody>
          <a:bodyPr bIns="0" lIns="0" rIns="0" tIns="0"/>
          <a:p>
            <a:pPr algn="ctr">
              <a:lnSpc>
                <a:spcPct val="100000"/>
              </a:lnSpc>
            </a:pPr>
            <a:r>
              <a:rPr b="1" lang="it-IT" sz="1050" u="sng">
                <a:solidFill>
                  <a:srgbClr val="007c92"/>
                </a:solidFill>
                <a:latin typeface="Arial"/>
              </a:rPr>
              <a:t>GRUPPO</a:t>
            </a:r>
            <a:endParaRPr/>
          </a:p>
          <a:p>
            <a:pPr algn="ctr">
              <a:lnSpc>
                <a:spcPct val="100000"/>
              </a:lnSpc>
            </a:pPr>
            <a:r>
              <a:rPr b="1" lang="it-IT" sz="1050" u="sng">
                <a:solidFill>
                  <a:srgbClr val="007c92"/>
                </a:solidFill>
                <a:latin typeface="Arial"/>
              </a:rPr>
              <a:t> </a:t>
            </a:r>
            <a:r>
              <a:rPr b="1" lang="it-IT" sz="1050" u="sng">
                <a:solidFill>
                  <a:srgbClr val="007c92"/>
                </a:solidFill>
                <a:latin typeface="Arial"/>
              </a:rPr>
              <a:t>DI LAVORO</a:t>
            </a:r>
            <a:endParaRPr/>
          </a:p>
        </p:txBody>
      </p:sp>
      <p:sp>
        <p:nvSpPr>
          <p:cNvPr id="3241" name="CustomShape 17"/>
          <p:cNvSpPr/>
          <p:nvPr/>
        </p:nvSpPr>
        <p:spPr>
          <a:xfrm>
            <a:off x="8770680" y="3572640"/>
            <a:ext cx="376920" cy="2019600"/>
          </a:xfrm>
          <a:prstGeom prst="rect">
            <a:avLst>
              <a:gd fmla="val 8333" name="adj1"/>
              <a:gd fmla="val 50000" name="adj2"/>
            </a:avLst>
          </a:prstGeom>
          <a:ln w="25560">
            <a:solidFill>
              <a:srgbClr val="007c92"/>
            </a:solidFill>
            <a:round/>
          </a:ln>
        </p:spPr>
      </p:sp>
      <p:sp>
        <p:nvSpPr>
          <p:cNvPr id="3242" name="CustomShape 18"/>
          <p:cNvSpPr/>
          <p:nvPr/>
        </p:nvSpPr>
        <p:spPr>
          <a:xfrm>
            <a:off x="8959320" y="4371120"/>
            <a:ext cx="952200" cy="160200"/>
          </a:xfrm>
          <a:prstGeom prst="rect">
            <a:avLst/>
          </a:prstGeom>
        </p:spPr>
        <p:txBody>
          <a:bodyPr bIns="0" lIns="0" rIns="0" tIns="0"/>
          <a:p>
            <a:pPr algn="ctr">
              <a:lnSpc>
                <a:spcPct val="100000"/>
              </a:lnSpc>
            </a:pPr>
            <a:r>
              <a:rPr b="1" lang="it-IT" sz="1050" u="sng">
                <a:solidFill>
                  <a:srgbClr val="007c92"/>
                </a:solidFill>
                <a:latin typeface="Arial"/>
              </a:rPr>
              <a:t>FACOLTATIVI</a:t>
            </a:r>
            <a:endParaRPr/>
          </a:p>
        </p:txBody>
      </p:sp>
      <p:sp>
        <p:nvSpPr>
          <p:cNvPr id="3243" name="CustomShape 19"/>
          <p:cNvSpPr/>
          <p:nvPr/>
        </p:nvSpPr>
        <p:spPr>
          <a:xfrm>
            <a:off x="2171880" y="1120680"/>
            <a:ext cx="4228920" cy="213480"/>
          </a:xfrm>
          <a:prstGeom prst="rect">
            <a:avLst/>
          </a:prstGeom>
        </p:spPr>
        <p:txBody>
          <a:bodyPr bIns="0" lIns="0" rIns="0" tIns="0"/>
          <a:p>
            <a:pPr algn="ctr">
              <a:lnSpc>
                <a:spcPct val="100000"/>
              </a:lnSpc>
            </a:pPr>
            <a:r>
              <a:rPr b="1" lang="it-IT" sz="1400" u="sng">
                <a:solidFill>
                  <a:srgbClr val="007c92"/>
                </a:solidFill>
                <a:latin typeface="Arial"/>
              </a:rPr>
              <a:t>IDENTIFICAZIONE DEL RISCHIO</a:t>
            </a:r>
            <a:endParaRPr/>
          </a:p>
        </p:txBody>
      </p:sp>
      <p:sp>
        <p:nvSpPr>
          <p:cNvPr id="3244" name="CustomShape 20"/>
          <p:cNvSpPr/>
          <p:nvPr/>
        </p:nvSpPr>
        <p:spPr>
          <a:xfrm>
            <a:off x="3505320" y="5791320"/>
            <a:ext cx="2514240" cy="550800"/>
          </a:xfrm>
          <a:prstGeom prst="rect">
            <a:avLst>
              <a:gd fmla="val -87820" name="adj1"/>
              <a:gd fmla="val -756079" name="adj2"/>
            </a:avLst>
          </a:prstGeom>
          <a:solidFill>
            <a:srgbClr val="ffffff"/>
          </a:solidFill>
          <a:ln w="12600">
            <a:solidFill>
              <a:srgbClr val="00338d"/>
            </a:solidFill>
            <a:round/>
          </a:ln>
        </p:spPr>
        <p:txBody>
          <a:bodyPr anchor="ctr" bIns="45000" lIns="90000" rIns="90000" tIns="45000"/>
          <a:p>
            <a:pPr algn="ctr">
              <a:lnSpc>
                <a:spcPct val="100000"/>
              </a:lnSpc>
            </a:pPr>
            <a:r>
              <a:rPr b="1" lang="it-IT" sz="1200" u="sng">
                <a:solidFill>
                  <a:srgbClr val="007c92"/>
                </a:solidFill>
                <a:latin typeface="Arial"/>
              </a:rPr>
              <a:t>All'all. 3 del P.N.A. è contenuto un elenco esemplificativo dei rischi</a:t>
            </a:r>
            <a:endParaRPr/>
          </a:p>
        </p:txBody>
      </p:sp>
      <p:sp>
        <p:nvSpPr>
          <p:cNvPr id="3245" name="CustomShape 21"/>
          <p:cNvSpPr/>
          <p:nvPr/>
        </p:nvSpPr>
        <p:spPr>
          <a:xfrm>
            <a:off x="533520" y="2112840"/>
            <a:ext cx="32763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Consultazione e confronto tra i soggetti coinvolti</a:t>
            </a:r>
            <a:endParaRPr/>
          </a:p>
        </p:txBody>
      </p:sp>
      <p:sp>
        <p:nvSpPr>
          <p:cNvPr id="3246" name="CustomShape 22"/>
          <p:cNvSpPr/>
          <p:nvPr/>
        </p:nvSpPr>
        <p:spPr>
          <a:xfrm>
            <a:off x="533520" y="2842560"/>
            <a:ext cx="32763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Considerazione di precedenti giudiziali o disciplinari</a:t>
            </a:r>
            <a:endParaRPr/>
          </a:p>
        </p:txBody>
      </p:sp>
      <p:sp>
        <p:nvSpPr>
          <p:cNvPr id="3247" name="CustomShape 23"/>
          <p:cNvSpPr/>
          <p:nvPr/>
        </p:nvSpPr>
        <p:spPr>
          <a:xfrm>
            <a:off x="533520" y="3572640"/>
            <a:ext cx="32763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Considerazione di discrezionalità, rilevanza esterna, complessità, valore economico, razionalità, controlli (All. 5)</a:t>
            </a:r>
            <a:endParaRPr/>
          </a:p>
        </p:txBody>
      </p:sp>
      <p:sp>
        <p:nvSpPr>
          <p:cNvPr id="3248" name="CustomShape 24"/>
          <p:cNvSpPr/>
          <p:nvPr/>
        </p:nvSpPr>
        <p:spPr>
          <a:xfrm>
            <a:off x="533520" y="4322880"/>
            <a:ext cx="32763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Considerazione di impatto economico, organizzativo e di immagine (All. 5)</a:t>
            </a:r>
            <a:endParaRPr/>
          </a:p>
        </p:txBody>
      </p:sp>
      <p:sp>
        <p:nvSpPr>
          <p:cNvPr id="3249" name="CustomShape 25"/>
          <p:cNvSpPr/>
          <p:nvPr/>
        </p:nvSpPr>
        <p:spPr>
          <a:xfrm>
            <a:off x="380880" y="1026360"/>
            <a:ext cx="10363199760" cy="81270000"/>
          </a:xfrm>
          <a:prstGeom prst="rect">
            <a:avLst>
              <a:gd fmla="val 16667" name="adj"/>
            </a:avLst>
          </a:prstGeom>
        </p:spPr>
      </p:sp>
      <p:sp>
        <p:nvSpPr>
          <p:cNvPr id="3250" name="CustomShape 26"/>
          <p:cNvSpPr/>
          <p:nvPr/>
        </p:nvSpPr>
        <p:spPr>
          <a:xfrm>
            <a:off x="31089980880" y="1026360"/>
            <a:ext cx="10363199760" cy="81270000"/>
          </a:xfrm>
          <a:prstGeom prst="rect">
            <a:avLst>
              <a:gd fmla="val 16667" name="adj"/>
            </a:avLst>
          </a:prstGeom>
        </p:spPr>
      </p:sp>
      <p:sp>
        <p:nvSpPr>
          <p:cNvPr id="3251" name="CustomShape 27"/>
          <p:cNvSpPr/>
          <p:nvPr/>
        </p:nvSpPr>
        <p:spPr>
          <a:xfrm>
            <a:off x="62179580880" y="1026360"/>
            <a:ext cx="10363199760" cy="81270000"/>
          </a:xfrm>
          <a:prstGeom prst="rect">
            <a:avLst>
              <a:gd fmla="val 16667" name="adj"/>
            </a:avLst>
          </a:prstGeom>
        </p:spPr>
      </p:sp>
      <p:sp>
        <p:nvSpPr>
          <p:cNvPr id="3252" name="TextShape 2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3" name="CustomShape 1"/>
          <p:cNvSpPr/>
          <p:nvPr/>
        </p:nvSpPr>
        <p:spPr>
          <a:xfrm>
            <a:off x="478080" y="1026360"/>
            <a:ext cx="1100880" cy="649800"/>
          </a:xfrm>
          <a:prstGeom prst="rect">
            <a:avLst>
              <a:gd fmla="val 50000" name="adj1"/>
              <a:gd fmla="val 50000" name="adj2"/>
            </a:avLst>
          </a:prstGeom>
          <a:solidFill>
            <a:srgbClr val="ccd7db"/>
          </a:solidFill>
        </p:spPr>
      </p:sp>
      <p:sp>
        <p:nvSpPr>
          <p:cNvPr id="3254" name="CustomShape 2"/>
          <p:cNvSpPr/>
          <p:nvPr/>
        </p:nvSpPr>
        <p:spPr>
          <a:xfrm>
            <a:off x="380880" y="1221120"/>
            <a:ext cx="388440" cy="259560"/>
          </a:xfrm>
          <a:prstGeom prst="rect">
            <a:avLst>
              <a:gd fmla="val 16667" name="adj"/>
            </a:avLst>
          </a:prstGeom>
          <a:solidFill>
            <a:srgbClr val="007c92"/>
          </a:solidFill>
        </p:spPr>
      </p:sp>
      <p:sp>
        <p:nvSpPr>
          <p:cNvPr id="3255" name="CustomShape 3"/>
          <p:cNvSpPr/>
          <p:nvPr/>
        </p:nvSpPr>
        <p:spPr>
          <a:xfrm>
            <a:off x="834480" y="1221120"/>
            <a:ext cx="388440" cy="259560"/>
          </a:xfrm>
          <a:prstGeom prst="rect">
            <a:avLst>
              <a:gd fmla="val 16667" name="adj"/>
            </a:avLst>
          </a:prstGeom>
          <a:solidFill>
            <a:srgbClr val="ffffff"/>
          </a:solidFill>
          <a:ln>
            <a:solidFill>
              <a:srgbClr val="007c92"/>
            </a:solidFill>
          </a:ln>
        </p:spPr>
      </p:sp>
      <p:sp>
        <p:nvSpPr>
          <p:cNvPr id="3256"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257" name="CustomShape 5"/>
          <p:cNvSpPr/>
          <p:nvPr/>
        </p:nvSpPr>
        <p:spPr>
          <a:xfrm>
            <a:off x="380880" y="3962520"/>
            <a:ext cx="2819160" cy="1371240"/>
          </a:xfrm>
          <a:prstGeom prst="rect">
            <a:avLst>
              <a:gd fmla="val 50000" name="adj1"/>
              <a:gd fmla="val 50000" name="adj2"/>
            </a:avLst>
          </a:prstGeom>
          <a:solidFill>
            <a:srgbClr val="007c92"/>
          </a:solidFill>
        </p:spPr>
        <p:txBody>
          <a:bodyPr anchor="ctr" bIns="45000" lIns="90000" rIns="90000" tIns="45000"/>
          <a:p>
            <a:pPr>
              <a:lnSpc>
                <a:spcPct val="100000"/>
              </a:lnSpc>
            </a:pPr>
            <a:r>
              <a:rPr b="1" lang="it-IT" sz="1200">
                <a:solidFill>
                  <a:srgbClr val="ffffff"/>
                </a:solidFill>
                <a:latin typeface="Arial"/>
              </a:rPr>
              <a:t>A) Area : acquisizione e progressione del personale</a:t>
            </a:r>
            <a:endParaRPr/>
          </a:p>
        </p:txBody>
      </p:sp>
      <p:sp>
        <p:nvSpPr>
          <p:cNvPr id="3258" name="TextShape 6"/>
          <p:cNvSpPr txBox="1"/>
          <p:nvPr/>
        </p:nvSpPr>
        <p:spPr>
          <a:xfrm>
            <a:off x="3352680" y="1676520"/>
            <a:ext cx="5409720" cy="4266720"/>
          </a:xfrm>
          <a:prstGeom prst="rect">
            <a:avLst/>
          </a:prstGeom>
        </p:spPr>
        <p:txBody>
          <a:bodyPr anchor="ctr" bIns="72000" lIns="72000" rIns="72000" tIns="72000"/>
          <a:p>
            <a:pPr algn="just">
              <a:lnSpc>
                <a:spcPct val="100000"/>
              </a:lnSpc>
              <a:buFont charset="2" typeface="Wingdings"/>
              <a:buChar char=""/>
            </a:pPr>
            <a:r>
              <a:rPr b="1" i="1" lang="en-US" sz="1200">
                <a:solidFill>
                  <a:srgbClr val="007c92"/>
                </a:solidFill>
                <a:latin typeface="Calibri"/>
              </a:rPr>
              <a:t>Previsioni di requisiti di accesso “personalizzati” ed insufficienza di meccanismi oggettivi e trasparenti idonei a verificare il possesso dei requisiti attitudinali e professionali richiesti in relazione alla posizione da ricoprire allo scopo di reclutare candidati particolari;</a:t>
            </a:r>
            <a:endParaRPr/>
          </a:p>
          <a:p>
            <a:pPr algn="just">
              <a:lnSpc>
                <a:spcPct val="100000"/>
              </a:lnSpc>
              <a:buFont charset="2" typeface="Wingdings"/>
              <a:buChar char=""/>
            </a:pPr>
            <a:r>
              <a:rPr b="1" i="1" lang="en-US" sz="1200">
                <a:solidFill>
                  <a:srgbClr val="007c92"/>
                </a:solidFill>
                <a:latin typeface="Calibri"/>
              </a:rPr>
              <a:t>abuso nei processi di stabilizzazione finalizzato al reclutamento di candidati particolari;</a:t>
            </a:r>
            <a:endParaRPr/>
          </a:p>
          <a:p>
            <a:pPr algn="just">
              <a:lnSpc>
                <a:spcPct val="100000"/>
              </a:lnSpc>
              <a:buFont charset="2" typeface="Wingdings"/>
              <a:buChar char=""/>
            </a:pPr>
            <a:r>
              <a:rPr b="1" i="1" lang="en-US" sz="1200">
                <a:solidFill>
                  <a:srgbClr val="007c92"/>
                </a:solidFill>
                <a:latin typeface="Calibri"/>
              </a:rPr>
              <a:t>irregolare composizione della commissione di concorso finalizzata al reclutamento di candidati particolari;</a:t>
            </a:r>
            <a:endParaRPr/>
          </a:p>
          <a:p>
            <a:pPr algn="just">
              <a:lnSpc>
                <a:spcPct val="100000"/>
              </a:lnSpc>
              <a:buFont charset="2" typeface="Wingdings"/>
              <a:buChar char=""/>
            </a:pPr>
            <a:r>
              <a:rPr b="1" i="1" lang="en-US" sz="1200">
                <a:solidFill>
                  <a:srgbClr val="007c92"/>
                </a:solidFill>
                <a:latin typeface="Calibri"/>
              </a:rPr>
              <a:t>inosservanza delle regole procedurali a garanzia della trasparenza e dell’imparzialità della selezione, quali, a titolo esemplificativo, la cogenza della regola dell'anonimato nel caso di prova scritta e la predeterminazione dei criteri di valutazione delle prove allo scopo di reclutare candidati particolari;</a:t>
            </a:r>
            <a:endParaRPr/>
          </a:p>
          <a:p>
            <a:pPr algn="just">
              <a:lnSpc>
                <a:spcPct val="100000"/>
              </a:lnSpc>
              <a:buFont charset="2" typeface="Wingdings"/>
              <a:buChar char=""/>
            </a:pPr>
            <a:r>
              <a:rPr b="1" i="1" lang="en-US" sz="1200">
                <a:solidFill>
                  <a:srgbClr val="007c92"/>
                </a:solidFill>
                <a:latin typeface="Calibri"/>
              </a:rPr>
              <a:t>progressioni economiche o di carriera accordate illegittimamente allo scopo di agevolare dipendenti/candidati particolari;</a:t>
            </a:r>
            <a:endParaRPr/>
          </a:p>
          <a:p>
            <a:pPr algn="just">
              <a:lnSpc>
                <a:spcPct val="100000"/>
              </a:lnSpc>
              <a:buFont charset="2" typeface="Wingdings"/>
              <a:buChar char=""/>
            </a:pPr>
            <a:r>
              <a:rPr b="1" i="1" lang="en-US" sz="1200">
                <a:solidFill>
                  <a:srgbClr val="007c92"/>
                </a:solidFill>
                <a:latin typeface="Calibri"/>
              </a:rPr>
              <a:t>motivazione generica e tautologica circa la sussistenza dei presupposti di legge per il conferimento di incarichi professionali allo scopo di agevolare soggetti particolari. </a:t>
            </a:r>
            <a:endParaRPr/>
          </a:p>
        </p:txBody>
      </p:sp>
      <p:pic>
        <p:nvPicPr>
          <p:cNvPr descr="" id="3259" name="Picture 4"/>
          <p:cNvPicPr/>
          <p:nvPr/>
        </p:nvPicPr>
        <p:blipFill>
          <a:blip r:embed="rId1"/>
          <a:stretch>
            <a:fillRect/>
          </a:stretch>
        </p:blipFill>
        <p:spPr>
          <a:xfrm>
            <a:off x="380880" y="2057400"/>
            <a:ext cx="2361960" cy="1766520"/>
          </a:xfrm>
          <a:prstGeom prst="rect">
            <a:avLst/>
          </a:prstGeom>
        </p:spPr>
      </p:pic>
      <p:sp>
        <p:nvSpPr>
          <p:cNvPr id="3260" name="CustomShape 7"/>
          <p:cNvSpPr/>
          <p:nvPr/>
        </p:nvSpPr>
        <p:spPr>
          <a:xfrm>
            <a:off x="762120" y="1232280"/>
            <a:ext cx="8457840" cy="213480"/>
          </a:xfrm>
          <a:prstGeom prst="rect">
            <a:avLst/>
          </a:prstGeom>
        </p:spPr>
        <p:txBody>
          <a:bodyPr bIns="0" lIns="0" rIns="0" tIns="0"/>
          <a:p>
            <a:pPr algn="ctr">
              <a:lnSpc>
                <a:spcPct val="100000"/>
              </a:lnSpc>
            </a:pPr>
            <a:r>
              <a:rPr b="1" lang="it-IT" sz="1400" u="sng">
                <a:solidFill>
                  <a:srgbClr val="007c92"/>
                </a:solidFill>
                <a:latin typeface="Arial"/>
              </a:rPr>
              <a:t>ELENCO ESEMPLIFICATIVO DEI RISCHI CONTENUTO NELL'ALL. 3  AL P.N.A.</a:t>
            </a:r>
            <a:endParaRPr/>
          </a:p>
        </p:txBody>
      </p:sp>
      <p:sp>
        <p:nvSpPr>
          <p:cNvPr id="3261" name="CustomShape 8"/>
          <p:cNvSpPr/>
          <p:nvPr/>
        </p:nvSpPr>
        <p:spPr>
          <a:xfrm>
            <a:off x="380880" y="1026360"/>
            <a:ext cx="10363199760" cy="81270000"/>
          </a:xfrm>
          <a:prstGeom prst="rect">
            <a:avLst>
              <a:gd fmla="val 16667" name="adj"/>
            </a:avLst>
          </a:prstGeom>
        </p:spPr>
      </p:sp>
      <p:sp>
        <p:nvSpPr>
          <p:cNvPr id="3262" name="CustomShape 9"/>
          <p:cNvSpPr/>
          <p:nvPr/>
        </p:nvSpPr>
        <p:spPr>
          <a:xfrm>
            <a:off x="31089980880" y="1026360"/>
            <a:ext cx="10363199760" cy="81270000"/>
          </a:xfrm>
          <a:prstGeom prst="rect">
            <a:avLst>
              <a:gd fmla="val 16667" name="adj"/>
            </a:avLst>
          </a:prstGeom>
        </p:spPr>
      </p:sp>
      <p:sp>
        <p:nvSpPr>
          <p:cNvPr id="3263" name="CustomShape 10"/>
          <p:cNvSpPr/>
          <p:nvPr/>
        </p:nvSpPr>
        <p:spPr>
          <a:xfrm>
            <a:off x="62179580880" y="1026360"/>
            <a:ext cx="10363199760" cy="81270000"/>
          </a:xfrm>
          <a:prstGeom prst="rect">
            <a:avLst>
              <a:gd fmla="val 16667" name="adj"/>
            </a:avLst>
          </a:prstGeom>
        </p:spPr>
      </p:sp>
      <p:sp>
        <p:nvSpPr>
          <p:cNvPr id="3264"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pic>
        <p:nvPicPr>
          <p:cNvPr descr="" id="3265" name=""/>
          <p:cNvPicPr/>
          <p:nvPr/>
        </p:nvPicPr>
        <p:blipFill>
          <a:blip r:embed="rId2"/>
          <a:stretch>
            <a:fillRect/>
          </a:stretch>
        </p:blipFill>
        <p:spPr>
          <a:xfrm>
            <a:off x="0" y="0"/>
            <a:ext cx="152280" cy="152280"/>
          </a:xfrm>
          <a:prstGeom prst="rect">
            <a:avLst/>
          </a:prstGeom>
        </p:spPr>
      </p:pic>
    </p:spTree>
  </p:cSld>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6" name="CustomShape 1"/>
          <p:cNvSpPr/>
          <p:nvPr/>
        </p:nvSpPr>
        <p:spPr>
          <a:xfrm>
            <a:off x="478080" y="1026360"/>
            <a:ext cx="1100880" cy="649800"/>
          </a:xfrm>
          <a:prstGeom prst="rect">
            <a:avLst>
              <a:gd fmla="val 50000" name="adj1"/>
              <a:gd fmla="val 50000" name="adj2"/>
            </a:avLst>
          </a:prstGeom>
          <a:solidFill>
            <a:srgbClr val="ccd7db"/>
          </a:solidFill>
        </p:spPr>
      </p:sp>
      <p:sp>
        <p:nvSpPr>
          <p:cNvPr id="3267" name="CustomShape 2"/>
          <p:cNvSpPr/>
          <p:nvPr/>
        </p:nvSpPr>
        <p:spPr>
          <a:xfrm>
            <a:off x="380880" y="1221120"/>
            <a:ext cx="388440" cy="259560"/>
          </a:xfrm>
          <a:prstGeom prst="rect">
            <a:avLst>
              <a:gd fmla="val 16667" name="adj"/>
            </a:avLst>
          </a:prstGeom>
          <a:solidFill>
            <a:srgbClr val="007c92"/>
          </a:solidFill>
        </p:spPr>
      </p:sp>
      <p:sp>
        <p:nvSpPr>
          <p:cNvPr id="3268" name="CustomShape 3"/>
          <p:cNvSpPr/>
          <p:nvPr/>
        </p:nvSpPr>
        <p:spPr>
          <a:xfrm>
            <a:off x="834480" y="1221120"/>
            <a:ext cx="388440" cy="259560"/>
          </a:xfrm>
          <a:prstGeom prst="rect">
            <a:avLst>
              <a:gd fmla="val 16667" name="adj"/>
            </a:avLst>
          </a:prstGeom>
          <a:solidFill>
            <a:srgbClr val="ffffff"/>
          </a:solidFill>
          <a:ln>
            <a:solidFill>
              <a:srgbClr val="007c92"/>
            </a:solidFill>
          </a:ln>
        </p:spPr>
      </p:sp>
      <p:sp>
        <p:nvSpPr>
          <p:cNvPr id="3269"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270" name="CustomShape 5"/>
          <p:cNvSpPr/>
          <p:nvPr/>
        </p:nvSpPr>
        <p:spPr>
          <a:xfrm>
            <a:off x="380880" y="3962520"/>
            <a:ext cx="2819160" cy="1371240"/>
          </a:xfrm>
          <a:prstGeom prst="rect">
            <a:avLst>
              <a:gd fmla="val 50000" name="adj1"/>
              <a:gd fmla="val 50000" name="adj2"/>
            </a:avLst>
          </a:prstGeom>
          <a:solidFill>
            <a:srgbClr val="007c92"/>
          </a:solidFill>
        </p:spPr>
        <p:txBody>
          <a:bodyPr anchor="ctr" bIns="45000" lIns="90000" rIns="90000" tIns="45000"/>
          <a:p>
            <a:pPr>
              <a:lnSpc>
                <a:spcPct val="100000"/>
              </a:lnSpc>
            </a:pPr>
            <a:r>
              <a:rPr b="1" lang="it-IT" sz="1200">
                <a:solidFill>
                  <a:srgbClr val="ffffff"/>
                </a:solidFill>
                <a:latin typeface="Arial"/>
              </a:rPr>
              <a:t>B) Area: affidamento di lavori, servizi e forniture</a:t>
            </a:r>
            <a:endParaRPr/>
          </a:p>
        </p:txBody>
      </p:sp>
      <p:sp>
        <p:nvSpPr>
          <p:cNvPr id="3271" name="TextShape 6"/>
          <p:cNvSpPr txBox="1"/>
          <p:nvPr/>
        </p:nvSpPr>
        <p:spPr>
          <a:xfrm>
            <a:off x="3352680" y="1676520"/>
            <a:ext cx="5409720" cy="4266720"/>
          </a:xfrm>
          <a:prstGeom prst="rect">
            <a:avLst/>
          </a:prstGeom>
        </p:spPr>
        <p:txBody>
          <a:bodyPr anchor="ctr" bIns="72000" lIns="72000" rIns="72000" tIns="72000"/>
          <a:p>
            <a:pPr algn="just">
              <a:lnSpc>
                <a:spcPct val="100000"/>
              </a:lnSpc>
              <a:buFont charset="2" typeface="Wingdings"/>
              <a:buChar char=""/>
            </a:pPr>
            <a:r>
              <a:rPr b="1" i="1" lang="en-US" sz="1200">
                <a:solidFill>
                  <a:srgbClr val="007c92"/>
                </a:solidFill>
                <a:latin typeface="Calibri"/>
              </a:rPr>
              <a:t>Accordi collusivi tra le imprese partecipanti a una gara volti a manipolarne gli esiti, utilizzando il meccanismo del subappalto come modalità per distribuire i vantaggi dell’accordo a tutti i partecipanti allo stesso;</a:t>
            </a:r>
            <a:endParaRPr/>
          </a:p>
          <a:p>
            <a:pPr algn="just">
              <a:lnSpc>
                <a:spcPct val="100000"/>
              </a:lnSpc>
              <a:buFont charset="2" typeface="Wingdings"/>
              <a:buChar char=""/>
            </a:pPr>
            <a:r>
              <a:rPr b="1" i="1" lang="en-US" sz="1200">
                <a:solidFill>
                  <a:srgbClr val="007c92"/>
                </a:solidFill>
                <a:latin typeface="Calibri"/>
              </a:rPr>
              <a:t>definizione dei requisiti di accesso alla gara e, in particolare, dei requisiti tecnico-economici dei concorrenti al fine di favorire un’impresa (es.: clausole dei bandi che stabiliscono requisiti di qualificazione);</a:t>
            </a:r>
            <a:endParaRPr/>
          </a:p>
          <a:p>
            <a:pPr algn="just">
              <a:lnSpc>
                <a:spcPct val="100000"/>
              </a:lnSpc>
              <a:buFont charset="2" typeface="Wingdings"/>
              <a:buChar char=""/>
            </a:pPr>
            <a:r>
              <a:rPr b="1" i="1" lang="en-US" sz="1200">
                <a:solidFill>
                  <a:srgbClr val="007c92"/>
                </a:solidFill>
                <a:latin typeface="Calibri"/>
              </a:rPr>
              <a:t>uso distorto del criterio dell’offerta economicamente più vantaggiosa, finalizzato a favorire un’impresa;</a:t>
            </a:r>
            <a:endParaRPr/>
          </a:p>
          <a:p>
            <a:pPr algn="just">
              <a:lnSpc>
                <a:spcPct val="100000"/>
              </a:lnSpc>
              <a:buFont charset="2" typeface="Wingdings"/>
              <a:buChar char=""/>
            </a:pPr>
            <a:r>
              <a:rPr b="1" i="1" lang="en-US" sz="1200">
                <a:solidFill>
                  <a:srgbClr val="007c92"/>
                </a:solidFill>
                <a:latin typeface="Calibri"/>
              </a:rPr>
              <a:t>utilizzo della procedura negoziata e abuso dell’affidamento diretto al di fuori dei casi previsti dalla legge al fine di favorire un’impresa;</a:t>
            </a:r>
            <a:endParaRPr/>
          </a:p>
          <a:p>
            <a:pPr algn="just">
              <a:lnSpc>
                <a:spcPct val="100000"/>
              </a:lnSpc>
              <a:buFont charset="2" typeface="Wingdings"/>
              <a:buChar char=""/>
            </a:pPr>
            <a:r>
              <a:rPr b="1" i="1" lang="en-US" sz="1200">
                <a:solidFill>
                  <a:srgbClr val="007c92"/>
                </a:solidFill>
                <a:latin typeface="Calibri"/>
              </a:rPr>
              <a:t>ammissione di varianti in corso di esecuzione del contratto per consentire all’appaltatore di recuperare lo sconto effettuato in sede di gara o di conseguire extra guadagni;</a:t>
            </a:r>
            <a:endParaRPr/>
          </a:p>
          <a:p>
            <a:pPr algn="just">
              <a:lnSpc>
                <a:spcPct val="100000"/>
              </a:lnSpc>
              <a:buFont charset="2" typeface="Wingdings"/>
              <a:buChar char=""/>
            </a:pPr>
            <a:r>
              <a:rPr b="1" i="1" lang="en-US" sz="1200">
                <a:solidFill>
                  <a:srgbClr val="007c92"/>
                </a:solidFill>
                <a:latin typeface="Calibri"/>
              </a:rPr>
              <a:t>abuso del provvedimento di revoca del bando al fine di bloccare una gara il cui risultato si sia rivelato diverso da quello atteso o di concedere un indennizzo all’aggiudicatario;</a:t>
            </a:r>
            <a:endParaRPr/>
          </a:p>
          <a:p>
            <a:pPr algn="just">
              <a:lnSpc>
                <a:spcPct val="100000"/>
              </a:lnSpc>
              <a:buFont charset="2" typeface="Wingdings"/>
              <a:buChar char=""/>
            </a:pPr>
            <a:r>
              <a:rPr b="1" i="1" lang="en-US" sz="1200">
                <a:solidFill>
                  <a:srgbClr val="007c92"/>
                </a:solidFill>
                <a:latin typeface="Calibri"/>
              </a:rPr>
              <a:t>elusione delle regole di affidamento degli appalti, mediante l’improprio utilizzo del modello procedurale dell’affidamento delle concessioni al fine di agevolare un particolare soggetto;</a:t>
            </a:r>
            <a:endParaRPr/>
          </a:p>
        </p:txBody>
      </p:sp>
      <p:pic>
        <p:nvPicPr>
          <p:cNvPr descr="" id="3272" name="Picture 4"/>
          <p:cNvPicPr/>
          <p:nvPr/>
        </p:nvPicPr>
        <p:blipFill>
          <a:blip r:embed="rId1"/>
          <a:stretch>
            <a:fillRect/>
          </a:stretch>
        </p:blipFill>
        <p:spPr>
          <a:xfrm>
            <a:off x="685800" y="2209680"/>
            <a:ext cx="1676160" cy="1741320"/>
          </a:xfrm>
          <a:prstGeom prst="rect">
            <a:avLst/>
          </a:prstGeom>
        </p:spPr>
      </p:pic>
      <p:sp>
        <p:nvSpPr>
          <p:cNvPr id="3273" name="CustomShape 7"/>
          <p:cNvSpPr/>
          <p:nvPr/>
        </p:nvSpPr>
        <p:spPr>
          <a:xfrm>
            <a:off x="762120" y="1232280"/>
            <a:ext cx="8457840" cy="213480"/>
          </a:xfrm>
          <a:prstGeom prst="rect">
            <a:avLst/>
          </a:prstGeom>
        </p:spPr>
        <p:txBody>
          <a:bodyPr bIns="0" lIns="0" rIns="0" tIns="0"/>
          <a:p>
            <a:pPr algn="ctr">
              <a:lnSpc>
                <a:spcPct val="100000"/>
              </a:lnSpc>
            </a:pPr>
            <a:r>
              <a:rPr b="1" lang="it-IT" sz="1400" u="sng">
                <a:solidFill>
                  <a:srgbClr val="007c92"/>
                </a:solidFill>
                <a:latin typeface="Arial"/>
              </a:rPr>
              <a:t>ELENCO ESEMPLIFICATIVO DEI RISCHI CONTENUTO NELL'ALL. 3 AL P.N.A.</a:t>
            </a:r>
            <a:endParaRPr/>
          </a:p>
        </p:txBody>
      </p:sp>
      <p:sp>
        <p:nvSpPr>
          <p:cNvPr id="3274" name="CustomShape 8"/>
          <p:cNvSpPr/>
          <p:nvPr/>
        </p:nvSpPr>
        <p:spPr>
          <a:xfrm>
            <a:off x="380880" y="1026360"/>
            <a:ext cx="10363199760" cy="81270000"/>
          </a:xfrm>
          <a:prstGeom prst="rect">
            <a:avLst>
              <a:gd fmla="val 16667" name="adj"/>
            </a:avLst>
          </a:prstGeom>
        </p:spPr>
      </p:sp>
      <p:sp>
        <p:nvSpPr>
          <p:cNvPr id="3275" name="CustomShape 9"/>
          <p:cNvSpPr/>
          <p:nvPr/>
        </p:nvSpPr>
        <p:spPr>
          <a:xfrm>
            <a:off x="31089980880" y="1026360"/>
            <a:ext cx="10363199760" cy="81270000"/>
          </a:xfrm>
          <a:prstGeom prst="rect">
            <a:avLst>
              <a:gd fmla="val 16667" name="adj"/>
            </a:avLst>
          </a:prstGeom>
        </p:spPr>
      </p:sp>
      <p:sp>
        <p:nvSpPr>
          <p:cNvPr id="3276" name="CustomShape 10"/>
          <p:cNvSpPr/>
          <p:nvPr/>
        </p:nvSpPr>
        <p:spPr>
          <a:xfrm>
            <a:off x="62179580880" y="1026360"/>
            <a:ext cx="10363199760" cy="81270000"/>
          </a:xfrm>
          <a:prstGeom prst="rect">
            <a:avLst>
              <a:gd fmla="val 16667" name="adj"/>
            </a:avLst>
          </a:prstGeom>
        </p:spPr>
      </p:sp>
      <p:sp>
        <p:nvSpPr>
          <p:cNvPr id="3277"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pic>
        <p:nvPicPr>
          <p:cNvPr descr="" id="3278" name=""/>
          <p:cNvPicPr/>
          <p:nvPr/>
        </p:nvPicPr>
        <p:blipFill>
          <a:blip r:embed="rId2"/>
          <a:stretch>
            <a:fillRect/>
          </a:stretch>
        </p:blipFill>
        <p:spPr>
          <a:xfrm>
            <a:off x="0" y="0"/>
            <a:ext cx="152280" cy="152280"/>
          </a:xfrm>
          <a:prstGeom prst="rect">
            <a:avLst/>
          </a:prstGeom>
        </p:spPr>
      </p:pic>
    </p:spTree>
  </p:cSld>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9" name="CustomShape 1"/>
          <p:cNvSpPr/>
          <p:nvPr/>
        </p:nvSpPr>
        <p:spPr>
          <a:xfrm>
            <a:off x="478080" y="1026360"/>
            <a:ext cx="1100880" cy="649800"/>
          </a:xfrm>
          <a:prstGeom prst="rect">
            <a:avLst>
              <a:gd fmla="val 50000" name="adj1"/>
              <a:gd fmla="val 50000" name="adj2"/>
            </a:avLst>
          </a:prstGeom>
          <a:solidFill>
            <a:srgbClr val="ccd7db"/>
          </a:solidFill>
        </p:spPr>
      </p:sp>
      <p:sp>
        <p:nvSpPr>
          <p:cNvPr id="3280" name="CustomShape 2"/>
          <p:cNvSpPr/>
          <p:nvPr/>
        </p:nvSpPr>
        <p:spPr>
          <a:xfrm>
            <a:off x="380880" y="1221120"/>
            <a:ext cx="388440" cy="259560"/>
          </a:xfrm>
          <a:prstGeom prst="rect">
            <a:avLst>
              <a:gd fmla="val 16667" name="adj"/>
            </a:avLst>
          </a:prstGeom>
          <a:solidFill>
            <a:srgbClr val="007c92"/>
          </a:solidFill>
        </p:spPr>
      </p:sp>
      <p:sp>
        <p:nvSpPr>
          <p:cNvPr id="3281" name="CustomShape 3"/>
          <p:cNvSpPr/>
          <p:nvPr/>
        </p:nvSpPr>
        <p:spPr>
          <a:xfrm>
            <a:off x="834480" y="1221120"/>
            <a:ext cx="388440" cy="259560"/>
          </a:xfrm>
          <a:prstGeom prst="rect">
            <a:avLst>
              <a:gd fmla="val 16667" name="adj"/>
            </a:avLst>
          </a:prstGeom>
          <a:solidFill>
            <a:srgbClr val="ffffff"/>
          </a:solidFill>
          <a:ln>
            <a:solidFill>
              <a:srgbClr val="007c92"/>
            </a:solidFill>
          </a:ln>
        </p:spPr>
      </p:sp>
      <p:sp>
        <p:nvSpPr>
          <p:cNvPr id="3282"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283" name="CustomShape 5"/>
          <p:cNvSpPr/>
          <p:nvPr/>
        </p:nvSpPr>
        <p:spPr>
          <a:xfrm>
            <a:off x="380880" y="1943280"/>
            <a:ext cx="2819160" cy="1371240"/>
          </a:xfrm>
          <a:prstGeom prst="rect">
            <a:avLst>
              <a:gd fmla="val 50000" name="adj1"/>
              <a:gd fmla="val 50000" name="adj2"/>
            </a:avLst>
          </a:prstGeom>
          <a:solidFill>
            <a:srgbClr val="007c92"/>
          </a:solidFill>
        </p:spPr>
        <p:txBody>
          <a:bodyPr anchor="ctr" bIns="45000" lIns="90000" rIns="90000" tIns="45000"/>
          <a:p>
            <a:pPr>
              <a:lnSpc>
                <a:spcPct val="100000"/>
              </a:lnSpc>
            </a:pPr>
            <a:r>
              <a:rPr b="1" lang="it-IT" sz="1000">
                <a:solidFill>
                  <a:srgbClr val="ffffff"/>
                </a:solidFill>
                <a:latin typeface="Arial"/>
              </a:rPr>
              <a:t>C) Area: provvedimenti ampliativi della sfera giuridica dei destinatari</a:t>
            </a:r>
            <a:endParaRPr/>
          </a:p>
          <a:p>
            <a:pPr>
              <a:lnSpc>
                <a:spcPct val="100000"/>
              </a:lnSpc>
            </a:pPr>
            <a:r>
              <a:rPr b="1" lang="it-IT" sz="1000">
                <a:solidFill>
                  <a:srgbClr val="ffffff"/>
                </a:solidFill>
                <a:latin typeface="Arial"/>
              </a:rPr>
              <a:t>privi di effetto economico diretto ed immediato per il destinatario</a:t>
            </a:r>
            <a:endParaRPr/>
          </a:p>
        </p:txBody>
      </p:sp>
      <p:sp>
        <p:nvSpPr>
          <p:cNvPr id="3284" name="TextShape 6"/>
          <p:cNvSpPr txBox="1"/>
          <p:nvPr/>
        </p:nvSpPr>
        <p:spPr>
          <a:xfrm>
            <a:off x="3352680" y="1676520"/>
            <a:ext cx="5409720" cy="1638000"/>
          </a:xfrm>
          <a:prstGeom prst="rect">
            <a:avLst/>
          </a:prstGeom>
        </p:spPr>
        <p:txBody>
          <a:bodyPr anchor="ctr" bIns="72000" lIns="72000" rIns="72000" tIns="72000"/>
          <a:p>
            <a:pPr algn="just">
              <a:lnSpc>
                <a:spcPct val="100000"/>
              </a:lnSpc>
            </a:pPr>
            <a:endParaRPr/>
          </a:p>
          <a:p>
            <a:pPr algn="just">
              <a:lnSpc>
                <a:spcPct val="100000"/>
              </a:lnSpc>
              <a:buFont charset="2" typeface="Wingdings"/>
              <a:buChar char=""/>
            </a:pPr>
            <a:r>
              <a:rPr b="1" i="1" lang="en-US" sz="1200">
                <a:solidFill>
                  <a:srgbClr val="007c92"/>
                </a:solidFill>
                <a:latin typeface="Calibri"/>
              </a:rPr>
              <a:t>Abuso nell’adozione di provvedimenti aventi ad oggetto condizioni di accesso a servizi pubblici al fine di agevolare particolari soggetti (es. inserimento in cima ad una lista di attesa);</a:t>
            </a:r>
            <a:endParaRPr/>
          </a:p>
          <a:p>
            <a:pPr algn="just">
              <a:lnSpc>
                <a:spcPct val="100000"/>
              </a:lnSpc>
              <a:buFont charset="2" typeface="Wingdings"/>
              <a:buChar char=""/>
            </a:pPr>
            <a:r>
              <a:rPr b="1" i="1" lang="en-US" sz="1200">
                <a:solidFill>
                  <a:srgbClr val="007c92"/>
                </a:solidFill>
                <a:latin typeface="Calibri"/>
              </a:rPr>
              <a:t>abuso nel rilascio di autorizzazioni in ambiti in cui il pubblico ufficio ha funzioni esclusive o preminenti di controllo al fine di agevolare determinati soggetti (es. controlli finalizzati all’accertamento del possesso di requisiti per apertura di esercizi commerciali).</a:t>
            </a:r>
            <a:endParaRPr/>
          </a:p>
        </p:txBody>
      </p:sp>
      <p:sp>
        <p:nvSpPr>
          <p:cNvPr id="3285" name="CustomShape 7"/>
          <p:cNvSpPr/>
          <p:nvPr/>
        </p:nvSpPr>
        <p:spPr>
          <a:xfrm>
            <a:off x="155520" y="-144360"/>
            <a:ext cx="304560" cy="304560"/>
          </a:xfrm>
          <a:prstGeom prst="rect">
            <a:avLst/>
          </a:prstGeom>
        </p:spPr>
      </p:sp>
      <p:sp>
        <p:nvSpPr>
          <p:cNvPr id="3286" name="CustomShape 8"/>
          <p:cNvSpPr/>
          <p:nvPr/>
        </p:nvSpPr>
        <p:spPr>
          <a:xfrm>
            <a:off x="155520" y="-144360"/>
            <a:ext cx="304560" cy="304560"/>
          </a:xfrm>
          <a:prstGeom prst="rect">
            <a:avLst/>
          </a:prstGeom>
        </p:spPr>
      </p:sp>
      <p:sp>
        <p:nvSpPr>
          <p:cNvPr id="3287" name="CustomShape 9"/>
          <p:cNvSpPr/>
          <p:nvPr/>
        </p:nvSpPr>
        <p:spPr>
          <a:xfrm>
            <a:off x="155520" y="-144360"/>
            <a:ext cx="304560" cy="304560"/>
          </a:xfrm>
          <a:prstGeom prst="rect">
            <a:avLst/>
          </a:prstGeom>
        </p:spPr>
      </p:sp>
      <p:pic>
        <p:nvPicPr>
          <p:cNvPr descr="" id="3288" name="Picture 12"/>
          <p:cNvPicPr/>
          <p:nvPr/>
        </p:nvPicPr>
        <p:blipFill>
          <a:blip r:embed="rId1"/>
          <a:stretch>
            <a:fillRect/>
          </a:stretch>
        </p:blipFill>
        <p:spPr>
          <a:xfrm>
            <a:off x="762120" y="1181160"/>
            <a:ext cx="1526400" cy="990360"/>
          </a:xfrm>
          <a:prstGeom prst="rect">
            <a:avLst/>
          </a:prstGeom>
        </p:spPr>
      </p:pic>
      <p:sp>
        <p:nvSpPr>
          <p:cNvPr id="3289" name="CustomShape 10"/>
          <p:cNvSpPr/>
          <p:nvPr/>
        </p:nvSpPr>
        <p:spPr>
          <a:xfrm>
            <a:off x="380880" y="4114800"/>
            <a:ext cx="2819160" cy="1371240"/>
          </a:xfrm>
          <a:prstGeom prst="rect">
            <a:avLst>
              <a:gd fmla="val 50000" name="adj1"/>
              <a:gd fmla="val 50000" name="adj2"/>
            </a:avLst>
          </a:prstGeom>
          <a:solidFill>
            <a:srgbClr val="007c92"/>
          </a:solidFill>
        </p:spPr>
        <p:txBody>
          <a:bodyPr anchor="ctr" bIns="45000" lIns="90000" rIns="90000" tIns="45000"/>
          <a:p>
            <a:pPr>
              <a:lnSpc>
                <a:spcPct val="100000"/>
              </a:lnSpc>
            </a:pPr>
            <a:r>
              <a:rPr b="1" lang="it-IT" sz="1000">
                <a:solidFill>
                  <a:srgbClr val="ffffff"/>
                </a:solidFill>
                <a:latin typeface="Arial"/>
              </a:rPr>
              <a:t>D) Area: provvedimenti ampliativi della sfera giuridica dei destinatari</a:t>
            </a:r>
            <a:endParaRPr/>
          </a:p>
          <a:p>
            <a:pPr>
              <a:lnSpc>
                <a:spcPct val="100000"/>
              </a:lnSpc>
            </a:pPr>
            <a:r>
              <a:rPr b="1" lang="it-IT" sz="1000">
                <a:solidFill>
                  <a:srgbClr val="ffffff"/>
                </a:solidFill>
                <a:latin typeface="Arial"/>
              </a:rPr>
              <a:t>con effetto economico diretto ed immediato per il destinatario</a:t>
            </a:r>
            <a:endParaRPr/>
          </a:p>
        </p:txBody>
      </p:sp>
      <p:sp>
        <p:nvSpPr>
          <p:cNvPr id="3290" name="CustomShape 11"/>
          <p:cNvSpPr/>
          <p:nvPr/>
        </p:nvSpPr>
        <p:spPr>
          <a:xfrm>
            <a:off x="3352680" y="4038480"/>
            <a:ext cx="5409720" cy="2133360"/>
          </a:xfrm>
          <a:prstGeom prst="rect">
            <a:avLst/>
          </a:prstGeom>
          <a:solidFill>
            <a:srgbClr val="ecf7be"/>
          </a:solidFill>
          <a:ln w="9360">
            <a:solidFill>
              <a:srgbClr val="00338d"/>
            </a:solidFill>
            <a:custDash>
              <a:ds d="105000" sp="35000"/>
            </a:custDash>
            <a:round/>
          </a:ln>
        </p:spPr>
        <p:txBody>
          <a:bodyPr anchor="ctr" bIns="72000" lIns="72000" rIns="72000" tIns="72000"/>
          <a:p>
            <a:pPr algn="just">
              <a:lnSpc>
                <a:spcPct val="100000"/>
              </a:lnSpc>
              <a:buFont charset="2" typeface="Wingdings"/>
              <a:buChar char=""/>
            </a:pPr>
            <a:r>
              <a:rPr b="1" i="1" lang="it-IT" sz="1200">
                <a:solidFill>
                  <a:srgbClr val="007c92"/>
                </a:solidFill>
                <a:latin typeface="Calibri"/>
              </a:rPr>
              <a:t>Riconoscimento indebito di indennità di disoccupazione a cittadini non in possesso dei requisiti di legge al fine di agevolare determinati soggetti;</a:t>
            </a:r>
            <a:endParaRPr/>
          </a:p>
          <a:p>
            <a:pPr algn="just">
              <a:lnSpc>
                <a:spcPct val="100000"/>
              </a:lnSpc>
              <a:buFont charset="2" typeface="Wingdings"/>
              <a:buChar char=""/>
            </a:pPr>
            <a:r>
              <a:rPr b="1" i="1" lang="it-IT" sz="1200">
                <a:solidFill>
                  <a:srgbClr val="007c92"/>
                </a:solidFill>
                <a:latin typeface="Calibri"/>
              </a:rPr>
              <a:t>riconoscimento indebito dell’esenzione dal pagamento di ticket sanitari al fine di agevolare determinati soggetti;</a:t>
            </a:r>
            <a:endParaRPr/>
          </a:p>
          <a:p>
            <a:pPr algn="just">
              <a:lnSpc>
                <a:spcPct val="100000"/>
              </a:lnSpc>
              <a:buFont charset="2" typeface="Wingdings"/>
              <a:buChar char=""/>
            </a:pPr>
            <a:r>
              <a:rPr b="1" i="1" lang="it-IT" sz="1200">
                <a:solidFill>
                  <a:srgbClr val="007c92"/>
                </a:solidFill>
                <a:latin typeface="Calibri"/>
              </a:rPr>
              <a:t>uso di falsa documentazione per agevolare taluni soggetti nell’accesso a fondi comunitari;</a:t>
            </a:r>
            <a:endParaRPr/>
          </a:p>
          <a:p>
            <a:pPr algn="just">
              <a:lnSpc>
                <a:spcPct val="100000"/>
              </a:lnSpc>
              <a:buFont charset="2" typeface="Wingdings"/>
              <a:buChar char=""/>
            </a:pPr>
            <a:r>
              <a:rPr b="1" i="1" lang="it-IT" sz="1200">
                <a:solidFill>
                  <a:srgbClr val="007c92"/>
                </a:solidFill>
                <a:latin typeface="Calibri"/>
              </a:rPr>
              <a:t>rilascio di concessioni edilizie con pagamento di contributi inferiori al dovuto al fine di agevolare determinati soggetti.</a:t>
            </a:r>
            <a:endParaRPr/>
          </a:p>
        </p:txBody>
      </p:sp>
      <p:pic>
        <p:nvPicPr>
          <p:cNvPr descr="" id="3291" name="Immagine 19"/>
          <p:cNvPicPr/>
          <p:nvPr/>
        </p:nvPicPr>
        <p:blipFill>
          <a:blip r:embed="rId2"/>
          <a:stretch>
            <a:fillRect/>
          </a:stretch>
        </p:blipFill>
        <p:spPr>
          <a:xfrm>
            <a:off x="380880" y="3429000"/>
            <a:ext cx="2069280" cy="914040"/>
          </a:xfrm>
          <a:prstGeom prst="rect">
            <a:avLst/>
          </a:prstGeom>
        </p:spPr>
      </p:pic>
      <p:sp>
        <p:nvSpPr>
          <p:cNvPr id="3292" name="CustomShape 12"/>
          <p:cNvSpPr/>
          <p:nvPr/>
        </p:nvSpPr>
        <p:spPr>
          <a:xfrm>
            <a:off x="762120" y="1232280"/>
            <a:ext cx="8457840" cy="213480"/>
          </a:xfrm>
          <a:prstGeom prst="rect">
            <a:avLst/>
          </a:prstGeom>
        </p:spPr>
        <p:txBody>
          <a:bodyPr bIns="0" lIns="0" rIns="0" tIns="0"/>
          <a:p>
            <a:pPr algn="ctr">
              <a:lnSpc>
                <a:spcPct val="100000"/>
              </a:lnSpc>
            </a:pPr>
            <a:r>
              <a:rPr b="1" lang="it-IT" sz="1400" u="sng">
                <a:solidFill>
                  <a:srgbClr val="007c92"/>
                </a:solidFill>
                <a:latin typeface="Arial"/>
              </a:rPr>
              <a:t>ELENCO ESEMPLIFICATIVO DEI RISCHI CONTENUTO NELL'ALL. 3 AL P.N.A.</a:t>
            </a:r>
            <a:endParaRPr/>
          </a:p>
        </p:txBody>
      </p:sp>
      <p:sp>
        <p:nvSpPr>
          <p:cNvPr id="3293" name="CustomShape 13"/>
          <p:cNvSpPr/>
          <p:nvPr/>
        </p:nvSpPr>
        <p:spPr>
          <a:xfrm>
            <a:off x="380880" y="1026360"/>
            <a:ext cx="10363199760" cy="81270000"/>
          </a:xfrm>
          <a:prstGeom prst="rect">
            <a:avLst>
              <a:gd fmla="val 16667" name="adj"/>
            </a:avLst>
          </a:prstGeom>
        </p:spPr>
      </p:sp>
      <p:sp>
        <p:nvSpPr>
          <p:cNvPr id="3294" name="CustomShape 14"/>
          <p:cNvSpPr/>
          <p:nvPr/>
        </p:nvSpPr>
        <p:spPr>
          <a:xfrm>
            <a:off x="31089980880" y="1026360"/>
            <a:ext cx="10363199760" cy="81270000"/>
          </a:xfrm>
          <a:prstGeom prst="rect">
            <a:avLst>
              <a:gd fmla="val 16667" name="adj"/>
            </a:avLst>
          </a:prstGeom>
        </p:spPr>
      </p:sp>
      <p:sp>
        <p:nvSpPr>
          <p:cNvPr id="3295" name="CustomShape 15"/>
          <p:cNvSpPr/>
          <p:nvPr/>
        </p:nvSpPr>
        <p:spPr>
          <a:xfrm>
            <a:off x="62179580880" y="1026360"/>
            <a:ext cx="10363199760" cy="81270000"/>
          </a:xfrm>
          <a:prstGeom prst="rect">
            <a:avLst>
              <a:gd fmla="val 16667" name="adj"/>
            </a:avLst>
          </a:prstGeom>
        </p:spPr>
      </p:sp>
      <p:sp>
        <p:nvSpPr>
          <p:cNvPr id="3296"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pic>
        <p:nvPicPr>
          <p:cNvPr descr="" id="3297" name=""/>
          <p:cNvPicPr/>
          <p:nvPr/>
        </p:nvPicPr>
        <p:blipFill>
          <a:blip r:embed="rId3"/>
          <a:stretch>
            <a:fillRect/>
          </a:stretch>
        </p:blipFill>
        <p:spPr>
          <a:xfrm>
            <a:off x="0" y="0"/>
            <a:ext cx="152280" cy="152280"/>
          </a:xfrm>
          <a:prstGeom prst="rect">
            <a:avLst/>
          </a:prstGeom>
        </p:spPr>
      </p:pic>
    </p:spTree>
  </p:cSld>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8" name="CustomShape 1"/>
          <p:cNvSpPr/>
          <p:nvPr/>
        </p:nvSpPr>
        <p:spPr>
          <a:xfrm>
            <a:off x="478080" y="1026360"/>
            <a:ext cx="1100880" cy="649800"/>
          </a:xfrm>
          <a:prstGeom prst="rect">
            <a:avLst>
              <a:gd fmla="val 50000" name="adj1"/>
              <a:gd fmla="val 50000" name="adj2"/>
            </a:avLst>
          </a:prstGeom>
          <a:solidFill>
            <a:srgbClr val="ccd7db"/>
          </a:solidFill>
        </p:spPr>
      </p:sp>
      <p:sp>
        <p:nvSpPr>
          <p:cNvPr id="3299" name="CustomShape 2"/>
          <p:cNvSpPr/>
          <p:nvPr/>
        </p:nvSpPr>
        <p:spPr>
          <a:xfrm>
            <a:off x="380880" y="1221120"/>
            <a:ext cx="388440" cy="259560"/>
          </a:xfrm>
          <a:prstGeom prst="rect">
            <a:avLst>
              <a:gd fmla="val 16667" name="adj"/>
            </a:avLst>
          </a:prstGeom>
          <a:solidFill>
            <a:srgbClr val="ffffff"/>
          </a:solidFill>
          <a:ln>
            <a:solidFill>
              <a:srgbClr val="007c92"/>
            </a:solidFill>
          </a:ln>
        </p:spPr>
      </p:sp>
      <p:sp>
        <p:nvSpPr>
          <p:cNvPr id="3300" name="CustomShape 3"/>
          <p:cNvSpPr/>
          <p:nvPr/>
        </p:nvSpPr>
        <p:spPr>
          <a:xfrm>
            <a:off x="834480" y="1221120"/>
            <a:ext cx="388440" cy="259560"/>
          </a:xfrm>
          <a:prstGeom prst="rect">
            <a:avLst>
              <a:gd fmla="val 16667" name="adj"/>
            </a:avLst>
          </a:prstGeom>
          <a:solidFill>
            <a:srgbClr val="007c92"/>
          </a:solidFill>
          <a:ln>
            <a:solidFill>
              <a:srgbClr val="007c92"/>
            </a:solidFill>
          </a:ln>
        </p:spPr>
      </p:sp>
      <p:sp>
        <p:nvSpPr>
          <p:cNvPr id="3301"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302" name="CustomShape 5"/>
          <p:cNvSpPr/>
          <p:nvPr/>
        </p:nvSpPr>
        <p:spPr>
          <a:xfrm>
            <a:off x="2552760" y="1120680"/>
            <a:ext cx="4228920" cy="213480"/>
          </a:xfrm>
          <a:prstGeom prst="rect">
            <a:avLst/>
          </a:prstGeom>
        </p:spPr>
        <p:txBody>
          <a:bodyPr bIns="0" lIns="0" rIns="0" tIns="0"/>
          <a:p>
            <a:pPr algn="ctr">
              <a:lnSpc>
                <a:spcPct val="100000"/>
              </a:lnSpc>
            </a:pPr>
            <a:r>
              <a:rPr b="1" lang="it-IT" sz="1400" u="sng">
                <a:solidFill>
                  <a:srgbClr val="00338d"/>
                </a:solidFill>
                <a:latin typeface="Arial"/>
              </a:rPr>
              <a:t>ANALISI DEL RISCHIO</a:t>
            </a:r>
            <a:endParaRPr/>
          </a:p>
        </p:txBody>
      </p:sp>
      <p:sp>
        <p:nvSpPr>
          <p:cNvPr id="3303" name="CustomShape 6"/>
          <p:cNvSpPr/>
          <p:nvPr/>
        </p:nvSpPr>
        <p:spPr>
          <a:xfrm>
            <a:off x="1447920" y="1447920"/>
            <a:ext cx="8229240" cy="730440"/>
          </a:xfrm>
          <a:prstGeom prst="rect">
            <a:avLst/>
          </a:prstGeom>
        </p:spPr>
        <p:txBody>
          <a:bodyPr bIns="0" lIns="0" rIns="0" tIns="0"/>
          <a:p>
            <a:pPr algn="ctr">
              <a:lnSpc>
                <a:spcPct val="100000"/>
              </a:lnSpc>
            </a:pPr>
            <a:r>
              <a:rPr b="1" lang="it-IT" sz="1200">
                <a:solidFill>
                  <a:srgbClr val="00338d"/>
                </a:solidFill>
                <a:latin typeface="Arial"/>
              </a:rPr>
              <a:t>Analisi del rischio = valutazione della probabilità che il rischio si realizzi e delle conseguenze che il rischio produce (cd. Impatto).</a:t>
            </a:r>
            <a:endParaRPr/>
          </a:p>
          <a:p>
            <a:pPr algn="ctr">
              <a:lnSpc>
                <a:spcPct val="100000"/>
              </a:lnSpc>
            </a:pPr>
            <a:r>
              <a:rPr b="1" lang="it-IT" sz="1200">
                <a:solidFill>
                  <a:srgbClr val="00338d"/>
                </a:solidFill>
                <a:latin typeface="Arial"/>
              </a:rPr>
              <a:t>I criteri da utilizzare per stimare la probabilità e l’impatto e per valutare il livello di rischio del processo sono indicati nell'all. 5 al P.N.A.:</a:t>
            </a:r>
            <a:endParaRPr/>
          </a:p>
        </p:txBody>
      </p:sp>
      <p:graphicFrame>
        <p:nvGraphicFramePr>
          <p:cNvPr id="3304" name="Table 7"/>
          <p:cNvGraphicFramePr/>
          <p:nvPr/>
        </p:nvGraphicFramePr>
        <p:xfrm>
          <a:off x="1523880" y="2194560"/>
          <a:ext cx="6603480" cy="3139200"/>
        </p:xfrm>
        <a:graphic>
          <a:graphicData uri="http://schemas.openxmlformats.org/drawingml/2006/table">
            <a:tbl>
              <a:tblPr/>
              <a:tblGrid>
                <a:gridCol w="3301920"/>
                <a:gridCol w="3301560"/>
              </a:tblGrid>
              <a:tr h="327600">
                <a:tc>
                  <a:txBody>
                    <a:bodyPr wrap="none"/>
                    <a:p>
                      <a:pPr algn="ctr">
                        <a:lnSpc>
                          <a:spcPct val="100000"/>
                        </a:lnSpc>
                      </a:pPr>
                      <a:r>
                        <a:rPr b="1" lang="it-IT" sz="1200">
                          <a:solidFill>
                            <a:srgbClr val="ffffff"/>
                          </a:solidFill>
                          <a:latin typeface="Verdana"/>
                        </a:rPr>
                        <a:t>TABELLA VALUTAZIONE DEL RISCHIO</a:t>
                      </a:r>
                      <a:endParaRPr/>
                    </a:p>
                  </a:txBody>
                  <a:tcPr/>
                </a:tc>
              </a:tr>
              <a:tr h="456840">
                <a:tc>
                  <a:txBody>
                    <a:bodyPr wrap="none"/>
                    <a:p>
                      <a:pPr algn="ctr">
                        <a:lnSpc>
                          <a:spcPct val="100000"/>
                        </a:lnSpc>
                      </a:pPr>
                      <a:r>
                        <a:rPr b="1" lang="it-IT" sz="1200">
                          <a:solidFill>
                            <a:srgbClr val="00338d"/>
                          </a:solidFill>
                          <a:latin typeface="Verdana"/>
                        </a:rPr>
                        <a:t>INIDICI DI VALUTAZIONE DELLA PROBABILITA'</a:t>
                      </a:r>
                      <a:endParaRPr/>
                    </a:p>
                  </a:txBody>
                  <a:tcPr/>
                </a:tc>
                <a:tc>
                  <a:txBody>
                    <a:bodyPr wrap="none"/>
                    <a:p>
                      <a:pPr algn="ctr">
                        <a:lnSpc>
                          <a:spcPct val="100000"/>
                        </a:lnSpc>
                      </a:pPr>
                      <a:r>
                        <a:rPr b="1" lang="it-IT" sz="1200">
                          <a:solidFill>
                            <a:srgbClr val="00338d"/>
                          </a:solidFill>
                          <a:latin typeface="Verdana"/>
                        </a:rPr>
                        <a:t>INDICI DI VALUTAZIONE DELL'IMPATTO</a:t>
                      </a:r>
                      <a:endParaRPr/>
                    </a:p>
                  </a:txBody>
                  <a:tcPr/>
                </a:tc>
              </a:tr>
              <a:tr h="327600">
                <a:tc>
                  <a:txBody>
                    <a:bodyPr wrap="none"/>
                    <a:p>
                      <a:pPr algn="ctr">
                        <a:lnSpc>
                          <a:spcPct val="100000"/>
                        </a:lnSpc>
                      </a:pPr>
                      <a:r>
                        <a:rPr b="1" lang="it-IT" sz="1200">
                          <a:solidFill>
                            <a:srgbClr val="00338d"/>
                          </a:solidFill>
                          <a:latin typeface="Verdana"/>
                        </a:rPr>
                        <a:t>Discrezionalità</a:t>
                      </a:r>
                      <a:endParaRPr/>
                    </a:p>
                  </a:txBody>
                  <a:tcPr/>
                </a:tc>
                <a:tc>
                  <a:txBody>
                    <a:bodyPr wrap="none"/>
                    <a:p>
                      <a:pPr algn="ctr">
                        <a:lnSpc>
                          <a:spcPct val="100000"/>
                        </a:lnSpc>
                      </a:pPr>
                      <a:r>
                        <a:rPr b="1" lang="it-IT" sz="1200">
                          <a:solidFill>
                            <a:srgbClr val="00338d"/>
                          </a:solidFill>
                          <a:latin typeface="Verdana"/>
                        </a:rPr>
                        <a:t>Impatto organizzativo</a:t>
                      </a:r>
                      <a:endParaRPr/>
                    </a:p>
                  </a:txBody>
                  <a:tcPr/>
                </a:tc>
              </a:tr>
              <a:tr h="327600">
                <a:tc>
                  <a:txBody>
                    <a:bodyPr wrap="none"/>
                    <a:p>
                      <a:pPr algn="ctr">
                        <a:lnSpc>
                          <a:spcPct val="100000"/>
                        </a:lnSpc>
                      </a:pPr>
                      <a:r>
                        <a:rPr b="1" lang="it-IT" sz="1200">
                          <a:solidFill>
                            <a:srgbClr val="00338d"/>
                          </a:solidFill>
                          <a:latin typeface="Verdana"/>
                        </a:rPr>
                        <a:t>Rilevanza esterna</a:t>
                      </a:r>
                      <a:endParaRPr/>
                    </a:p>
                  </a:txBody>
                  <a:tcPr/>
                </a:tc>
                <a:tc>
                  <a:txBody>
                    <a:bodyPr wrap="none"/>
                    <a:p>
                      <a:pPr algn="ctr">
                        <a:lnSpc>
                          <a:spcPct val="100000"/>
                        </a:lnSpc>
                      </a:pPr>
                      <a:r>
                        <a:rPr b="1" lang="it-IT" sz="1200">
                          <a:solidFill>
                            <a:srgbClr val="00338d"/>
                          </a:solidFill>
                          <a:latin typeface="Verdana"/>
                        </a:rPr>
                        <a:t>Impatto economico</a:t>
                      </a:r>
                      <a:endParaRPr/>
                    </a:p>
                  </a:txBody>
                  <a:tcPr/>
                </a:tc>
              </a:tr>
              <a:tr h="327600">
                <a:tc>
                  <a:txBody>
                    <a:bodyPr wrap="none"/>
                    <a:p>
                      <a:pPr algn="ctr">
                        <a:lnSpc>
                          <a:spcPct val="100000"/>
                        </a:lnSpc>
                      </a:pPr>
                      <a:r>
                        <a:rPr b="1" lang="it-IT" sz="1200">
                          <a:solidFill>
                            <a:srgbClr val="00338d"/>
                          </a:solidFill>
                          <a:latin typeface="Verdana"/>
                        </a:rPr>
                        <a:t>Complessità del processo</a:t>
                      </a:r>
                      <a:endParaRPr/>
                    </a:p>
                  </a:txBody>
                  <a:tcPr/>
                </a:tc>
                <a:tc>
                  <a:txBody>
                    <a:bodyPr wrap="none"/>
                    <a:p>
                      <a:pPr algn="ctr">
                        <a:lnSpc>
                          <a:spcPct val="100000"/>
                        </a:lnSpc>
                      </a:pPr>
                      <a:r>
                        <a:rPr b="1" lang="it-IT" sz="1200">
                          <a:solidFill>
                            <a:srgbClr val="00338d"/>
                          </a:solidFill>
                          <a:latin typeface="Verdana"/>
                        </a:rPr>
                        <a:t>Impatto reputazionale</a:t>
                      </a:r>
                      <a:endParaRPr/>
                    </a:p>
                  </a:txBody>
                  <a:tcPr/>
                </a:tc>
              </a:tr>
              <a:tr h="456840">
                <a:tc>
                  <a:txBody>
                    <a:bodyPr wrap="none"/>
                    <a:p>
                      <a:pPr algn="ctr">
                        <a:lnSpc>
                          <a:spcPct val="100000"/>
                        </a:lnSpc>
                      </a:pPr>
                      <a:r>
                        <a:rPr b="1" lang="it-IT" sz="1200">
                          <a:solidFill>
                            <a:srgbClr val="00338d"/>
                          </a:solidFill>
                          <a:latin typeface="Verdana"/>
                        </a:rPr>
                        <a:t>Valore economico</a:t>
                      </a:r>
                      <a:endParaRPr/>
                    </a:p>
                  </a:txBody>
                  <a:tcPr/>
                </a:tc>
                <a:tc>
                  <a:txBody>
                    <a:bodyPr wrap="none"/>
                    <a:p>
                      <a:pPr algn="ctr">
                        <a:lnSpc>
                          <a:spcPct val="100000"/>
                        </a:lnSpc>
                      </a:pPr>
                      <a:r>
                        <a:rPr b="1" lang="it-IT" sz="1200">
                          <a:solidFill>
                            <a:srgbClr val="00338d"/>
                          </a:solidFill>
                          <a:latin typeface="Verdana"/>
                        </a:rPr>
                        <a:t>Impatto organizzativo, economico e sull'immagine</a:t>
                      </a:r>
                      <a:endParaRPr/>
                    </a:p>
                  </a:txBody>
                  <a:tcPr/>
                </a:tc>
              </a:tr>
              <a:tr h="457560">
                <a:tc>
                  <a:txBody>
                    <a:bodyPr wrap="none"/>
                    <a:p>
                      <a:pPr algn="ctr">
                        <a:lnSpc>
                          <a:spcPct val="100000"/>
                        </a:lnSpc>
                      </a:pPr>
                      <a:r>
                        <a:rPr b="1" lang="it-IT" sz="1200">
                          <a:solidFill>
                            <a:srgbClr val="00338d"/>
                          </a:solidFill>
                          <a:latin typeface="Verdana"/>
                        </a:rPr>
                        <a:t>Frazionabilità del processo</a:t>
                      </a:r>
                      <a:endParaRPr/>
                    </a:p>
                  </a:txBody>
                  <a:tcPr/>
                </a:tc>
                <a:tc>
                  <a:tcPr/>
                </a:tc>
              </a:tr>
              <a:tr h="457560">
                <a:tc>
                  <a:txBody>
                    <a:bodyPr wrap="none"/>
                    <a:p>
                      <a:pPr algn="ctr">
                        <a:lnSpc>
                          <a:spcPct val="100000"/>
                        </a:lnSpc>
                      </a:pPr>
                      <a:r>
                        <a:rPr b="1" lang="it-IT" sz="1200">
                          <a:solidFill>
                            <a:srgbClr val="00338d"/>
                          </a:solidFill>
                          <a:latin typeface="Verdana"/>
                        </a:rPr>
                        <a:t>Controlli</a:t>
                      </a:r>
                      <a:endParaRPr/>
                    </a:p>
                  </a:txBody>
                  <a:tcPr/>
                </a:tc>
                <a:tc>
                  <a:tcPr/>
                </a:tc>
              </a:tr>
            </a:tbl>
          </a:graphicData>
        </a:graphic>
      </p:graphicFrame>
      <p:sp>
        <p:nvSpPr>
          <p:cNvPr id="3305" name="CustomShape 8"/>
          <p:cNvSpPr/>
          <p:nvPr/>
        </p:nvSpPr>
        <p:spPr>
          <a:xfrm>
            <a:off x="1833840" y="5486400"/>
            <a:ext cx="6857640" cy="761760"/>
          </a:xfrm>
          <a:prstGeom prst="rect">
            <a:avLst>
              <a:gd fmla="val -24401" name="adj1"/>
              <a:gd fmla="val -99754" name="adj2"/>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La valutazione sull’adeguatezza del controllo va fatta considerando il modo in</a:t>
            </a:r>
            <a:endParaRPr/>
          </a:p>
          <a:p>
            <a:pPr algn="ctr">
              <a:lnSpc>
                <a:spcPct val="100000"/>
              </a:lnSpc>
            </a:pPr>
            <a:r>
              <a:rPr b="1" lang="it-IT" sz="1200">
                <a:solidFill>
                  <a:srgbClr val="00338d"/>
                </a:solidFill>
                <a:latin typeface="Arial"/>
              </a:rPr>
              <a:t>cui il controllo funziona </a:t>
            </a:r>
            <a:r>
              <a:rPr b="1" lang="it-IT" sz="1200" u="sng">
                <a:solidFill>
                  <a:srgbClr val="00338d"/>
                </a:solidFill>
                <a:latin typeface="Arial"/>
              </a:rPr>
              <a:t>concretamente</a:t>
            </a:r>
            <a:r>
              <a:rPr b="1" lang="it-IT" sz="1200">
                <a:solidFill>
                  <a:srgbClr val="00338d"/>
                </a:solidFill>
                <a:latin typeface="Arial"/>
              </a:rPr>
              <a:t> nella p.a.. </a:t>
            </a:r>
            <a:endParaRPr/>
          </a:p>
        </p:txBody>
      </p:sp>
      <p:sp>
        <p:nvSpPr>
          <p:cNvPr id="3306" name="CustomShape 9"/>
          <p:cNvSpPr/>
          <p:nvPr/>
        </p:nvSpPr>
        <p:spPr>
          <a:xfrm>
            <a:off x="380880" y="1026360"/>
            <a:ext cx="10363199760" cy="81270000"/>
          </a:xfrm>
          <a:prstGeom prst="rect">
            <a:avLst>
              <a:gd fmla="val 16667" name="adj"/>
            </a:avLst>
          </a:prstGeom>
        </p:spPr>
      </p:sp>
      <p:sp>
        <p:nvSpPr>
          <p:cNvPr id="3307" name="CustomShape 10"/>
          <p:cNvSpPr/>
          <p:nvPr/>
        </p:nvSpPr>
        <p:spPr>
          <a:xfrm>
            <a:off x="31089980880" y="1026360"/>
            <a:ext cx="10363199760" cy="81270000"/>
          </a:xfrm>
          <a:prstGeom prst="rect">
            <a:avLst>
              <a:gd fmla="val 16667" name="adj"/>
            </a:avLst>
          </a:prstGeom>
        </p:spPr>
      </p:sp>
      <p:sp>
        <p:nvSpPr>
          <p:cNvPr id="3308" name="CustomShape 11"/>
          <p:cNvSpPr/>
          <p:nvPr/>
        </p:nvSpPr>
        <p:spPr>
          <a:xfrm>
            <a:off x="62179580880" y="1026360"/>
            <a:ext cx="10363199760" cy="81270000"/>
          </a:xfrm>
          <a:prstGeom prst="rect">
            <a:avLst>
              <a:gd fmla="val 16667" name="adj"/>
            </a:avLst>
          </a:prstGeom>
        </p:spPr>
      </p:sp>
      <p:sp>
        <p:nvSpPr>
          <p:cNvPr id="3309"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0" name="CustomShape 1"/>
          <p:cNvSpPr/>
          <p:nvPr/>
        </p:nvSpPr>
        <p:spPr>
          <a:xfrm>
            <a:off x="478080" y="1026360"/>
            <a:ext cx="1100880" cy="649800"/>
          </a:xfrm>
          <a:prstGeom prst="rect">
            <a:avLst>
              <a:gd fmla="val 50000" name="adj1"/>
              <a:gd fmla="val 50000" name="adj2"/>
            </a:avLst>
          </a:prstGeom>
          <a:solidFill>
            <a:srgbClr val="ccd7db"/>
          </a:solidFill>
        </p:spPr>
      </p:sp>
      <p:sp>
        <p:nvSpPr>
          <p:cNvPr id="3311" name="CustomShape 2"/>
          <p:cNvSpPr/>
          <p:nvPr/>
        </p:nvSpPr>
        <p:spPr>
          <a:xfrm>
            <a:off x="380880" y="1221120"/>
            <a:ext cx="388440" cy="259560"/>
          </a:xfrm>
          <a:prstGeom prst="rect">
            <a:avLst>
              <a:gd fmla="val 16667" name="adj"/>
            </a:avLst>
          </a:prstGeom>
          <a:solidFill>
            <a:srgbClr val="ffffff"/>
          </a:solidFill>
          <a:ln>
            <a:solidFill>
              <a:srgbClr val="007c92"/>
            </a:solidFill>
          </a:ln>
        </p:spPr>
      </p:sp>
      <p:sp>
        <p:nvSpPr>
          <p:cNvPr id="3312" name="CustomShape 3"/>
          <p:cNvSpPr/>
          <p:nvPr/>
        </p:nvSpPr>
        <p:spPr>
          <a:xfrm>
            <a:off x="834480" y="1221120"/>
            <a:ext cx="388440" cy="259560"/>
          </a:xfrm>
          <a:prstGeom prst="rect">
            <a:avLst>
              <a:gd fmla="val 16667" name="adj"/>
            </a:avLst>
          </a:prstGeom>
          <a:solidFill>
            <a:srgbClr val="007c92"/>
          </a:solidFill>
          <a:ln>
            <a:solidFill>
              <a:srgbClr val="007c92"/>
            </a:solidFill>
          </a:ln>
        </p:spPr>
      </p:sp>
      <p:sp>
        <p:nvSpPr>
          <p:cNvPr id="3313" name="CustomShape 4"/>
          <p:cNvSpPr/>
          <p:nvPr/>
        </p:nvSpPr>
        <p:spPr>
          <a:xfrm>
            <a:off x="1287720" y="1221120"/>
            <a:ext cx="388440" cy="259560"/>
          </a:xfrm>
          <a:prstGeom prst="rect">
            <a:avLst>
              <a:gd fmla="val 16667" name="adj"/>
            </a:avLst>
          </a:prstGeom>
          <a:solidFill>
            <a:srgbClr val="ffffff"/>
          </a:solidFill>
          <a:ln>
            <a:solidFill>
              <a:srgbClr val="007c92"/>
            </a:solidFill>
          </a:ln>
        </p:spPr>
      </p:sp>
      <p:pic>
        <p:nvPicPr>
          <p:cNvPr descr="" id="3314" name="Picture 5"/>
          <p:cNvPicPr/>
          <p:nvPr/>
        </p:nvPicPr>
        <p:blipFill>
          <a:blip r:embed="rId1"/>
          <a:stretch>
            <a:fillRect/>
          </a:stretch>
        </p:blipFill>
        <p:spPr>
          <a:xfrm>
            <a:off x="5334120" y="1295280"/>
            <a:ext cx="4061160" cy="3484440"/>
          </a:xfrm>
          <a:prstGeom prst="rect">
            <a:avLst/>
          </a:prstGeom>
        </p:spPr>
      </p:pic>
      <p:pic>
        <p:nvPicPr>
          <p:cNvPr descr="" id="3315" name="Picture 3"/>
          <p:cNvPicPr/>
          <p:nvPr/>
        </p:nvPicPr>
        <p:blipFill>
          <a:blip r:embed="rId2"/>
          <a:stretch>
            <a:fillRect/>
          </a:stretch>
        </p:blipFill>
        <p:spPr>
          <a:xfrm>
            <a:off x="327240" y="1828800"/>
            <a:ext cx="4994640" cy="1648080"/>
          </a:xfrm>
          <a:prstGeom prst="rect">
            <a:avLst/>
          </a:prstGeom>
        </p:spPr>
      </p:pic>
      <p:sp>
        <p:nvSpPr>
          <p:cNvPr id="3316" name="CustomShape 5"/>
          <p:cNvSpPr/>
          <p:nvPr/>
        </p:nvSpPr>
        <p:spPr>
          <a:xfrm>
            <a:off x="228600" y="3962520"/>
            <a:ext cx="773094112920" cy="376200"/>
          </a:xfrm>
          <a:prstGeom prst="rect">
            <a:avLst/>
          </a:prstGeom>
        </p:spPr>
        <p:txBody>
          <a:bodyPr bIns="45000" lIns="90000" rIns="90000" tIns="45000"/>
          <a:p>
            <a:r>
              <a:rPr b="1" lang="it-IT" sz="1200"/>
              <a:t>Valore della probabilità</a:t>
            </a:r>
            <a:endParaRPr/>
          </a:p>
        </p:txBody>
      </p:sp>
      <p:sp>
        <p:nvSpPr>
          <p:cNvPr id="3317" name="CustomShape 6"/>
          <p:cNvSpPr/>
          <p:nvPr/>
        </p:nvSpPr>
        <p:spPr>
          <a:xfrm>
            <a:off x="-773094113280" y="3962520"/>
            <a:ext cx="773094112920" cy="376200"/>
          </a:xfrm>
          <a:prstGeom prst="rect">
            <a:avLst/>
          </a:prstGeom>
        </p:spPr>
        <p:txBody>
          <a:bodyPr bIns="45000" lIns="90000" rIns="90000" tIns="45000"/>
          <a:p>
            <a:r>
              <a:rPr b="1" lang="it-IT" sz="1200"/>
              <a:t>Valore dell'impatto</a:t>
            </a:r>
            <a:endParaRPr/>
          </a:p>
        </p:txBody>
      </p:sp>
      <p:sp>
        <p:nvSpPr>
          <p:cNvPr id="3318" name="CustomShape 7"/>
          <p:cNvSpPr/>
          <p:nvPr/>
        </p:nvSpPr>
        <p:spPr>
          <a:xfrm>
            <a:off x="-773094113280" y="3962520"/>
            <a:ext cx="773094112920" cy="376200"/>
          </a:xfrm>
          <a:prstGeom prst="rect">
            <a:avLst/>
          </a:prstGeom>
        </p:spPr>
        <p:txBody>
          <a:bodyPr bIns="45000" lIns="90000" rIns="90000" tIns="45000"/>
          <a:p>
            <a:r>
              <a:rPr b="1" lang="it-IT" sz="1200"/>
              <a:t>Valore complessivo del livello di rischio</a:t>
            </a:r>
            <a:endParaRPr/>
          </a:p>
        </p:txBody>
      </p:sp>
      <p:sp>
        <p:nvSpPr>
          <p:cNvPr id="3319" name="CustomShape 8"/>
          <p:cNvSpPr/>
          <p:nvPr/>
        </p:nvSpPr>
        <p:spPr>
          <a:xfrm>
            <a:off x="2552760" y="1120680"/>
            <a:ext cx="4228920" cy="213480"/>
          </a:xfrm>
          <a:prstGeom prst="rect">
            <a:avLst/>
          </a:prstGeom>
        </p:spPr>
        <p:txBody>
          <a:bodyPr bIns="0" lIns="0" rIns="0" tIns="0"/>
          <a:p>
            <a:pPr algn="ctr">
              <a:lnSpc>
                <a:spcPct val="100000"/>
              </a:lnSpc>
            </a:pPr>
            <a:r>
              <a:rPr b="1" lang="it-IT" sz="1400" u="sng">
                <a:solidFill>
                  <a:srgbClr val="007c92"/>
                </a:solidFill>
                <a:latin typeface="Arial"/>
              </a:rPr>
              <a:t>ANALISI DEL RISCHIO</a:t>
            </a:r>
            <a:endParaRPr/>
          </a:p>
        </p:txBody>
      </p:sp>
      <p:sp>
        <p:nvSpPr>
          <p:cNvPr id="3320" name="CustomShape 9"/>
          <p:cNvSpPr/>
          <p:nvPr/>
        </p:nvSpPr>
        <p:spPr>
          <a:xfrm>
            <a:off x="380880" y="1026360"/>
            <a:ext cx="10363199760" cy="81270000"/>
          </a:xfrm>
          <a:prstGeom prst="rect">
            <a:avLst>
              <a:gd fmla="val 16667" name="adj"/>
            </a:avLst>
          </a:prstGeom>
        </p:spPr>
      </p:sp>
      <p:sp>
        <p:nvSpPr>
          <p:cNvPr id="3321" name="CustomShape 10"/>
          <p:cNvSpPr/>
          <p:nvPr/>
        </p:nvSpPr>
        <p:spPr>
          <a:xfrm>
            <a:off x="31089980880" y="1026360"/>
            <a:ext cx="10363199760" cy="81270000"/>
          </a:xfrm>
          <a:prstGeom prst="rect">
            <a:avLst>
              <a:gd fmla="val 16667" name="adj"/>
            </a:avLst>
          </a:prstGeom>
        </p:spPr>
      </p:sp>
      <p:sp>
        <p:nvSpPr>
          <p:cNvPr id="3322" name="CustomShape 11"/>
          <p:cNvSpPr/>
          <p:nvPr/>
        </p:nvSpPr>
        <p:spPr>
          <a:xfrm>
            <a:off x="62179580880" y="1026360"/>
            <a:ext cx="10363199760" cy="81270000"/>
          </a:xfrm>
          <a:prstGeom prst="rect">
            <a:avLst>
              <a:gd fmla="val 16667" name="adj"/>
            </a:avLst>
          </a:prstGeom>
        </p:spPr>
      </p:sp>
      <p:sp>
        <p:nvSpPr>
          <p:cNvPr id="3323"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4" name="CustomShape 1"/>
          <p:cNvSpPr/>
          <p:nvPr/>
        </p:nvSpPr>
        <p:spPr>
          <a:xfrm>
            <a:off x="1095480" y="2214720"/>
            <a:ext cx="1356840" cy="642600"/>
          </a:xfrm>
          <a:prstGeom prst="rect">
            <a:avLst/>
          </a:prstGeom>
        </p:spPr>
      </p:sp>
      <p:sp>
        <p:nvSpPr>
          <p:cNvPr id="1655" name="CustomShape 2"/>
          <p:cNvSpPr/>
          <p:nvPr/>
        </p:nvSpPr>
        <p:spPr>
          <a:xfrm>
            <a:off x="533520" y="1066680"/>
            <a:ext cx="8762760" cy="547920"/>
          </a:xfrm>
          <a:prstGeom prst="rect">
            <a:avLst/>
          </a:prstGeom>
        </p:spPr>
        <p:txBody>
          <a:bodyPr bIns="0" lIns="0" rIns="0" tIns="0"/>
          <a:p>
            <a:pPr algn="ctr">
              <a:lnSpc>
                <a:spcPct val="100000"/>
              </a:lnSpc>
            </a:pPr>
            <a:r>
              <a:rPr b="1" lang="it-IT" sz="1200" u="sng">
                <a:solidFill>
                  <a:srgbClr val="00338d"/>
                </a:solidFill>
                <a:latin typeface="Arial"/>
              </a:rPr>
              <a:t>D.LGS. 8 APRILE 2013 N. 39</a:t>
            </a:r>
            <a:endParaRPr/>
          </a:p>
          <a:p>
            <a:pPr algn="ctr">
              <a:lnSpc>
                <a:spcPct val="100000"/>
              </a:lnSpc>
            </a:pPr>
            <a:r>
              <a:rPr b="1" lang="it-IT" sz="1200">
                <a:solidFill>
                  <a:srgbClr val="00338d"/>
                </a:solidFill>
                <a:latin typeface="Arial"/>
              </a:rPr>
              <a:t>"</a:t>
            </a:r>
            <a:r>
              <a:rPr b="1" i="1" lang="it-IT" sz="1200">
                <a:solidFill>
                  <a:srgbClr val="00338d"/>
                </a:solidFill>
                <a:latin typeface="Arial"/>
              </a:rPr>
              <a:t>Disposizioni in materia di inconferibilità e incompatibilità di incarichi presso le pubbliche amministrazioni e presso gli enti privati in controllo pubblico, a norma dell'articolo 1, commi 49 e 50, della legge 6 novembre 2012, n. 190</a:t>
            </a:r>
            <a:r>
              <a:rPr b="1" lang="it-IT" sz="1200">
                <a:solidFill>
                  <a:srgbClr val="00338d"/>
                </a:solidFill>
                <a:latin typeface="Arial"/>
              </a:rPr>
              <a:t>"</a:t>
            </a:r>
            <a:endParaRPr/>
          </a:p>
        </p:txBody>
      </p:sp>
      <p:sp>
        <p:nvSpPr>
          <p:cNvPr id="1656" name="CustomShape 3"/>
          <p:cNvSpPr/>
          <p:nvPr/>
        </p:nvSpPr>
        <p:spPr>
          <a:xfrm>
            <a:off x="533520" y="1981080"/>
            <a:ext cx="1918800" cy="87588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Cause di inconferibilità degli incarichi</a:t>
            </a:r>
            <a:endParaRPr/>
          </a:p>
        </p:txBody>
      </p:sp>
      <p:sp>
        <p:nvSpPr>
          <p:cNvPr id="1657" name="CustomShape 4"/>
          <p:cNvSpPr/>
          <p:nvPr/>
        </p:nvSpPr>
        <p:spPr>
          <a:xfrm>
            <a:off x="2819520" y="1994760"/>
            <a:ext cx="1918800" cy="87588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Cause di incompatbilità</a:t>
            </a:r>
            <a:endParaRPr/>
          </a:p>
        </p:txBody>
      </p:sp>
      <p:sp>
        <p:nvSpPr>
          <p:cNvPr id="1658" name="CustomShape 5"/>
          <p:cNvSpPr/>
          <p:nvPr/>
        </p:nvSpPr>
        <p:spPr>
          <a:xfrm>
            <a:off x="5105520" y="1970280"/>
            <a:ext cx="1918800" cy="87588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Conseguenze in caso di violazioni</a:t>
            </a:r>
            <a:endParaRPr/>
          </a:p>
        </p:txBody>
      </p:sp>
      <p:sp>
        <p:nvSpPr>
          <p:cNvPr id="1659" name="CustomShape 6"/>
          <p:cNvSpPr/>
          <p:nvPr/>
        </p:nvSpPr>
        <p:spPr>
          <a:xfrm>
            <a:off x="7391520" y="1981080"/>
            <a:ext cx="1918800" cy="87588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Obblighi dichiarativi</a:t>
            </a:r>
            <a:endParaRPr/>
          </a:p>
        </p:txBody>
      </p:sp>
      <p:sp>
        <p:nvSpPr>
          <p:cNvPr id="1660" name="CustomShape 7"/>
          <p:cNvSpPr/>
          <p:nvPr/>
        </p:nvSpPr>
        <p:spPr>
          <a:xfrm>
            <a:off x="2819520" y="3124080"/>
            <a:ext cx="1918800" cy="176508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Obbligo per il soggetto cui viene conferito l'incarico di scegliere tra la permanenza nell'incarico e l'assunzione e lo svolgimento di incarichi e cariche </a:t>
            </a:r>
            <a:endParaRPr/>
          </a:p>
        </p:txBody>
      </p:sp>
      <p:sp>
        <p:nvSpPr>
          <p:cNvPr id="1661" name="CustomShape 8"/>
          <p:cNvSpPr/>
          <p:nvPr/>
        </p:nvSpPr>
        <p:spPr>
          <a:xfrm>
            <a:off x="5105520" y="3092040"/>
            <a:ext cx="1918800" cy="176508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buFont typeface="Arial"/>
              <a:buChar char="•"/>
            </a:pPr>
            <a:r>
              <a:rPr b="1" lang="it-IT" sz="1200">
                <a:solidFill>
                  <a:srgbClr val="00338d"/>
                </a:solidFill>
                <a:latin typeface="Arial"/>
              </a:rPr>
              <a:t>Inconferibilità: nullità degli atti di conferimento e dei contratti, oltre a sanzioni</a:t>
            </a:r>
            <a:endParaRPr/>
          </a:p>
          <a:p>
            <a:pPr algn="ctr">
              <a:lnSpc>
                <a:spcPct val="100000"/>
              </a:lnSpc>
              <a:buFont typeface="Arial"/>
              <a:buChar char="•"/>
            </a:pPr>
            <a:r>
              <a:rPr b="1" lang="it-IT" sz="1200">
                <a:solidFill>
                  <a:srgbClr val="00338d"/>
                </a:solidFill>
                <a:latin typeface="Arial"/>
              </a:rPr>
              <a:t> </a:t>
            </a:r>
            <a:r>
              <a:rPr b="1" lang="it-IT" sz="1200">
                <a:solidFill>
                  <a:srgbClr val="00338d"/>
                </a:solidFill>
                <a:latin typeface="Arial"/>
              </a:rPr>
              <a:t>Incompatibilità: decadenza dall'incarico e  risoluzione del contratto</a:t>
            </a:r>
            <a:endParaRPr/>
          </a:p>
        </p:txBody>
      </p:sp>
      <p:sp>
        <p:nvSpPr>
          <p:cNvPr id="1662" name="CustomShape 9"/>
          <p:cNvSpPr/>
          <p:nvPr/>
        </p:nvSpPr>
        <p:spPr>
          <a:xfrm>
            <a:off x="7350120" y="3111480"/>
            <a:ext cx="1918800" cy="176508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buFont typeface="Arial"/>
              <a:buChar char="•"/>
            </a:pPr>
            <a:r>
              <a:rPr b="1" lang="it-IT" sz="1200">
                <a:solidFill>
                  <a:srgbClr val="00338d"/>
                </a:solidFill>
                <a:latin typeface="Arial"/>
              </a:rPr>
              <a:t>Dichiarazione in caso di conferimento di incarichi</a:t>
            </a:r>
            <a:endParaRPr/>
          </a:p>
          <a:p>
            <a:pPr algn="ctr">
              <a:lnSpc>
                <a:spcPct val="100000"/>
              </a:lnSpc>
              <a:buFont typeface="Arial"/>
              <a:buChar char="•"/>
            </a:pPr>
            <a:r>
              <a:rPr b="1" lang="it-IT" sz="1200">
                <a:solidFill>
                  <a:srgbClr val="00338d"/>
                </a:solidFill>
                <a:latin typeface="Arial"/>
              </a:rPr>
              <a:t>Dichiarazione annuale su incompatibilità</a:t>
            </a:r>
            <a:endParaRPr/>
          </a:p>
        </p:txBody>
      </p:sp>
      <p:sp>
        <p:nvSpPr>
          <p:cNvPr id="1663" name="CustomShape 10"/>
          <p:cNvSpPr/>
          <p:nvPr/>
        </p:nvSpPr>
        <p:spPr>
          <a:xfrm>
            <a:off x="533520" y="3090960"/>
            <a:ext cx="1918800" cy="176508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Preclusione, permanente o temporanea, a conferire gli incarichi </a:t>
            </a:r>
            <a:endParaRPr/>
          </a:p>
        </p:txBody>
      </p:sp>
      <p:sp>
        <p:nvSpPr>
          <p:cNvPr id="1664" name="Line 11"/>
          <p:cNvSpPr/>
          <p:nvPr/>
        </p:nvSpPr>
        <p:spPr>
          <a:xfrm>
            <a:off x="0" y="4952880"/>
            <a:ext cx="6476760" cy="0"/>
          </a:xfrm>
          <a:prstGeom prst="line">
            <a:avLst/>
          </a:prstGeom>
          <a:ln w="6480">
            <a:solidFill>
              <a:srgbClr val="747678"/>
            </a:solidFill>
            <a:round/>
          </a:ln>
        </p:spPr>
      </p:sp>
      <p:sp>
        <p:nvSpPr>
          <p:cNvPr id="1665" name="Line 12"/>
          <p:cNvSpPr/>
          <p:nvPr/>
        </p:nvSpPr>
        <p:spPr>
          <a:xfrm>
            <a:off x="6476760" y="4952880"/>
            <a:ext cx="0" cy="1447920"/>
          </a:xfrm>
          <a:prstGeom prst="line">
            <a:avLst/>
          </a:prstGeom>
          <a:ln w="6480">
            <a:solidFill>
              <a:srgbClr val="747678"/>
            </a:solidFill>
            <a:round/>
          </a:ln>
        </p:spPr>
      </p:sp>
      <p:sp>
        <p:nvSpPr>
          <p:cNvPr id="1666" name="CustomShape 13"/>
          <p:cNvSpPr/>
          <p:nvPr/>
        </p:nvSpPr>
        <p:spPr>
          <a:xfrm>
            <a:off x="190440" y="5057640"/>
            <a:ext cx="6095520" cy="1095480"/>
          </a:xfrm>
          <a:prstGeom prst="rect">
            <a:avLst/>
          </a:prstGeom>
        </p:spPr>
        <p:txBody>
          <a:bodyPr bIns="0" lIns="0" rIns="0" tIns="0"/>
          <a:p>
            <a:pPr>
              <a:lnSpc>
                <a:spcPct val="100000"/>
              </a:lnSpc>
            </a:pPr>
            <a:r>
              <a:rPr b="1" lang="it-IT" sz="1200">
                <a:solidFill>
                  <a:srgbClr val="00338d"/>
                </a:solidFill>
                <a:latin typeface="Arial"/>
              </a:rPr>
              <a:t>AMBITO DI APPLICAZIONE SOGGETTIVO (art. 2, c. 1):</a:t>
            </a:r>
            <a:endParaRPr/>
          </a:p>
          <a:p>
            <a:pPr>
              <a:lnSpc>
                <a:spcPct val="100000"/>
              </a:lnSpc>
            </a:pPr>
            <a:endParaRPr/>
          </a:p>
          <a:p>
            <a:pPr>
              <a:lnSpc>
                <a:spcPct val="100000"/>
              </a:lnSpc>
              <a:buFont charset="2" typeface="Wingdings"/>
              <a:buChar char=""/>
            </a:pPr>
            <a:r>
              <a:rPr b="1" lang="it-IT" sz="1200">
                <a:solidFill>
                  <a:srgbClr val="00338d"/>
                </a:solidFill>
                <a:latin typeface="Arial"/>
              </a:rPr>
              <a:t>tutte le amministrazioni di cui all'articolo 1, comma 2, del decreto legislativo 30 marzo 2001, n. 165, e successive modificazioni;</a:t>
            </a:r>
            <a:endParaRPr/>
          </a:p>
          <a:p>
            <a:pPr>
              <a:lnSpc>
                <a:spcPct val="100000"/>
              </a:lnSpc>
              <a:buFont charset="2" typeface="Wingdings"/>
              <a:buChar char=""/>
            </a:pPr>
            <a:r>
              <a:rPr b="1" lang="it-IT" sz="1200">
                <a:solidFill>
                  <a:srgbClr val="00338d"/>
                </a:solidFill>
                <a:latin typeface="Arial"/>
              </a:rPr>
              <a:t>enti pubblici;</a:t>
            </a:r>
            <a:endParaRPr/>
          </a:p>
          <a:p>
            <a:pPr>
              <a:lnSpc>
                <a:spcPct val="100000"/>
              </a:lnSpc>
              <a:buFont charset="2" typeface="Wingdings"/>
              <a:buChar char=""/>
            </a:pPr>
            <a:r>
              <a:rPr b="1" lang="it-IT" sz="1200">
                <a:solidFill>
                  <a:srgbClr val="00338d"/>
                </a:solidFill>
                <a:latin typeface="Arial"/>
              </a:rPr>
              <a:t>enti di diritto privato in controllo pubblico.</a:t>
            </a:r>
            <a:endParaRPr/>
          </a:p>
        </p:txBody>
      </p:sp>
      <p:sp>
        <p:nvSpPr>
          <p:cNvPr id="1667" name="CustomShape 14"/>
          <p:cNvSpPr/>
          <p:nvPr/>
        </p:nvSpPr>
        <p:spPr>
          <a:xfrm>
            <a:off x="6781680" y="4998240"/>
            <a:ext cx="2635560" cy="1349640"/>
          </a:xfrm>
          <a:prstGeom prst="rect">
            <a:avLst>
              <a:gd fmla="val -22214" name="adj1"/>
              <a:gd fmla="val -73912" name="adj2"/>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L'A.N.A.C. ha adottato alcune Delibere interpretative, tra cui si segnalano le nn. 46 e 58/2013 – il D.L. 69/2013 convertito in l. 98/2013 (art. 29 ter), ha altresì introdotto ulteriori disposizioni transitorie.</a:t>
            </a:r>
            <a:endParaRPr/>
          </a:p>
        </p:txBody>
      </p:sp>
      <p:sp>
        <p:nvSpPr>
          <p:cNvPr id="1668" name="TextShape 1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4" name="CustomShape 1"/>
          <p:cNvSpPr/>
          <p:nvPr/>
        </p:nvSpPr>
        <p:spPr>
          <a:xfrm>
            <a:off x="478080" y="1026360"/>
            <a:ext cx="1100880" cy="649800"/>
          </a:xfrm>
          <a:prstGeom prst="rect">
            <a:avLst>
              <a:gd fmla="val 50000" name="adj1"/>
              <a:gd fmla="val 50000" name="adj2"/>
            </a:avLst>
          </a:prstGeom>
          <a:solidFill>
            <a:srgbClr val="ccd7db"/>
          </a:solidFill>
        </p:spPr>
      </p:sp>
      <p:sp>
        <p:nvSpPr>
          <p:cNvPr id="3325" name="CustomShape 2"/>
          <p:cNvSpPr/>
          <p:nvPr/>
        </p:nvSpPr>
        <p:spPr>
          <a:xfrm>
            <a:off x="380880" y="1221120"/>
            <a:ext cx="388440" cy="259560"/>
          </a:xfrm>
          <a:prstGeom prst="rect">
            <a:avLst>
              <a:gd fmla="val 16667" name="adj"/>
            </a:avLst>
          </a:prstGeom>
          <a:solidFill>
            <a:srgbClr val="ffffff"/>
          </a:solidFill>
          <a:ln>
            <a:solidFill>
              <a:srgbClr val="007c92"/>
            </a:solidFill>
          </a:ln>
        </p:spPr>
      </p:sp>
      <p:sp>
        <p:nvSpPr>
          <p:cNvPr id="3326" name="CustomShape 3"/>
          <p:cNvSpPr/>
          <p:nvPr/>
        </p:nvSpPr>
        <p:spPr>
          <a:xfrm>
            <a:off x="834480" y="1221120"/>
            <a:ext cx="388440" cy="259560"/>
          </a:xfrm>
          <a:prstGeom prst="rect">
            <a:avLst>
              <a:gd fmla="val 16667" name="adj"/>
            </a:avLst>
          </a:prstGeom>
          <a:solidFill>
            <a:srgbClr val="007c92"/>
          </a:solidFill>
          <a:ln>
            <a:solidFill>
              <a:srgbClr val="007c92"/>
            </a:solidFill>
          </a:ln>
        </p:spPr>
      </p:sp>
      <p:sp>
        <p:nvSpPr>
          <p:cNvPr id="3327" name="CustomShape 4"/>
          <p:cNvSpPr/>
          <p:nvPr/>
        </p:nvSpPr>
        <p:spPr>
          <a:xfrm>
            <a:off x="1287720" y="1221120"/>
            <a:ext cx="388440" cy="259560"/>
          </a:xfrm>
          <a:prstGeom prst="rect">
            <a:avLst>
              <a:gd fmla="val 16667" name="adj"/>
            </a:avLst>
          </a:prstGeom>
          <a:solidFill>
            <a:srgbClr val="ffffff"/>
          </a:solidFill>
          <a:ln>
            <a:solidFill>
              <a:srgbClr val="007c92"/>
            </a:solidFill>
          </a:ln>
        </p:spPr>
      </p:sp>
      <p:sp>
        <p:nvSpPr>
          <p:cNvPr id="3328" name="CustomShape 5"/>
          <p:cNvSpPr/>
          <p:nvPr/>
        </p:nvSpPr>
        <p:spPr>
          <a:xfrm>
            <a:off x="2288880" y="1312560"/>
            <a:ext cx="4679640" cy="182880"/>
          </a:xfrm>
          <a:prstGeom prst="rect">
            <a:avLst/>
          </a:prstGeom>
        </p:spPr>
        <p:txBody>
          <a:bodyPr bIns="0" lIns="0" rIns="0" tIns="0"/>
          <a:p>
            <a:pPr algn="ctr">
              <a:lnSpc>
                <a:spcPct val="100000"/>
              </a:lnSpc>
            </a:pPr>
            <a:r>
              <a:rPr b="1" lang="it-IT" sz="1200" u="sng">
                <a:solidFill>
                  <a:srgbClr val="007c92"/>
                </a:solidFill>
                <a:latin typeface="Arial"/>
              </a:rPr>
              <a:t>SOGGETTI COINVOLTI NELL'ANALISI DEL RISCHIO</a:t>
            </a:r>
            <a:endParaRPr/>
          </a:p>
        </p:txBody>
      </p:sp>
      <p:sp>
        <p:nvSpPr>
          <p:cNvPr id="3329" name="CustomShape 6"/>
          <p:cNvSpPr/>
          <p:nvPr/>
        </p:nvSpPr>
        <p:spPr>
          <a:xfrm>
            <a:off x="2971800" y="211716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Responsabile della prevenzione con funzioni di coordinamento</a:t>
            </a:r>
            <a:endParaRPr/>
          </a:p>
        </p:txBody>
      </p:sp>
      <p:sp>
        <p:nvSpPr>
          <p:cNvPr id="3330" name="CustomShape 7"/>
          <p:cNvSpPr/>
          <p:nvPr/>
        </p:nvSpPr>
        <p:spPr>
          <a:xfrm>
            <a:off x="2971800" y="284256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Dirigenti per l'area di rispettiva competenza</a:t>
            </a:r>
            <a:endParaRPr/>
          </a:p>
        </p:txBody>
      </p:sp>
      <p:sp>
        <p:nvSpPr>
          <p:cNvPr id="3331" name="CustomShape 8"/>
          <p:cNvSpPr/>
          <p:nvPr/>
        </p:nvSpPr>
        <p:spPr>
          <a:xfrm>
            <a:off x="2971800" y="357264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200">
                <a:solidFill>
                  <a:srgbClr val="ffffff"/>
                </a:solidFill>
                <a:latin typeface="Arial"/>
              </a:rPr>
              <a:t>O.I.V.</a:t>
            </a:r>
            <a:endParaRPr/>
          </a:p>
        </p:txBody>
      </p:sp>
      <p:sp>
        <p:nvSpPr>
          <p:cNvPr id="3332" name="CustomShape 9"/>
          <p:cNvSpPr/>
          <p:nvPr/>
        </p:nvSpPr>
        <p:spPr>
          <a:xfrm>
            <a:off x="2979360" y="4302360"/>
            <a:ext cx="3276360" cy="53316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i="1" lang="it-IT" sz="1200">
                <a:solidFill>
                  <a:srgbClr val="ffffff"/>
                </a:solidFill>
                <a:latin typeface="Arial"/>
              </a:rPr>
              <a:t>Task Force </a:t>
            </a:r>
            <a:r>
              <a:rPr b="1" lang="it-IT" sz="1200">
                <a:solidFill>
                  <a:srgbClr val="ffffff"/>
                </a:solidFill>
                <a:latin typeface="Arial"/>
              </a:rPr>
              <a:t>multidisciplinare</a:t>
            </a:r>
            <a:endParaRPr/>
          </a:p>
        </p:txBody>
      </p:sp>
      <p:sp>
        <p:nvSpPr>
          <p:cNvPr id="3333" name="CustomShape 10"/>
          <p:cNvSpPr/>
          <p:nvPr/>
        </p:nvSpPr>
        <p:spPr>
          <a:xfrm>
            <a:off x="6303600" y="3556080"/>
            <a:ext cx="376920" cy="1289880"/>
          </a:xfrm>
          <a:prstGeom prst="rect">
            <a:avLst>
              <a:gd fmla="val 8333" name="adj1"/>
              <a:gd fmla="val 50000" name="adj2"/>
            </a:avLst>
          </a:prstGeom>
          <a:ln w="25560">
            <a:solidFill>
              <a:srgbClr val="007c92"/>
            </a:solidFill>
            <a:round/>
          </a:ln>
        </p:spPr>
      </p:sp>
      <p:sp>
        <p:nvSpPr>
          <p:cNvPr id="3334" name="CustomShape 11"/>
          <p:cNvSpPr/>
          <p:nvPr/>
        </p:nvSpPr>
        <p:spPr>
          <a:xfrm>
            <a:off x="6736320" y="4120200"/>
            <a:ext cx="952200" cy="160200"/>
          </a:xfrm>
          <a:prstGeom prst="rect">
            <a:avLst/>
          </a:prstGeom>
        </p:spPr>
        <p:txBody>
          <a:bodyPr bIns="0" lIns="0" rIns="0" tIns="0"/>
          <a:p>
            <a:pPr algn="ctr">
              <a:lnSpc>
                <a:spcPct val="100000"/>
              </a:lnSpc>
            </a:pPr>
            <a:r>
              <a:rPr b="1" lang="it-IT" sz="1050" u="sng">
                <a:solidFill>
                  <a:srgbClr val="007c92"/>
                </a:solidFill>
                <a:latin typeface="Arial"/>
              </a:rPr>
              <a:t>FACOLTATIVI</a:t>
            </a:r>
            <a:endParaRPr/>
          </a:p>
        </p:txBody>
      </p:sp>
      <p:sp>
        <p:nvSpPr>
          <p:cNvPr id="3335" name="CustomShape 12"/>
          <p:cNvSpPr/>
          <p:nvPr/>
        </p:nvSpPr>
        <p:spPr>
          <a:xfrm>
            <a:off x="457200" y="3048120"/>
            <a:ext cx="1831320" cy="2133360"/>
          </a:xfrm>
          <a:prstGeom prst="rect">
            <a:avLst>
              <a:gd fmla="val 18750" name="adj1"/>
              <a:gd fmla="val 107693" name="adj2"/>
              <a:gd fmla="val 39462" name="adj3"/>
              <a:gd fmla="val 140276" name="adj4"/>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Può esprimere un proprio parere sull’esito dell’analisi del rischio, alla luce del monitoraggio sulla trasparenza ed integrità dei controlli interni (art. 14, comma 4, lett. a), d.lgs. n. 150 del 2009)</a:t>
            </a:r>
            <a:endParaRPr/>
          </a:p>
        </p:txBody>
      </p:sp>
      <p:sp>
        <p:nvSpPr>
          <p:cNvPr id="3336" name="CustomShape 13"/>
          <p:cNvSpPr/>
          <p:nvPr/>
        </p:nvSpPr>
        <p:spPr>
          <a:xfrm>
            <a:off x="380880" y="1026360"/>
            <a:ext cx="10363199760" cy="81270000"/>
          </a:xfrm>
          <a:prstGeom prst="rect">
            <a:avLst>
              <a:gd fmla="val 16667" name="adj"/>
            </a:avLst>
          </a:prstGeom>
        </p:spPr>
      </p:sp>
      <p:sp>
        <p:nvSpPr>
          <p:cNvPr id="3337" name="CustomShape 14"/>
          <p:cNvSpPr/>
          <p:nvPr/>
        </p:nvSpPr>
        <p:spPr>
          <a:xfrm>
            <a:off x="31089980880" y="1026360"/>
            <a:ext cx="10363199760" cy="81270000"/>
          </a:xfrm>
          <a:prstGeom prst="rect">
            <a:avLst>
              <a:gd fmla="val 16667" name="adj"/>
            </a:avLst>
          </a:prstGeom>
        </p:spPr>
      </p:sp>
      <p:sp>
        <p:nvSpPr>
          <p:cNvPr id="3338" name="CustomShape 15"/>
          <p:cNvSpPr/>
          <p:nvPr/>
        </p:nvSpPr>
        <p:spPr>
          <a:xfrm>
            <a:off x="62179580880" y="1026360"/>
            <a:ext cx="10363199760" cy="81270000"/>
          </a:xfrm>
          <a:prstGeom prst="rect">
            <a:avLst>
              <a:gd fmla="val 16667" name="adj"/>
            </a:avLst>
          </a:prstGeom>
        </p:spPr>
      </p:sp>
      <p:sp>
        <p:nvSpPr>
          <p:cNvPr id="3339"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0" name="CustomShape 1"/>
          <p:cNvSpPr/>
          <p:nvPr/>
        </p:nvSpPr>
        <p:spPr>
          <a:xfrm>
            <a:off x="478080" y="1026360"/>
            <a:ext cx="1100880" cy="649800"/>
          </a:xfrm>
          <a:prstGeom prst="rect">
            <a:avLst>
              <a:gd fmla="val 50000" name="adj1"/>
              <a:gd fmla="val 50000" name="adj2"/>
            </a:avLst>
          </a:prstGeom>
          <a:solidFill>
            <a:srgbClr val="ccd7db"/>
          </a:solidFill>
        </p:spPr>
      </p:sp>
      <p:sp>
        <p:nvSpPr>
          <p:cNvPr id="3341" name="CustomShape 2"/>
          <p:cNvSpPr/>
          <p:nvPr/>
        </p:nvSpPr>
        <p:spPr>
          <a:xfrm>
            <a:off x="380880" y="1221120"/>
            <a:ext cx="388440" cy="259560"/>
          </a:xfrm>
          <a:prstGeom prst="rect">
            <a:avLst>
              <a:gd fmla="val 16667" name="adj"/>
            </a:avLst>
          </a:prstGeom>
          <a:solidFill>
            <a:srgbClr val="ffffff"/>
          </a:solidFill>
          <a:ln>
            <a:solidFill>
              <a:srgbClr val="007c92"/>
            </a:solidFill>
          </a:ln>
        </p:spPr>
      </p:sp>
      <p:sp>
        <p:nvSpPr>
          <p:cNvPr id="3342" name="CustomShape 3"/>
          <p:cNvSpPr/>
          <p:nvPr/>
        </p:nvSpPr>
        <p:spPr>
          <a:xfrm>
            <a:off x="834480" y="1221120"/>
            <a:ext cx="388440" cy="259560"/>
          </a:xfrm>
          <a:prstGeom prst="rect">
            <a:avLst>
              <a:gd fmla="val 16667" name="adj"/>
            </a:avLst>
          </a:prstGeom>
          <a:solidFill>
            <a:srgbClr val="ffffff"/>
          </a:solidFill>
          <a:ln>
            <a:solidFill>
              <a:srgbClr val="007c92"/>
            </a:solidFill>
          </a:ln>
        </p:spPr>
      </p:sp>
      <p:sp>
        <p:nvSpPr>
          <p:cNvPr id="3343" name="CustomShape 4"/>
          <p:cNvSpPr/>
          <p:nvPr/>
        </p:nvSpPr>
        <p:spPr>
          <a:xfrm>
            <a:off x="1287720" y="1221120"/>
            <a:ext cx="388440" cy="259560"/>
          </a:xfrm>
          <a:prstGeom prst="rect">
            <a:avLst>
              <a:gd fmla="val 16667" name="adj"/>
            </a:avLst>
          </a:prstGeom>
          <a:solidFill>
            <a:srgbClr val="007c92"/>
          </a:solidFill>
          <a:ln>
            <a:solidFill>
              <a:srgbClr val="007c92"/>
            </a:solidFill>
          </a:ln>
        </p:spPr>
      </p:sp>
      <p:sp>
        <p:nvSpPr>
          <p:cNvPr id="3344" name="CustomShape 5"/>
          <p:cNvSpPr/>
          <p:nvPr/>
        </p:nvSpPr>
        <p:spPr>
          <a:xfrm>
            <a:off x="2171880" y="1120680"/>
            <a:ext cx="4228920" cy="213480"/>
          </a:xfrm>
          <a:prstGeom prst="rect">
            <a:avLst/>
          </a:prstGeom>
        </p:spPr>
        <p:txBody>
          <a:bodyPr bIns="0" lIns="0" rIns="0" tIns="0"/>
          <a:p>
            <a:pPr algn="ctr">
              <a:lnSpc>
                <a:spcPct val="100000"/>
              </a:lnSpc>
            </a:pPr>
            <a:r>
              <a:rPr b="1" lang="it-IT" sz="1400" u="sng">
                <a:solidFill>
                  <a:srgbClr val="007c92"/>
                </a:solidFill>
                <a:latin typeface="Arial"/>
              </a:rPr>
              <a:t>PONDERAZIONE DEL RISCHIO</a:t>
            </a:r>
            <a:endParaRPr/>
          </a:p>
        </p:txBody>
      </p:sp>
      <p:sp>
        <p:nvSpPr>
          <p:cNvPr id="3345" name="CustomShape 6"/>
          <p:cNvSpPr/>
          <p:nvPr/>
        </p:nvSpPr>
        <p:spPr>
          <a:xfrm>
            <a:off x="380880" y="1447920"/>
            <a:ext cx="773094112920" cy="66600"/>
          </a:xfrm>
          <a:prstGeom prst="rect">
            <a:avLst>
              <a:gd fmla="val 16667" name="adj"/>
            </a:avLst>
          </a:prstGeom>
        </p:spPr>
        <p:txBody>
          <a:bodyPr bIns="45000" lIns="90000" rIns="90000" tIns="45000"/>
          <a:p>
            <a:r>
              <a:rPr b="1" lang="it-IT" sz="1200"/>
              <a:t>A seguito dell’analisi, i singoli rischi e i relativi processi sono inseriti in una classifica relativa al livello di rischio</a:t>
            </a:r>
            <a:endParaRPr/>
          </a:p>
        </p:txBody>
      </p:sp>
      <p:sp>
        <p:nvSpPr>
          <p:cNvPr id="3346" name="CustomShape 7"/>
          <p:cNvSpPr/>
          <p:nvPr/>
        </p:nvSpPr>
        <p:spPr>
          <a:xfrm>
            <a:off x="380880" y="27848316600"/>
            <a:ext cx="16774159680" cy="506306520"/>
          </a:xfrm>
          <a:prstGeom prst="rect">
            <a:avLst/>
          </a:prstGeom>
        </p:spPr>
      </p:sp>
      <p:sp>
        <p:nvSpPr>
          <p:cNvPr id="3347" name="CustomShape 8"/>
          <p:cNvSpPr/>
          <p:nvPr/>
        </p:nvSpPr>
        <p:spPr>
          <a:xfrm>
            <a:off x="380880" y="30379850280"/>
            <a:ext cx="773094112920" cy="66600"/>
          </a:xfrm>
          <a:prstGeom prst="rect">
            <a:avLst>
              <a:gd fmla="val 16667" name="adj"/>
            </a:avLst>
          </a:prstGeom>
        </p:spPr>
        <p:txBody>
          <a:bodyPr bIns="45000" lIns="90000" rIns="90000" tIns="45000"/>
          <a:p>
            <a:r>
              <a:rPr b="1" lang="it-IT" sz="1200"/>
              <a:t>La classifica relativa al livello di rischio viene poi esaminata e valutata per elaborare la proposta di trattamento dei rischi</a:t>
            </a:r>
            <a:endParaRPr/>
          </a:p>
        </p:txBody>
      </p:sp>
      <p:sp>
        <p:nvSpPr>
          <p:cNvPr id="3348" name="CustomShape 9"/>
          <p:cNvSpPr/>
          <p:nvPr/>
        </p:nvSpPr>
        <p:spPr>
          <a:xfrm>
            <a:off x="380880" y="58226718960"/>
            <a:ext cx="16774159680" cy="506306520"/>
          </a:xfrm>
          <a:prstGeom prst="rect">
            <a:avLst/>
          </a:prstGeom>
        </p:spPr>
      </p:sp>
      <p:sp>
        <p:nvSpPr>
          <p:cNvPr id="3349" name="CustomShape 10"/>
          <p:cNvSpPr/>
          <p:nvPr/>
        </p:nvSpPr>
        <p:spPr>
          <a:xfrm>
            <a:off x="6178320" y="2362320"/>
            <a:ext cx="3117960" cy="1371240"/>
          </a:xfrm>
          <a:prstGeom prst="rect">
            <a:avLst>
              <a:gd fmla="val -80287" name="adj1"/>
              <a:gd fmla="val -67189" name="adj2"/>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Le aree di rischio sono identificate sulla base delle fasi di processo, dei processi o degli aggregati di processo per i quali siano emersi i più elevati livelli di</a:t>
            </a:r>
            <a:endParaRPr/>
          </a:p>
          <a:p>
            <a:pPr algn="ctr">
              <a:lnSpc>
                <a:spcPct val="100000"/>
              </a:lnSpc>
            </a:pPr>
            <a:r>
              <a:rPr b="1" lang="it-IT" sz="1200">
                <a:solidFill>
                  <a:srgbClr val="007c92"/>
                </a:solidFill>
                <a:latin typeface="Arial"/>
              </a:rPr>
              <a:t>rischio</a:t>
            </a:r>
            <a:endParaRPr/>
          </a:p>
        </p:txBody>
      </p:sp>
      <p:sp>
        <p:nvSpPr>
          <p:cNvPr id="3350" name="CustomShape 11"/>
          <p:cNvSpPr/>
          <p:nvPr/>
        </p:nvSpPr>
        <p:spPr>
          <a:xfrm>
            <a:off x="1371600" y="1336320"/>
            <a:ext cx="456840" cy="4454640"/>
          </a:xfrm>
          <a:prstGeom prst="rect">
            <a:avLst>
              <a:gd fmla="val 8333" name="adj1"/>
              <a:gd fmla="val 50000" name="adj2"/>
            </a:avLst>
          </a:prstGeom>
          <a:ln w="25560">
            <a:solidFill>
              <a:srgbClr val="007c92"/>
            </a:solidFill>
            <a:round/>
          </a:ln>
        </p:spPr>
      </p:sp>
      <p:sp>
        <p:nvSpPr>
          <p:cNvPr id="3351" name="CustomShape 12"/>
          <p:cNvSpPr/>
          <p:nvPr/>
        </p:nvSpPr>
        <p:spPr>
          <a:xfrm>
            <a:off x="152280" y="3154320"/>
            <a:ext cx="1218960" cy="799560"/>
          </a:xfrm>
          <a:prstGeom prst="rect">
            <a:avLst/>
          </a:prstGeom>
        </p:spPr>
        <p:txBody>
          <a:bodyPr bIns="0" lIns="0" rIns="0" tIns="0"/>
          <a:p>
            <a:pPr algn="ctr">
              <a:lnSpc>
                <a:spcPct val="100000"/>
              </a:lnSpc>
            </a:pPr>
            <a:r>
              <a:rPr b="1" lang="it-IT" sz="1050">
                <a:solidFill>
                  <a:srgbClr val="007c92"/>
                </a:solidFill>
                <a:latin typeface="Arial"/>
              </a:rPr>
              <a:t>La ponderazione è svolta sotto il coordinamento del responsabile della</a:t>
            </a:r>
            <a:endParaRPr/>
          </a:p>
          <a:p>
            <a:pPr algn="ctr">
              <a:lnSpc>
                <a:spcPct val="100000"/>
              </a:lnSpc>
            </a:pPr>
            <a:r>
              <a:rPr b="1" lang="it-IT" sz="1050">
                <a:solidFill>
                  <a:srgbClr val="007c92"/>
                </a:solidFill>
                <a:latin typeface="Arial"/>
              </a:rPr>
              <a:t>prevenzione</a:t>
            </a:r>
            <a:endParaRPr/>
          </a:p>
        </p:txBody>
      </p:sp>
      <p:sp>
        <p:nvSpPr>
          <p:cNvPr id="3352" name="CustomShape 13"/>
          <p:cNvSpPr/>
          <p:nvPr/>
        </p:nvSpPr>
        <p:spPr>
          <a:xfrm>
            <a:off x="380880" y="1026360"/>
            <a:ext cx="10363199760" cy="81270000"/>
          </a:xfrm>
          <a:prstGeom prst="rect">
            <a:avLst>
              <a:gd fmla="val 16667" name="adj"/>
            </a:avLst>
          </a:prstGeom>
        </p:spPr>
      </p:sp>
      <p:sp>
        <p:nvSpPr>
          <p:cNvPr id="3353" name="CustomShape 14"/>
          <p:cNvSpPr/>
          <p:nvPr/>
        </p:nvSpPr>
        <p:spPr>
          <a:xfrm>
            <a:off x="31089980880" y="1026360"/>
            <a:ext cx="10363199760" cy="81270000"/>
          </a:xfrm>
          <a:prstGeom prst="rect">
            <a:avLst>
              <a:gd fmla="val 16667" name="adj"/>
            </a:avLst>
          </a:prstGeom>
        </p:spPr>
      </p:sp>
      <p:sp>
        <p:nvSpPr>
          <p:cNvPr id="3354" name="CustomShape 15"/>
          <p:cNvSpPr/>
          <p:nvPr/>
        </p:nvSpPr>
        <p:spPr>
          <a:xfrm>
            <a:off x="62179580880" y="1026360"/>
            <a:ext cx="10363199760" cy="81270000"/>
          </a:xfrm>
          <a:prstGeom prst="rect">
            <a:avLst>
              <a:gd fmla="val 16667" name="adj"/>
            </a:avLst>
          </a:prstGeom>
        </p:spPr>
      </p:sp>
      <p:sp>
        <p:nvSpPr>
          <p:cNvPr id="3355"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valutazione del rischio</a:t>
            </a:r>
            <a:endParaRPr/>
          </a:p>
        </p:txBody>
      </p:sp>
    </p:spTree>
  </p:cSld>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6" name="CustomShape 1"/>
          <p:cNvSpPr/>
          <p:nvPr/>
        </p:nvSpPr>
        <p:spPr>
          <a:xfrm>
            <a:off x="5700240" y="5033160"/>
            <a:ext cx="1788840" cy="715320"/>
          </a:xfrm>
          <a:prstGeom prst="rect">
            <a:avLst>
              <a:gd fmla="val 50000" name="adj"/>
            </a:avLst>
          </a:prstGeom>
          <a:solidFill>
            <a:srgbClr val="ffffff"/>
          </a:solidFill>
          <a:ln w="12600">
            <a:solidFill>
              <a:srgbClr val="007084"/>
            </a:solidFill>
            <a:round/>
          </a:ln>
        </p:spPr>
        <p:txBody>
          <a:bodyPr anchor="ctr" bIns="32040" lIns="64080" rIns="15840" tIns="32040"/>
          <a:p>
            <a:pPr algn="ctr">
              <a:lnSpc>
                <a:spcPct val="90000"/>
              </a:lnSpc>
            </a:pPr>
            <a:r>
              <a:rPr b="1" lang="it-IT" sz="1200">
                <a:solidFill>
                  <a:srgbClr val="ffffff"/>
                </a:solidFill>
                <a:latin typeface="Arial"/>
              </a:rPr>
              <a:t>Individuazione delle priorità di trattamento</a:t>
            </a:r>
            <a:endParaRPr/>
          </a:p>
        </p:txBody>
      </p:sp>
      <p:sp>
        <p:nvSpPr>
          <p:cNvPr id="3357" name="CustomShape 2"/>
          <p:cNvSpPr/>
          <p:nvPr/>
        </p:nvSpPr>
        <p:spPr>
          <a:xfrm>
            <a:off x="7131960" y="5033160"/>
            <a:ext cx="1788840" cy="715320"/>
          </a:xfrm>
          <a:prstGeom prst="rect">
            <a:avLst>
              <a:gd fmla="val 50000" name="adj"/>
            </a:avLst>
          </a:prstGeom>
          <a:solidFill>
            <a:srgbClr val="ffffff"/>
          </a:solidFill>
          <a:ln w="12600">
            <a:solidFill>
              <a:srgbClr val="007084"/>
            </a:solidFill>
            <a:round/>
          </a:ln>
        </p:spPr>
        <p:txBody>
          <a:bodyPr anchor="ctr" bIns="32040" lIns="47880" rIns="15840" tIns="32040"/>
          <a:p>
            <a:pPr algn="ctr">
              <a:lnSpc>
                <a:spcPct val="90000"/>
              </a:lnSpc>
            </a:pPr>
            <a:r>
              <a:rPr b="1" lang="it-IT" sz="1200">
                <a:solidFill>
                  <a:srgbClr val="ffffff"/>
                </a:solidFill>
                <a:latin typeface="Arial"/>
              </a:rPr>
              <a:t>Elaborazione della proposta di P.T.P.C.</a:t>
            </a:r>
            <a:endParaRPr/>
          </a:p>
        </p:txBody>
      </p:sp>
      <p:sp>
        <p:nvSpPr>
          <p:cNvPr id="3358" name="CustomShape 3"/>
          <p:cNvSpPr/>
          <p:nvPr/>
        </p:nvSpPr>
        <p:spPr>
          <a:xfrm>
            <a:off x="0" y="1447920"/>
            <a:ext cx="6705360" cy="182880"/>
          </a:xfrm>
          <a:prstGeom prst="rect">
            <a:avLst/>
          </a:prstGeom>
        </p:spPr>
        <p:txBody>
          <a:bodyPr bIns="0" lIns="0" rIns="0" tIns="0"/>
          <a:p>
            <a:pPr algn="ctr">
              <a:lnSpc>
                <a:spcPct val="100000"/>
              </a:lnSpc>
            </a:pPr>
            <a:r>
              <a:rPr b="1" lang="it-IT" sz="1200" u="sng">
                <a:solidFill>
                  <a:srgbClr val="007c92"/>
                </a:solidFill>
                <a:latin typeface="Arial"/>
              </a:rPr>
              <a:t>TRATTAMENTO DEL RISCHIO</a:t>
            </a:r>
            <a:r>
              <a:rPr b="1" lang="it-IT" sz="1200">
                <a:solidFill>
                  <a:srgbClr val="007c92"/>
                </a:solidFill>
                <a:latin typeface="Arial"/>
              </a:rPr>
              <a:t>= individuazione e valutazione delle misure di prevenzione</a:t>
            </a:r>
            <a:endParaRPr/>
          </a:p>
        </p:txBody>
      </p:sp>
      <p:sp>
        <p:nvSpPr>
          <p:cNvPr id="3359" name="CustomShape 4"/>
          <p:cNvSpPr/>
          <p:nvPr/>
        </p:nvSpPr>
        <p:spPr>
          <a:xfrm>
            <a:off x="3276720" y="1828800"/>
            <a:ext cx="228240" cy="533160"/>
          </a:xfrm>
          <a:prstGeom prst="rect">
            <a:avLst>
              <a:gd fmla="val 50000" name="adj1"/>
              <a:gd fmla="val 50000" name="adj2"/>
            </a:avLst>
          </a:prstGeom>
          <a:solidFill>
            <a:srgbClr val="007c92"/>
          </a:solidFill>
        </p:spPr>
      </p:sp>
      <p:sp>
        <p:nvSpPr>
          <p:cNvPr id="3360" name="CustomShape 5"/>
          <p:cNvSpPr/>
          <p:nvPr/>
        </p:nvSpPr>
        <p:spPr>
          <a:xfrm>
            <a:off x="1371600" y="2438280"/>
            <a:ext cx="773094112920" cy="-400320"/>
          </a:xfrm>
          <a:prstGeom prst="rect">
            <a:avLst>
              <a:gd fmla="val 25000" name="adj1"/>
              <a:gd fmla="val 115470" name="adj2"/>
            </a:avLst>
          </a:prstGeom>
        </p:spPr>
        <p:txBody>
          <a:bodyPr bIns="45000" lIns="90000" rIns="90000" tIns="45000"/>
          <a:p>
            <a:r>
              <a:rPr b="1" lang="it-IT" sz="1200" u="sng"/>
              <a:t>MISURE DI CARATTERE TRASVERSALE</a:t>
            </a:r>
            <a:endParaRPr/>
          </a:p>
        </p:txBody>
      </p:sp>
      <p:sp>
        <p:nvSpPr>
          <p:cNvPr id="3361" name="CustomShape 6"/>
          <p:cNvSpPr/>
          <p:nvPr/>
        </p:nvSpPr>
        <p:spPr>
          <a:xfrm>
            <a:off x="1371600" y="-773094113280"/>
            <a:ext cx="773094112920" cy="432053999640"/>
          </a:xfrm>
          <a:prstGeom prst="rect">
            <a:avLst/>
          </a:prstGeom>
        </p:spPr>
      </p:sp>
      <p:sp>
        <p:nvSpPr>
          <p:cNvPr id="3362" name="CustomShape 7"/>
          <p:cNvSpPr/>
          <p:nvPr/>
        </p:nvSpPr>
        <p:spPr>
          <a:xfrm>
            <a:off x="1371600" y="-77309411328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OBBLIGATORIE</a:t>
            </a:r>
            <a:endParaRPr/>
          </a:p>
        </p:txBody>
      </p:sp>
      <p:sp>
        <p:nvSpPr>
          <p:cNvPr id="3363" name="CustomShape 8"/>
          <p:cNvSpPr/>
          <p:nvPr/>
        </p:nvSpPr>
        <p:spPr>
          <a:xfrm>
            <a:off x="1371600" y="9464283828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ULTERIORI</a:t>
            </a:r>
            <a:endParaRPr/>
          </a:p>
        </p:txBody>
      </p:sp>
      <p:sp>
        <p:nvSpPr>
          <p:cNvPr id="3364" name="CustomShape 9"/>
          <p:cNvSpPr/>
          <p:nvPr/>
        </p:nvSpPr>
        <p:spPr>
          <a:xfrm>
            <a:off x="1371600" y="-773094113280"/>
            <a:ext cx="773094112920" cy="432053999640"/>
          </a:xfrm>
          <a:prstGeom prst="rect">
            <a:avLst/>
          </a:prstGeom>
        </p:spPr>
      </p:sp>
      <p:sp>
        <p:nvSpPr>
          <p:cNvPr id="3365" name="CustomShape 10"/>
          <p:cNvSpPr/>
          <p:nvPr/>
        </p:nvSpPr>
        <p:spPr>
          <a:xfrm>
            <a:off x="1371600" y="-77309411328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OBBLIGATORIE</a:t>
            </a:r>
            <a:endParaRPr/>
          </a:p>
        </p:txBody>
      </p:sp>
      <p:sp>
        <p:nvSpPr>
          <p:cNvPr id="3366" name="CustomShape 11"/>
          <p:cNvSpPr/>
          <p:nvPr/>
        </p:nvSpPr>
        <p:spPr>
          <a:xfrm>
            <a:off x="76320" y="1981080"/>
            <a:ext cx="1980720" cy="1447560"/>
          </a:xfrm>
          <a:prstGeom prst="rect">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Devono essere necessariamente attuate dalle PP.AA. e deve essere individuato il termine entro il quale debbono</a:t>
            </a:r>
            <a:endParaRPr/>
          </a:p>
          <a:p>
            <a:pPr algn="ctr">
              <a:lnSpc>
                <a:spcPct val="100000"/>
              </a:lnSpc>
            </a:pPr>
            <a:r>
              <a:rPr b="1" lang="it-IT" sz="1200">
                <a:solidFill>
                  <a:srgbClr val="007c92"/>
                </a:solidFill>
                <a:latin typeface="Arial"/>
              </a:rPr>
              <a:t>essere implementate</a:t>
            </a:r>
            <a:endParaRPr/>
          </a:p>
        </p:txBody>
      </p:sp>
      <p:sp>
        <p:nvSpPr>
          <p:cNvPr id="3367" name="CustomShape 12"/>
          <p:cNvSpPr/>
          <p:nvPr/>
        </p:nvSpPr>
        <p:spPr>
          <a:xfrm>
            <a:off x="76320" y="4572000"/>
            <a:ext cx="1980720" cy="1447560"/>
          </a:xfrm>
          <a:prstGeom prst="rect">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Devono essere individuate e valutate in base ai costi stimati, in base all’impatto</a:t>
            </a:r>
            <a:endParaRPr/>
          </a:p>
          <a:p>
            <a:pPr algn="ctr">
              <a:lnSpc>
                <a:spcPct val="100000"/>
              </a:lnSpc>
            </a:pPr>
            <a:r>
              <a:rPr b="1" lang="it-IT" sz="1200">
                <a:solidFill>
                  <a:srgbClr val="00338d"/>
                </a:solidFill>
                <a:latin typeface="Arial"/>
              </a:rPr>
              <a:t>sull’organizzazione e al grado di efficacia che si attribuisce a ciascuna di esse</a:t>
            </a:r>
            <a:endParaRPr/>
          </a:p>
        </p:txBody>
      </p:sp>
      <p:sp>
        <p:nvSpPr>
          <p:cNvPr id="3368" name="Line 13"/>
          <p:cNvSpPr/>
          <p:nvPr/>
        </p:nvSpPr>
        <p:spPr>
          <a:xfrm>
            <a:off x="2057400" y="2705040"/>
            <a:ext cx="380880" cy="495360"/>
          </a:xfrm>
          <a:prstGeom prst="line">
            <a:avLst/>
          </a:prstGeom>
          <a:ln w="6480">
            <a:solidFill>
              <a:srgbClr val="007c92"/>
            </a:solidFill>
            <a:round/>
          </a:ln>
        </p:spPr>
      </p:sp>
      <p:sp>
        <p:nvSpPr>
          <p:cNvPr id="3369" name="Line 14"/>
          <p:cNvSpPr/>
          <p:nvPr/>
        </p:nvSpPr>
        <p:spPr>
          <a:xfrm flipV="1">
            <a:off x="2057400" y="4800600"/>
            <a:ext cx="761760" cy="495000"/>
          </a:xfrm>
          <a:prstGeom prst="line">
            <a:avLst/>
          </a:prstGeom>
          <a:ln w="6480">
            <a:solidFill>
              <a:srgbClr val="00338d"/>
            </a:solidFill>
            <a:round/>
          </a:ln>
        </p:spPr>
      </p:sp>
      <p:sp>
        <p:nvSpPr>
          <p:cNvPr id="3370" name="CustomShape 15"/>
          <p:cNvSpPr/>
          <p:nvPr/>
        </p:nvSpPr>
        <p:spPr>
          <a:xfrm>
            <a:off x="5257800" y="1919520"/>
            <a:ext cx="4190760" cy="1643040"/>
          </a:xfrm>
          <a:prstGeom prst="rect">
            <a:avLst/>
          </a:prstGeom>
        </p:spPr>
        <p:txBody>
          <a:bodyPr bIns="0" lIns="0" rIns="0" tIns="0"/>
          <a:p>
            <a:pPr>
              <a:lnSpc>
                <a:spcPct val="100000"/>
              </a:lnSpc>
            </a:pPr>
            <a:r>
              <a:rPr b="1" lang="it-IT" sz="1200">
                <a:solidFill>
                  <a:srgbClr val="007c92"/>
                </a:solidFill>
                <a:latin typeface="Arial"/>
              </a:rPr>
              <a:t>Il Responsabile della Prevenzione definisce la </a:t>
            </a:r>
            <a:r>
              <a:rPr b="1" lang="it-IT" sz="1200" u="sng">
                <a:solidFill>
                  <a:srgbClr val="007c92"/>
                </a:solidFill>
                <a:latin typeface="Arial"/>
              </a:rPr>
              <a:t>priorità del trattamento</a:t>
            </a:r>
            <a:r>
              <a:rPr b="1" lang="it-IT" sz="1200">
                <a:solidFill>
                  <a:srgbClr val="007c92"/>
                </a:solidFill>
                <a:latin typeface="Arial"/>
              </a:rPr>
              <a:t> in base ai seguenti fattori:</a:t>
            </a:r>
            <a:endParaRPr/>
          </a:p>
          <a:p>
            <a:pPr>
              <a:lnSpc>
                <a:spcPct val="100000"/>
              </a:lnSpc>
            </a:pPr>
            <a:endParaRPr/>
          </a:p>
          <a:p>
            <a:pPr>
              <a:lnSpc>
                <a:spcPct val="100000"/>
              </a:lnSpc>
              <a:buFont charset="2" typeface="Wingdings"/>
              <a:buChar char=""/>
            </a:pPr>
            <a:r>
              <a:rPr b="1" lang="it-IT" sz="1200">
                <a:solidFill>
                  <a:srgbClr val="007c92"/>
                </a:solidFill>
                <a:latin typeface="Arial"/>
              </a:rPr>
              <a:t>LIVELLO DI RISCHIO: maggiore è il livello di rischio, maggiore è la priorità di trattamento;</a:t>
            </a:r>
            <a:endParaRPr/>
          </a:p>
          <a:p>
            <a:pPr>
              <a:lnSpc>
                <a:spcPct val="100000"/>
              </a:lnSpc>
              <a:buFont charset="2" typeface="Wingdings"/>
              <a:buChar char=""/>
            </a:pPr>
            <a:r>
              <a:rPr b="1" lang="it-IT" sz="1200">
                <a:solidFill>
                  <a:srgbClr val="007c92"/>
                </a:solidFill>
                <a:latin typeface="Arial"/>
              </a:rPr>
              <a:t>OBBLIGATORIETÀ DELLA MISURA: va data priorità alle misure obbligatorie rispetto a quelle ulteriori;</a:t>
            </a:r>
            <a:endParaRPr/>
          </a:p>
          <a:p>
            <a:pPr>
              <a:lnSpc>
                <a:spcPct val="100000"/>
              </a:lnSpc>
              <a:buFont charset="2" typeface="Wingdings"/>
              <a:buChar char=""/>
            </a:pPr>
            <a:r>
              <a:rPr b="1" lang="it-IT" sz="1200">
                <a:solidFill>
                  <a:srgbClr val="007c92"/>
                </a:solidFill>
                <a:latin typeface="Arial"/>
              </a:rPr>
              <a:t>IMPATTO ORGANIZZATIVO E FINANZIARIO CONNESSO ALL’IMPLEMENTAZIONE DELLE MISURE.</a:t>
            </a:r>
            <a:endParaRPr/>
          </a:p>
        </p:txBody>
      </p:sp>
      <p:sp>
        <p:nvSpPr>
          <p:cNvPr id="3371" name="CustomShape 16"/>
          <p:cNvSpPr/>
          <p:nvPr/>
        </p:nvSpPr>
        <p:spPr>
          <a:xfrm>
            <a:off x="4648320" y="1981080"/>
            <a:ext cx="533160" cy="4038120"/>
          </a:xfrm>
          <a:prstGeom prst="rect">
            <a:avLst>
              <a:gd fmla="val 8333" name="adj1"/>
              <a:gd fmla="val 50000" name="adj2"/>
            </a:avLst>
          </a:prstGeom>
          <a:ln w="25560">
            <a:solidFill>
              <a:srgbClr val="007c92"/>
            </a:solidFill>
            <a:round/>
          </a:ln>
        </p:spPr>
      </p:sp>
      <p:sp>
        <p:nvSpPr>
          <p:cNvPr id="3372" name="CustomShape 17"/>
          <p:cNvSpPr/>
          <p:nvPr/>
        </p:nvSpPr>
        <p:spPr>
          <a:xfrm>
            <a:off x="7162920" y="3958200"/>
            <a:ext cx="228240" cy="533160"/>
          </a:xfrm>
          <a:prstGeom prst="rect">
            <a:avLst>
              <a:gd fmla="val 50000" name="adj1"/>
              <a:gd fmla="val 50000" name="adj2"/>
            </a:avLst>
          </a:prstGeom>
          <a:solidFill>
            <a:srgbClr val="007c92"/>
          </a:solidFill>
        </p:spPr>
      </p:sp>
      <p:sp>
        <p:nvSpPr>
          <p:cNvPr id="3373" name="CustomShape 18"/>
          <p:cNvSpPr/>
          <p:nvPr/>
        </p:nvSpPr>
        <p:spPr>
          <a:xfrm>
            <a:off x="1981080" y="5562720"/>
            <a:ext cx="2437920" cy="761760"/>
          </a:xfrm>
          <a:prstGeom prst="rect">
            <a:avLst>
              <a:gd fmla="val -31397" name="adj1"/>
              <a:gd fmla="val -180881" name="adj2"/>
            </a:avLst>
          </a:prstGeom>
          <a:solidFill>
            <a:srgbClr val="ffffff"/>
          </a:solidFill>
          <a:ln w="12600">
            <a:solidFill>
              <a:srgbClr val="007c92"/>
            </a:solidFill>
            <a:round/>
          </a:ln>
        </p:spPr>
        <p:txBody>
          <a:bodyPr anchor="ctr" bIns="45000" lIns="90000" rIns="90000" tIns="45000"/>
          <a:p>
            <a:pPr algn="ctr">
              <a:lnSpc>
                <a:spcPct val="100000"/>
              </a:lnSpc>
            </a:pPr>
            <a:endParaRPr/>
          </a:p>
          <a:p>
            <a:pPr algn="ctr">
              <a:lnSpc>
                <a:spcPct val="100000"/>
              </a:lnSpc>
            </a:pPr>
            <a:r>
              <a:rPr b="1" lang="it-IT" sz="1200">
                <a:solidFill>
                  <a:srgbClr val="007c92"/>
                </a:solidFill>
                <a:latin typeface="Arial"/>
              </a:rPr>
              <a:t>Tali misure possono essere inserite in Protocolli di controllo per ciascun processo</a:t>
            </a:r>
            <a:endParaRPr/>
          </a:p>
          <a:p>
            <a:pPr algn="ctr">
              <a:lnSpc>
                <a:spcPct val="100000"/>
              </a:lnSpc>
            </a:pPr>
            <a:endParaRPr/>
          </a:p>
        </p:txBody>
      </p:sp>
      <p:sp>
        <p:nvSpPr>
          <p:cNvPr id="3374" name="CustomShape 19"/>
          <p:cNvSpPr/>
          <p:nvPr/>
        </p:nvSpPr>
        <p:spPr>
          <a:xfrm>
            <a:off x="3048120" y="2857680"/>
            <a:ext cx="761760" cy="190080"/>
          </a:xfrm>
          <a:prstGeom prst="rect">
            <a:avLst>
              <a:gd fmla="val 25000" name="adj1"/>
              <a:gd fmla="val 50000" name="adj2"/>
              <a:gd fmla="val 25000" name="adj3"/>
            </a:avLst>
          </a:prstGeom>
          <a:solidFill>
            <a:srgbClr val="007c92"/>
          </a:solidFill>
        </p:spPr>
      </p:sp>
      <p:sp>
        <p:nvSpPr>
          <p:cNvPr id="3375" name="CustomShape 20"/>
          <p:cNvSpPr/>
          <p:nvPr/>
        </p:nvSpPr>
        <p:spPr>
          <a:xfrm>
            <a:off x="4038480" y="4884480"/>
            <a:ext cx="761400" cy="190080"/>
          </a:xfrm>
          <a:prstGeom prst="rect">
            <a:avLst>
              <a:gd fmla="val 25000" name="adj1"/>
              <a:gd fmla="val 50000" name="adj2"/>
              <a:gd fmla="val 25000" name="adj3"/>
            </a:avLst>
          </a:prstGeom>
          <a:solidFill>
            <a:srgbClr val="00338d"/>
          </a:solidFill>
        </p:spPr>
      </p:sp>
      <p:sp>
        <p:nvSpPr>
          <p:cNvPr id="3376" name="TextShape 2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trattamento del rischio</a:t>
            </a:r>
            <a:endParaRPr/>
          </a:p>
        </p:txBody>
      </p:sp>
    </p:spTree>
  </p:cSld>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77" name="Picture 4"/>
          <p:cNvPicPr/>
          <p:nvPr/>
        </p:nvPicPr>
        <p:blipFill>
          <a:blip r:embed="rId1"/>
          <a:stretch>
            <a:fillRect/>
          </a:stretch>
        </p:blipFill>
        <p:spPr>
          <a:xfrm>
            <a:off x="1693800" y="1380600"/>
            <a:ext cx="8030160" cy="5222880"/>
          </a:xfrm>
          <a:prstGeom prst="rect">
            <a:avLst/>
          </a:prstGeom>
        </p:spPr>
      </p:pic>
      <p:sp>
        <p:nvSpPr>
          <p:cNvPr id="3378"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3379" name="CustomShape 2"/>
          <p:cNvSpPr/>
          <p:nvPr/>
        </p:nvSpPr>
        <p:spPr>
          <a:xfrm>
            <a:off x="340200" y="1093680"/>
            <a:ext cx="1968120" cy="5143320"/>
          </a:xfrm>
          <a:prstGeom prst="rect">
            <a:avLst/>
          </a:prstGeom>
          <a:solidFill>
            <a:srgbClr val="ffffff"/>
          </a:solidFill>
        </p:spPr>
      </p:sp>
      <p:sp>
        <p:nvSpPr>
          <p:cNvPr id="3380" name="CustomShape 3"/>
          <p:cNvSpPr/>
          <p:nvPr/>
        </p:nvSpPr>
        <p:spPr>
          <a:xfrm>
            <a:off x="893160" y="1093680"/>
            <a:ext cx="1968120" cy="5143320"/>
          </a:xfrm>
          <a:prstGeom prst="rect">
            <a:avLst/>
          </a:prstGeom>
          <a:solidFill>
            <a:srgbClr val="ffffff"/>
          </a:solidFill>
        </p:spPr>
      </p:sp>
      <p:sp>
        <p:nvSpPr>
          <p:cNvPr id="3381"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3382" name="CustomShape 5"/>
          <p:cNvSpPr/>
          <p:nvPr/>
        </p:nvSpPr>
        <p:spPr>
          <a:xfrm>
            <a:off x="1253160" y="1093680"/>
            <a:ext cx="1968120" cy="5143320"/>
          </a:xfrm>
          <a:prstGeom prst="rect">
            <a:avLst/>
          </a:prstGeom>
          <a:solidFill>
            <a:srgbClr val="ffffff"/>
          </a:solidFill>
        </p:spPr>
      </p:sp>
      <p:sp>
        <p:nvSpPr>
          <p:cNvPr id="3383"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3384" name="CustomShape 7"/>
          <p:cNvSpPr/>
          <p:nvPr/>
        </p:nvSpPr>
        <p:spPr>
          <a:xfrm>
            <a:off x="3200400" y="1849320"/>
            <a:ext cx="6299640" cy="588600"/>
          </a:xfrm>
          <a:prstGeom prst="rect">
            <a:avLst>
              <a:gd fmla="val 30151" name="adj"/>
            </a:avLst>
          </a:prstGeom>
          <a:solidFill>
            <a:srgbClr val="c00000"/>
          </a:solidFill>
        </p:spPr>
      </p:sp>
      <p:sp>
        <p:nvSpPr>
          <p:cNvPr id="3385"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3386"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3387" name="Line 10"/>
          <p:cNvSpPr/>
          <p:nvPr/>
        </p:nvSpPr>
        <p:spPr>
          <a:xfrm>
            <a:off x="3954240" y="1849320"/>
            <a:ext cx="7920" cy="588960"/>
          </a:xfrm>
          <a:prstGeom prst="line">
            <a:avLst/>
          </a:prstGeom>
          <a:ln w="3240">
            <a:solidFill>
              <a:srgbClr val="ffffff"/>
            </a:solidFill>
            <a:round/>
          </a:ln>
        </p:spPr>
      </p:sp>
      <p:sp>
        <p:nvSpPr>
          <p:cNvPr id="3388" name="CustomShape 11"/>
          <p:cNvSpPr/>
          <p:nvPr/>
        </p:nvSpPr>
        <p:spPr>
          <a:xfrm>
            <a:off x="2473200" y="4858200"/>
            <a:ext cx="184320" cy="707400"/>
          </a:xfrm>
          <a:prstGeom prst="rect">
            <a:avLst/>
          </a:prstGeom>
        </p:spPr>
      </p:sp>
      <p:sp>
        <p:nvSpPr>
          <p:cNvPr id="3389" name="CustomShape 12"/>
          <p:cNvSpPr/>
          <p:nvPr/>
        </p:nvSpPr>
        <p:spPr>
          <a:xfrm>
            <a:off x="7772400" y="1337400"/>
            <a:ext cx="3693960" cy="5291640"/>
          </a:xfrm>
          <a:prstGeom prst="rect">
            <a:avLst>
              <a:gd fmla="val 37206" name="adj"/>
            </a:avLst>
          </a:prstGeom>
          <a:solidFill>
            <a:srgbClr val="ffffff"/>
          </a:solidFill>
        </p:spPr>
      </p:sp>
      <p:sp>
        <p:nvSpPr>
          <p:cNvPr id="3390" name="TextShape 13"/>
          <p:cNvSpPr txBox="1"/>
          <p:nvPr/>
        </p:nvSpPr>
        <p:spPr>
          <a:xfrm>
            <a:off x="2288880" y="116640"/>
            <a:ext cx="7344000" cy="575640"/>
          </a:xfrm>
          <a:prstGeom prst="rect">
            <a:avLst/>
          </a:prstGeom>
        </p:spPr>
        <p:txBody>
          <a:bodyPr anchor="ctr" bIns="0" lIns="0" rIns="0" tIns="0"/>
          <a:p>
            <a:pPr>
              <a:lnSpc>
                <a:spcPct val="100000"/>
              </a:lnSpc>
            </a:pPr>
            <a:r>
              <a:rPr b="1" lang="en-US" sz="2000">
                <a:solidFill>
                  <a:srgbClr val="c00000"/>
                </a:solidFill>
                <a:latin typeface="Arial"/>
              </a:rPr>
              <a:t>Agenda</a:t>
            </a:r>
            <a:endParaRPr/>
          </a:p>
        </p:txBody>
      </p:sp>
      <p:sp>
        <p:nvSpPr>
          <p:cNvPr id="3391" name="CustomShape 14"/>
          <p:cNvSpPr/>
          <p:nvPr/>
        </p:nvSpPr>
        <p:spPr>
          <a:xfrm>
            <a:off x="2948400" y="2743200"/>
            <a:ext cx="5814000" cy="588600"/>
          </a:xfrm>
          <a:prstGeom prst="rect">
            <a:avLst>
              <a:gd fmla="val 30151" name="adj"/>
            </a:avLst>
          </a:prstGeom>
          <a:solidFill>
            <a:srgbClr val="c00000"/>
          </a:solidFill>
        </p:spPr>
      </p:sp>
      <p:sp>
        <p:nvSpPr>
          <p:cNvPr id="3392" name="CustomShape 15"/>
          <p:cNvSpPr/>
          <p:nvPr/>
        </p:nvSpPr>
        <p:spPr>
          <a:xfrm>
            <a:off x="2666880" y="3678120"/>
            <a:ext cx="5866920" cy="588600"/>
          </a:xfrm>
          <a:prstGeom prst="rect">
            <a:avLst>
              <a:gd fmla="val 30151" name="adj"/>
            </a:avLst>
          </a:prstGeom>
          <a:solidFill>
            <a:srgbClr val="c00000"/>
          </a:solidFill>
        </p:spPr>
      </p:sp>
      <p:sp>
        <p:nvSpPr>
          <p:cNvPr id="3393" name="CustomShape 16"/>
          <p:cNvSpPr/>
          <p:nvPr/>
        </p:nvSpPr>
        <p:spPr>
          <a:xfrm>
            <a:off x="2406960" y="4592520"/>
            <a:ext cx="5898600" cy="588600"/>
          </a:xfrm>
          <a:prstGeom prst="rect">
            <a:avLst>
              <a:gd fmla="val 30151" name="adj"/>
            </a:avLst>
          </a:prstGeom>
          <a:solidFill>
            <a:srgbClr val="c00000"/>
          </a:solidFill>
        </p:spPr>
      </p:sp>
      <p:sp>
        <p:nvSpPr>
          <p:cNvPr id="3394" name="CustomShape 17"/>
          <p:cNvSpPr/>
          <p:nvPr/>
        </p:nvSpPr>
        <p:spPr>
          <a:xfrm>
            <a:off x="2099880" y="5504400"/>
            <a:ext cx="5976720" cy="591120"/>
          </a:xfrm>
          <a:prstGeom prst="rect">
            <a:avLst>
              <a:gd fmla="val 30151" name="adj"/>
            </a:avLst>
          </a:prstGeom>
          <a:solidFill>
            <a:srgbClr val="bfbfbf"/>
          </a:solidFill>
        </p:spPr>
      </p:sp>
      <p:sp>
        <p:nvSpPr>
          <p:cNvPr id="3395" name="CustomShape 18"/>
          <p:cNvSpPr/>
          <p:nvPr/>
        </p:nvSpPr>
        <p:spPr>
          <a:xfrm>
            <a:off x="3042720" y="27709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3396"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3397"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3398"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3399" name="Line 22"/>
          <p:cNvSpPr/>
          <p:nvPr/>
        </p:nvSpPr>
        <p:spPr>
          <a:xfrm>
            <a:off x="2959920" y="5509080"/>
            <a:ext cx="0" cy="540000"/>
          </a:xfrm>
          <a:prstGeom prst="line">
            <a:avLst/>
          </a:prstGeom>
          <a:ln w="3240">
            <a:solidFill>
              <a:srgbClr val="ffffff"/>
            </a:solidFill>
            <a:round/>
          </a:ln>
        </p:spPr>
      </p:sp>
      <p:sp>
        <p:nvSpPr>
          <p:cNvPr id="3400" name="Line 23"/>
          <p:cNvSpPr/>
          <p:nvPr/>
        </p:nvSpPr>
        <p:spPr>
          <a:xfrm>
            <a:off x="3733560" y="2743200"/>
            <a:ext cx="0" cy="609480"/>
          </a:xfrm>
          <a:prstGeom prst="line">
            <a:avLst/>
          </a:prstGeom>
          <a:ln w="3240">
            <a:solidFill>
              <a:srgbClr val="ffffff"/>
            </a:solidFill>
            <a:round/>
          </a:ln>
        </p:spPr>
      </p:sp>
      <p:sp>
        <p:nvSpPr>
          <p:cNvPr id="3401" name="Line 24"/>
          <p:cNvSpPr/>
          <p:nvPr/>
        </p:nvSpPr>
        <p:spPr>
          <a:xfrm>
            <a:off x="3501000" y="3678120"/>
            <a:ext cx="3960" cy="588960"/>
          </a:xfrm>
          <a:prstGeom prst="line">
            <a:avLst/>
          </a:prstGeom>
          <a:ln w="3240">
            <a:solidFill>
              <a:srgbClr val="ffffff"/>
            </a:solidFill>
            <a:round/>
          </a:ln>
        </p:spPr>
      </p:sp>
      <p:sp>
        <p:nvSpPr>
          <p:cNvPr id="3402" name="Line 25"/>
          <p:cNvSpPr/>
          <p:nvPr/>
        </p:nvSpPr>
        <p:spPr>
          <a:xfrm flipH="1">
            <a:off x="3184560" y="4572000"/>
            <a:ext cx="15840" cy="609480"/>
          </a:xfrm>
          <a:prstGeom prst="line">
            <a:avLst/>
          </a:prstGeom>
          <a:ln w="3240">
            <a:solidFill>
              <a:srgbClr val="ffffff"/>
            </a:solidFill>
            <a:round/>
          </a:ln>
        </p:spPr>
      </p:sp>
      <p:sp>
        <p:nvSpPr>
          <p:cNvPr id="3403"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3404"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3405"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3406"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3407" name="CustomShape 30"/>
          <p:cNvSpPr/>
          <p:nvPr/>
        </p:nvSpPr>
        <p:spPr>
          <a:xfrm>
            <a:off x="1877400" y="6253200"/>
            <a:ext cx="5976720" cy="591120"/>
          </a:xfrm>
          <a:prstGeom prst="rect">
            <a:avLst>
              <a:gd fmla="val 30151" name="adj"/>
            </a:avLst>
          </a:prstGeom>
          <a:solidFill>
            <a:srgbClr val="c00000"/>
          </a:solidFill>
        </p:spPr>
      </p:sp>
      <p:sp>
        <p:nvSpPr>
          <p:cNvPr id="3408"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3409" name="Line 32"/>
          <p:cNvSpPr/>
          <p:nvPr/>
        </p:nvSpPr>
        <p:spPr>
          <a:xfrm>
            <a:off x="2815200" y="6290640"/>
            <a:ext cx="0" cy="540000"/>
          </a:xfrm>
          <a:prstGeom prst="line">
            <a:avLst/>
          </a:prstGeom>
          <a:ln w="3240">
            <a:solidFill>
              <a:srgbClr val="ffffff"/>
            </a:solidFill>
            <a:round/>
          </a:ln>
        </p:spPr>
      </p:sp>
      <p:sp>
        <p:nvSpPr>
          <p:cNvPr id="3410"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3411" name="Immagine 37"/>
          <p:cNvPicPr/>
          <p:nvPr/>
        </p:nvPicPr>
        <p:blipFill>
          <a:blip r:embed="rId2"/>
          <a:stretch>
            <a:fillRect/>
          </a:stretch>
        </p:blipFill>
        <p:spPr>
          <a:xfrm>
            <a:off x="6934320" y="304920"/>
            <a:ext cx="2148120" cy="837720"/>
          </a:xfrm>
          <a:prstGeom prst="rect">
            <a:avLst/>
          </a:prstGeom>
        </p:spPr>
      </p:pic>
      <p:pic>
        <p:nvPicPr>
          <p:cNvPr descr="" id="3412" name=""/>
          <p:cNvPicPr/>
          <p:nvPr/>
        </p:nvPicPr>
        <p:blipFill>
          <a:blip r:embed="rId3"/>
          <a:stretch>
            <a:fillRect/>
          </a:stretch>
        </p:blipFill>
        <p:spPr>
          <a:xfrm>
            <a:off x="0" y="0"/>
            <a:ext cx="152280" cy="152280"/>
          </a:xfrm>
          <a:prstGeom prst="rect">
            <a:avLst/>
          </a:prstGeom>
        </p:spPr>
      </p:pic>
    </p:spTree>
  </p:cSld>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3" name="CustomShape 1"/>
          <p:cNvSpPr/>
          <p:nvPr/>
        </p:nvSpPr>
        <p:spPr>
          <a:xfrm>
            <a:off x="304920" y="2142720"/>
            <a:ext cx="2133360" cy="1371240"/>
          </a:xfrm>
          <a:prstGeom prst="rect">
            <a:avLst>
              <a:gd fmla="val 65827" name="adj1"/>
              <a:gd fmla="val -87135" name="adj2"/>
            </a:avLst>
          </a:prstGeom>
          <a:solidFill>
            <a:srgbClr val="0c2d83"/>
          </a:solidFill>
        </p:spPr>
        <p:txBody>
          <a:bodyPr anchor="ctr" bIns="45000" lIns="90000" rIns="90000" tIns="45000"/>
          <a:p>
            <a:pPr algn="ctr">
              <a:lnSpc>
                <a:spcPct val="100000"/>
              </a:lnSpc>
            </a:pPr>
            <a:r>
              <a:rPr lang="it-IT" sz="1000">
                <a:solidFill>
                  <a:srgbClr val="ffffff"/>
                </a:solidFill>
                <a:latin typeface="Arial"/>
              </a:rPr>
              <a:t>Con Delibera n. 75 del 24 ottobre 2013 l'A.N.A.C. ha adottato le “</a:t>
            </a:r>
            <a:r>
              <a:rPr i="1" lang="it-IT" sz="1000">
                <a:solidFill>
                  <a:srgbClr val="ffffff"/>
                </a:solidFill>
                <a:latin typeface="Arial"/>
              </a:rPr>
              <a:t>Linee guida in materia di codici di comportamento delle pubbliche amministrazioni</a:t>
            </a:r>
            <a:r>
              <a:rPr lang="it-IT" sz="1200">
                <a:solidFill>
                  <a:srgbClr val="ffffff"/>
                </a:solidFill>
                <a:latin typeface="Arial"/>
              </a:rPr>
              <a:t>”</a:t>
            </a:r>
            <a:endParaRPr/>
          </a:p>
        </p:txBody>
      </p:sp>
      <p:pic>
        <p:nvPicPr>
          <p:cNvPr descr="" id="3414" name="Immagine 10"/>
          <p:cNvPicPr/>
          <p:nvPr/>
        </p:nvPicPr>
        <p:blipFill>
          <a:blip r:embed="rId1"/>
          <a:stretch>
            <a:fillRect/>
          </a:stretch>
        </p:blipFill>
        <p:spPr>
          <a:xfrm>
            <a:off x="2797200" y="1939320"/>
            <a:ext cx="4152600" cy="4667760"/>
          </a:xfrm>
          <a:prstGeom prst="rect">
            <a:avLst/>
          </a:prstGeom>
        </p:spPr>
      </p:pic>
      <p:sp>
        <p:nvSpPr>
          <p:cNvPr id="3415" name="CustomShape 2"/>
          <p:cNvSpPr/>
          <p:nvPr/>
        </p:nvSpPr>
        <p:spPr>
          <a:xfrm>
            <a:off x="3086280" y="2432520"/>
            <a:ext cx="3819240" cy="3558240"/>
          </a:xfrm>
          <a:prstGeom prst="rect">
            <a:avLst/>
          </a:prstGeom>
        </p:spPr>
        <p:txBody>
          <a:bodyPr bIns="45000" lIns="90000" rIns="90000" tIns="45000"/>
          <a:p>
            <a:pPr>
              <a:lnSpc>
                <a:spcPct val="100000"/>
              </a:lnSpc>
            </a:pPr>
            <a:r>
              <a:rPr b="1" lang="it-IT" sz="1200">
                <a:solidFill>
                  <a:srgbClr val="ffffff"/>
                </a:solidFill>
                <a:latin typeface="Times New Roman"/>
              </a:rPr>
              <a:t>Art. 1 Disposizioni di carattere generale</a:t>
            </a:r>
            <a:endParaRPr/>
          </a:p>
          <a:p>
            <a:pPr>
              <a:lnSpc>
                <a:spcPct val="100000"/>
              </a:lnSpc>
            </a:pPr>
            <a:r>
              <a:rPr b="1" lang="it-IT" sz="1200">
                <a:solidFill>
                  <a:srgbClr val="ffffff"/>
                </a:solidFill>
                <a:latin typeface="Times New Roman"/>
              </a:rPr>
              <a:t>Art. 2 Ambito di applicazione</a:t>
            </a:r>
            <a:endParaRPr/>
          </a:p>
          <a:p>
            <a:pPr>
              <a:lnSpc>
                <a:spcPct val="100000"/>
              </a:lnSpc>
            </a:pPr>
            <a:r>
              <a:rPr b="1" lang="it-IT" sz="1200">
                <a:solidFill>
                  <a:srgbClr val="ffffff"/>
                </a:solidFill>
                <a:latin typeface="Times New Roman"/>
              </a:rPr>
              <a:t>Art. 3 Principi generali</a:t>
            </a:r>
            <a:endParaRPr/>
          </a:p>
          <a:p>
            <a:pPr>
              <a:lnSpc>
                <a:spcPct val="100000"/>
              </a:lnSpc>
            </a:pPr>
            <a:r>
              <a:rPr b="1" lang="it-IT" sz="1200">
                <a:solidFill>
                  <a:srgbClr val="ffffff"/>
                </a:solidFill>
                <a:latin typeface="Times New Roman"/>
              </a:rPr>
              <a:t>Art. 4 Regali compensi e altre utilità </a:t>
            </a:r>
            <a:endParaRPr/>
          </a:p>
          <a:p>
            <a:pPr>
              <a:lnSpc>
                <a:spcPct val="100000"/>
              </a:lnSpc>
            </a:pPr>
            <a:r>
              <a:rPr b="1" lang="it-IT" sz="1200">
                <a:solidFill>
                  <a:srgbClr val="ffffff"/>
                </a:solidFill>
                <a:latin typeface="Times New Roman"/>
              </a:rPr>
              <a:t>Art. 5 Partecipazione ed associazioni ed organizzazioni  </a:t>
            </a:r>
            <a:endParaRPr/>
          </a:p>
          <a:p>
            <a:pPr>
              <a:lnSpc>
                <a:spcPct val="100000"/>
              </a:lnSpc>
            </a:pPr>
            <a:r>
              <a:rPr b="1" lang="it-IT" sz="1200">
                <a:solidFill>
                  <a:srgbClr val="ffffff"/>
                </a:solidFill>
                <a:latin typeface="Times New Roman"/>
              </a:rPr>
              <a:t>Art. 6 Comunicazione degli interessi finanziari e conflitti di interessi </a:t>
            </a:r>
            <a:endParaRPr/>
          </a:p>
          <a:p>
            <a:pPr>
              <a:lnSpc>
                <a:spcPct val="100000"/>
              </a:lnSpc>
            </a:pPr>
            <a:r>
              <a:rPr b="1" lang="it-IT" sz="1200">
                <a:solidFill>
                  <a:srgbClr val="ffffff"/>
                </a:solidFill>
                <a:latin typeface="Times New Roman"/>
              </a:rPr>
              <a:t>Art. 7 Obbligo di astensione</a:t>
            </a:r>
            <a:endParaRPr/>
          </a:p>
          <a:p>
            <a:pPr>
              <a:lnSpc>
                <a:spcPct val="100000"/>
              </a:lnSpc>
            </a:pPr>
            <a:r>
              <a:rPr b="1" lang="it-IT" sz="1200">
                <a:solidFill>
                  <a:srgbClr val="ffffff"/>
                </a:solidFill>
                <a:latin typeface="Times New Roman"/>
              </a:rPr>
              <a:t>Art. 8 Prevenzione della corruzione</a:t>
            </a:r>
            <a:endParaRPr/>
          </a:p>
          <a:p>
            <a:pPr>
              <a:lnSpc>
                <a:spcPct val="100000"/>
              </a:lnSpc>
            </a:pPr>
            <a:r>
              <a:rPr b="1" lang="it-IT" sz="1200">
                <a:solidFill>
                  <a:srgbClr val="ffffff"/>
                </a:solidFill>
                <a:latin typeface="Times New Roman"/>
              </a:rPr>
              <a:t>Art. 9 Trasparenza e tracciabilità </a:t>
            </a:r>
            <a:endParaRPr/>
          </a:p>
          <a:p>
            <a:pPr>
              <a:lnSpc>
                <a:spcPct val="100000"/>
              </a:lnSpc>
            </a:pPr>
            <a:r>
              <a:rPr b="1" lang="it-IT" sz="1200">
                <a:solidFill>
                  <a:srgbClr val="ffffff"/>
                </a:solidFill>
                <a:latin typeface="Times New Roman"/>
              </a:rPr>
              <a:t>Art. 10 Comportamento nei rapporti privati</a:t>
            </a:r>
            <a:endParaRPr/>
          </a:p>
          <a:p>
            <a:pPr>
              <a:lnSpc>
                <a:spcPct val="100000"/>
              </a:lnSpc>
            </a:pPr>
            <a:r>
              <a:rPr b="1" lang="it-IT" sz="1200">
                <a:solidFill>
                  <a:srgbClr val="ffffff"/>
                </a:solidFill>
                <a:latin typeface="Times New Roman"/>
              </a:rPr>
              <a:t>Art. 11 Comportamento in servizio</a:t>
            </a:r>
            <a:endParaRPr/>
          </a:p>
          <a:p>
            <a:pPr>
              <a:lnSpc>
                <a:spcPct val="100000"/>
              </a:lnSpc>
            </a:pPr>
            <a:r>
              <a:rPr b="1" lang="it-IT" sz="1200">
                <a:solidFill>
                  <a:srgbClr val="ffffff"/>
                </a:solidFill>
                <a:latin typeface="Times New Roman"/>
              </a:rPr>
              <a:t>Art. 12 Rapporti con il pubblico</a:t>
            </a:r>
            <a:endParaRPr/>
          </a:p>
          <a:p>
            <a:pPr>
              <a:lnSpc>
                <a:spcPct val="100000"/>
              </a:lnSpc>
            </a:pPr>
            <a:r>
              <a:rPr b="1" lang="it-IT" sz="1200">
                <a:solidFill>
                  <a:srgbClr val="ffffff"/>
                </a:solidFill>
                <a:latin typeface="Times New Roman"/>
              </a:rPr>
              <a:t>Art. 13 Disposizioni particolari per i dirigenti</a:t>
            </a:r>
            <a:endParaRPr/>
          </a:p>
          <a:p>
            <a:pPr>
              <a:lnSpc>
                <a:spcPct val="100000"/>
              </a:lnSpc>
            </a:pPr>
            <a:r>
              <a:rPr b="1" lang="it-IT" sz="1200">
                <a:solidFill>
                  <a:srgbClr val="ffffff"/>
                </a:solidFill>
                <a:latin typeface="Times New Roman"/>
              </a:rPr>
              <a:t>Art. 14 Contratti ed altri atti negoziali</a:t>
            </a:r>
            <a:endParaRPr/>
          </a:p>
          <a:p>
            <a:pPr>
              <a:lnSpc>
                <a:spcPct val="100000"/>
              </a:lnSpc>
            </a:pPr>
            <a:r>
              <a:rPr b="1" lang="it-IT" sz="1200">
                <a:solidFill>
                  <a:srgbClr val="ffffff"/>
                </a:solidFill>
                <a:latin typeface="Times New Roman"/>
              </a:rPr>
              <a:t>Art. 15 Vigilanza, monitoraggio e attività formative</a:t>
            </a:r>
            <a:endParaRPr/>
          </a:p>
          <a:p>
            <a:pPr>
              <a:lnSpc>
                <a:spcPct val="100000"/>
              </a:lnSpc>
            </a:pPr>
            <a:r>
              <a:rPr b="1" lang="it-IT" sz="1200">
                <a:solidFill>
                  <a:srgbClr val="ffffff"/>
                </a:solidFill>
                <a:latin typeface="Times New Roman"/>
              </a:rPr>
              <a:t>Art. 16 Responsabilità conseguente alla violazione dei doveri del codice</a:t>
            </a:r>
            <a:endParaRPr/>
          </a:p>
          <a:p>
            <a:pPr>
              <a:lnSpc>
                <a:spcPct val="100000"/>
              </a:lnSpc>
            </a:pPr>
            <a:r>
              <a:rPr b="1" lang="it-IT" sz="1200">
                <a:solidFill>
                  <a:srgbClr val="ffffff"/>
                </a:solidFill>
                <a:latin typeface="Times New Roman"/>
              </a:rPr>
              <a:t>Art. 17 Disposizioni finali</a:t>
            </a:r>
            <a:endParaRPr/>
          </a:p>
        </p:txBody>
      </p:sp>
      <p:sp>
        <p:nvSpPr>
          <p:cNvPr id="3416" name="CustomShape 3"/>
          <p:cNvSpPr/>
          <p:nvPr/>
        </p:nvSpPr>
        <p:spPr>
          <a:xfrm>
            <a:off x="685800" y="1140840"/>
            <a:ext cx="8635680" cy="563400"/>
          </a:xfrm>
          <a:prstGeom prst="rect">
            <a:avLst>
              <a:gd fmla="val 16667" name="adj"/>
            </a:avLst>
          </a:prstGeom>
          <a:solidFill>
            <a:srgbClr val="007c92"/>
          </a:solidFill>
        </p:spPr>
        <p:txBody>
          <a:bodyPr anchor="ctr" bIns="54000" lIns="54000" rIns="54000" tIns="54000"/>
          <a:p>
            <a:pPr algn="ctr">
              <a:lnSpc>
                <a:spcPct val="100000"/>
              </a:lnSpc>
            </a:pPr>
            <a:r>
              <a:rPr b="1" lang="it-IT" sz="1600">
                <a:solidFill>
                  <a:srgbClr val="ffffff"/>
                </a:solidFill>
                <a:latin typeface="Arial"/>
              </a:rPr>
              <a:t>DPR 62/2013 – CODICE DI COMPORTAMENTO </a:t>
            </a:r>
            <a:endParaRPr/>
          </a:p>
        </p:txBody>
      </p:sp>
      <p:sp>
        <p:nvSpPr>
          <p:cNvPr id="3417" name="CustomShape 4"/>
          <p:cNvSpPr/>
          <p:nvPr/>
        </p:nvSpPr>
        <p:spPr>
          <a:xfrm>
            <a:off x="152280" y="152280"/>
            <a:ext cx="8762760" cy="914040"/>
          </a:xfrm>
          <a:prstGeom prst="rect">
            <a:avLst/>
          </a:prstGeom>
        </p:spPr>
        <p:txBody>
          <a:bodyPr anchor="ctr" bIns="0" lIns="0" rIns="0" tIns="0"/>
          <a:p>
            <a:pPr algn="ctr">
              <a:lnSpc>
                <a:spcPct val="100000"/>
              </a:lnSpc>
            </a:pPr>
            <a:r>
              <a:rPr b="1" lang="it-IT">
                <a:solidFill>
                  <a:srgbClr val="c00000"/>
                </a:solidFill>
                <a:latin typeface="Verdana"/>
                <a:ea typeface="Verdana"/>
              </a:rPr>
              <a:t>5. Il Codice di comportamento dei dipendenti pubblici</a:t>
            </a:r>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8" name="CustomShape 1"/>
          <p:cNvSpPr/>
          <p:nvPr/>
        </p:nvSpPr>
        <p:spPr>
          <a:xfrm>
            <a:off x="2874600" y="3078000"/>
            <a:ext cx="1995840" cy="134028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IL CODICE DI COMPORTAMENTO</a:t>
            </a:r>
            <a:endParaRPr/>
          </a:p>
        </p:txBody>
      </p:sp>
      <p:sp>
        <p:nvSpPr>
          <p:cNvPr id="3419" name="CustomShape 2"/>
          <p:cNvSpPr/>
          <p:nvPr/>
        </p:nvSpPr>
        <p:spPr>
          <a:xfrm>
            <a:off x="3673440" y="2968920"/>
            <a:ext cx="249480" cy="438120"/>
          </a:xfrm>
          <a:prstGeom prst="rect">
            <a:avLst>
              <a:gd fmla="val 60000" name="adj1"/>
              <a:gd fmla="val 50000" name="adj2"/>
            </a:avLst>
          </a:prstGeom>
          <a:solidFill>
            <a:srgbClr val="c00000"/>
          </a:solidFill>
        </p:spPr>
      </p:sp>
      <p:sp>
        <p:nvSpPr>
          <p:cNvPr id="3420" name="CustomShape 3"/>
          <p:cNvSpPr/>
          <p:nvPr/>
        </p:nvSpPr>
        <p:spPr>
          <a:xfrm>
            <a:off x="2464560" y="1316880"/>
            <a:ext cx="2907720" cy="128952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Dipendenti della A.S.L. Viterbo</a:t>
            </a:r>
            <a:endParaRPr/>
          </a:p>
        </p:txBody>
      </p:sp>
      <p:sp>
        <p:nvSpPr>
          <p:cNvPr id="3421" name="CustomShape 4"/>
          <p:cNvSpPr/>
          <p:nvPr/>
        </p:nvSpPr>
        <p:spPr>
          <a:xfrm>
            <a:off x="4701960" y="3174120"/>
            <a:ext cx="151200" cy="438120"/>
          </a:xfrm>
          <a:prstGeom prst="rect">
            <a:avLst>
              <a:gd fmla="val 60000" name="adj1"/>
              <a:gd fmla="val 50000" name="adj2"/>
            </a:avLst>
          </a:prstGeom>
          <a:solidFill>
            <a:srgbClr val="c00000"/>
          </a:solidFill>
        </p:spPr>
      </p:sp>
      <p:sp>
        <p:nvSpPr>
          <p:cNvPr id="3422" name="CustomShape 5"/>
          <p:cNvSpPr/>
          <p:nvPr/>
        </p:nvSpPr>
        <p:spPr>
          <a:xfrm>
            <a:off x="4608720" y="2212200"/>
            <a:ext cx="2907720" cy="128952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Collaboratori o consulenti, con qualsiasi tipologia di contratto o incarico ed a qualsiasi titolo</a:t>
            </a:r>
            <a:endParaRPr/>
          </a:p>
        </p:txBody>
      </p:sp>
      <p:sp>
        <p:nvSpPr>
          <p:cNvPr id="3423" name="CustomShape 6"/>
          <p:cNvSpPr/>
          <p:nvPr/>
        </p:nvSpPr>
        <p:spPr>
          <a:xfrm>
            <a:off x="4854960" y="4109400"/>
            <a:ext cx="392760" cy="438120"/>
          </a:xfrm>
          <a:prstGeom prst="rect">
            <a:avLst>
              <a:gd fmla="val 60000" name="adj1"/>
              <a:gd fmla="val 50000" name="adj2"/>
            </a:avLst>
          </a:prstGeom>
          <a:solidFill>
            <a:srgbClr val="c00000"/>
          </a:solidFill>
        </p:spPr>
      </p:sp>
      <p:sp>
        <p:nvSpPr>
          <p:cNvPr id="3424" name="CustomShape 7"/>
          <p:cNvSpPr/>
          <p:nvPr/>
        </p:nvSpPr>
        <p:spPr>
          <a:xfrm>
            <a:off x="4608720" y="4486680"/>
            <a:ext cx="2907720" cy="128952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Tirocinanti, borsisti, stagisti</a:t>
            </a:r>
            <a:endParaRPr/>
          </a:p>
        </p:txBody>
      </p:sp>
      <p:sp>
        <p:nvSpPr>
          <p:cNvPr id="3425" name="CustomShape 8"/>
          <p:cNvSpPr/>
          <p:nvPr/>
        </p:nvSpPr>
        <p:spPr>
          <a:xfrm>
            <a:off x="3142800" y="4464000"/>
            <a:ext cx="329760" cy="438120"/>
          </a:xfrm>
          <a:prstGeom prst="rect">
            <a:avLst>
              <a:gd fmla="val 60000" name="adj1"/>
              <a:gd fmla="val 50000" name="adj2"/>
            </a:avLst>
          </a:prstGeom>
          <a:solidFill>
            <a:srgbClr val="c00000"/>
          </a:solidFill>
        </p:spPr>
      </p:sp>
      <p:sp>
        <p:nvSpPr>
          <p:cNvPr id="3426" name="CustomShape 9"/>
          <p:cNvSpPr/>
          <p:nvPr/>
        </p:nvSpPr>
        <p:spPr>
          <a:xfrm>
            <a:off x="320400" y="4417560"/>
            <a:ext cx="2907720" cy="128952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Titolari di organi e di incarichi negli uffici di diretta collaborazione delle autorità politiche</a:t>
            </a:r>
            <a:endParaRPr/>
          </a:p>
        </p:txBody>
      </p:sp>
      <p:sp>
        <p:nvSpPr>
          <p:cNvPr id="3427" name="CustomShape 10"/>
          <p:cNvSpPr/>
          <p:nvPr/>
        </p:nvSpPr>
        <p:spPr>
          <a:xfrm>
            <a:off x="2878200" y="3579480"/>
            <a:ext cx="152280" cy="438120"/>
          </a:xfrm>
          <a:prstGeom prst="rect">
            <a:avLst>
              <a:gd fmla="val 60000" name="adj1"/>
              <a:gd fmla="val 50000" name="adj2"/>
            </a:avLst>
          </a:prstGeom>
          <a:solidFill>
            <a:srgbClr val="c00000"/>
          </a:solidFill>
        </p:spPr>
      </p:sp>
      <p:sp>
        <p:nvSpPr>
          <p:cNvPr id="3428" name="CustomShape 11"/>
          <p:cNvSpPr/>
          <p:nvPr/>
        </p:nvSpPr>
        <p:spPr>
          <a:xfrm>
            <a:off x="228600" y="2209680"/>
            <a:ext cx="2907720" cy="1289520"/>
          </a:xfrm>
          <a:prstGeom prst="rect">
            <a:avLst/>
          </a:prstGeom>
          <a:solidFill>
            <a:srgbClr val="002060"/>
          </a:solidFill>
        </p:spPr>
        <p:txBody>
          <a:bodyPr anchor="ctr" bIns="15120" lIns="15120" rIns="15120" tIns="15120"/>
          <a:p>
            <a:pPr algn="ctr">
              <a:lnSpc>
                <a:spcPct val="90000"/>
              </a:lnSpc>
            </a:pPr>
            <a:r>
              <a:rPr b="1" lang="it-IT" sz="1200">
                <a:solidFill>
                  <a:srgbClr val="ffffff"/>
                </a:solidFill>
                <a:latin typeface="Calibri"/>
              </a:rPr>
              <a:t>Collaboratori a qualsiasi titolo di imprese fornitrici di beni o servizi e che realizzano opere in favore dell'amministrazione</a:t>
            </a:r>
            <a:endParaRPr/>
          </a:p>
        </p:txBody>
      </p:sp>
      <p:sp>
        <p:nvSpPr>
          <p:cNvPr id="3429" name="CustomShape 12"/>
          <p:cNvSpPr/>
          <p:nvPr/>
        </p:nvSpPr>
        <p:spPr>
          <a:xfrm>
            <a:off x="2286000" y="0"/>
            <a:ext cx="6476760" cy="914040"/>
          </a:xfrm>
          <a:prstGeom prst="rect">
            <a:avLst/>
          </a:prstGeom>
        </p:spPr>
      </p:sp>
      <p:sp>
        <p:nvSpPr>
          <p:cNvPr id="3430" name="CustomShape 13"/>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2 Ambito di applicazione</a:t>
            </a:r>
            <a:endParaRPr/>
          </a:p>
        </p:txBody>
      </p:sp>
      <p:sp>
        <p:nvSpPr>
          <p:cNvPr id="3431" name="CustomShape 14"/>
          <p:cNvSpPr/>
          <p:nvPr/>
        </p:nvSpPr>
        <p:spPr>
          <a:xfrm>
            <a:off x="-773094113280" y="1295280"/>
            <a:ext cx="773094112920" cy="-370800"/>
          </a:xfrm>
          <a:prstGeom prst="rect">
            <a:avLst/>
          </a:prstGeom>
        </p:spPr>
        <p:txBody>
          <a:bodyPr bIns="45000" lIns="90000" rIns="90000" tIns="45000"/>
          <a:p>
            <a:r>
              <a:rPr b="1" lang="it-IT" sz="1200">
                <a:latin typeface="Calibri"/>
              </a:rPr>
              <a:t>IL CODICE DI COMPORTAMENTO</a:t>
            </a:r>
            <a:endParaRPr/>
          </a:p>
        </p:txBody>
      </p:sp>
      <p:sp>
        <p:nvSpPr>
          <p:cNvPr id="3432" name="CustomShape 15"/>
          <p:cNvSpPr/>
          <p:nvPr/>
        </p:nvSpPr>
        <p:spPr>
          <a:xfrm>
            <a:off x="-773094113280" y="-773094113280"/>
            <a:ext cx="44923773960" cy="24565071600"/>
          </a:xfrm>
          <a:prstGeom prst="rect">
            <a:avLst/>
          </a:prstGeom>
        </p:spPr>
      </p:sp>
      <p:sp>
        <p:nvSpPr>
          <p:cNvPr id="3433" name="CustomShape 16"/>
          <p:cNvSpPr/>
          <p:nvPr/>
        </p:nvSpPr>
        <p:spPr>
          <a:xfrm>
            <a:off x="-773094113280" y="-773094113280"/>
            <a:ext cx="773094112920" cy="-370800"/>
          </a:xfrm>
          <a:prstGeom prst="rect">
            <a:avLst/>
          </a:prstGeom>
        </p:spPr>
        <p:txBody>
          <a:bodyPr bIns="45000" lIns="90000" rIns="90000" tIns="45000"/>
          <a:p>
            <a:pPr lvl="1">
              <a:buSzPct val="45000"/>
              <a:buFont typeface="StarSymbol"/>
              <a:buChar char=""/>
            </a:pPr>
            <a:r>
              <a:rPr b="1" lang="it-IT" sz="1200">
                <a:latin typeface="Calibri"/>
              </a:rPr>
              <a:t>Dipendenti della A.S.L. Viterbo</a:t>
            </a:r>
            <a:endParaRPr/>
          </a:p>
        </p:txBody>
      </p:sp>
      <p:sp>
        <p:nvSpPr>
          <p:cNvPr id="3434" name="CustomShape 17"/>
          <p:cNvSpPr/>
          <p:nvPr/>
        </p:nvSpPr>
        <p:spPr>
          <a:xfrm>
            <a:off x="-773094113280" y="-773094113280"/>
            <a:ext cx="773094112920" cy="-370800"/>
          </a:xfrm>
          <a:prstGeom prst="rect">
            <a:avLst/>
          </a:prstGeom>
        </p:spPr>
        <p:txBody>
          <a:bodyPr bIns="45000" lIns="90000" rIns="90000" tIns="45000"/>
          <a:p>
            <a:pPr lvl="1">
              <a:buSzPct val="45000"/>
              <a:buFont typeface="StarSymbol"/>
              <a:buChar char=""/>
            </a:pPr>
            <a:r>
              <a:rPr b="1" lang="it-IT" sz="1200">
                <a:latin typeface="Calibri"/>
              </a:rPr>
              <a:t>Collaboratori o consulenti, con qualsiasi tipologia di contratto o incarico ed a qualsiasi titolo</a:t>
            </a:r>
            <a:endParaRPr/>
          </a:p>
        </p:txBody>
      </p:sp>
      <p:sp>
        <p:nvSpPr>
          <p:cNvPr id="3435" name="CustomShape 18"/>
          <p:cNvSpPr/>
          <p:nvPr/>
        </p:nvSpPr>
        <p:spPr>
          <a:xfrm>
            <a:off x="-773094113280" y="-773094113280"/>
            <a:ext cx="773094112920" cy="-370800"/>
          </a:xfrm>
          <a:prstGeom prst="rect">
            <a:avLst/>
          </a:prstGeom>
        </p:spPr>
        <p:txBody>
          <a:bodyPr bIns="45000" lIns="90000" rIns="90000" tIns="45000"/>
          <a:p>
            <a:pPr lvl="1">
              <a:buSzPct val="45000"/>
              <a:buFont typeface="StarSymbol"/>
              <a:buChar char=""/>
            </a:pPr>
            <a:r>
              <a:rPr b="1" lang="it-IT" sz="1200">
                <a:latin typeface="Calibri"/>
              </a:rPr>
              <a:t>Tirocinanti, borsisti, stagisti</a:t>
            </a:r>
            <a:endParaRPr/>
          </a:p>
        </p:txBody>
      </p:sp>
      <p:sp>
        <p:nvSpPr>
          <p:cNvPr id="3436" name="CustomShape 19"/>
          <p:cNvSpPr/>
          <p:nvPr/>
        </p:nvSpPr>
        <p:spPr>
          <a:xfrm>
            <a:off x="-773094113280" y="-773094113280"/>
            <a:ext cx="773094112920" cy="-370800"/>
          </a:xfrm>
          <a:prstGeom prst="rect">
            <a:avLst/>
          </a:prstGeom>
        </p:spPr>
        <p:txBody>
          <a:bodyPr bIns="45000" lIns="90000" rIns="90000" tIns="45000"/>
          <a:p>
            <a:pPr lvl="1">
              <a:buSzPct val="45000"/>
              <a:buFont typeface="StarSymbol"/>
              <a:buChar char=""/>
            </a:pPr>
            <a:r>
              <a:rPr b="1" lang="it-IT" sz="1200">
                <a:latin typeface="Calibri"/>
              </a:rPr>
              <a:t>Titolari di organi e di incarichi negli uffici di diretta collaborazione delle autorità politiche</a:t>
            </a:r>
            <a:endParaRPr/>
          </a:p>
        </p:txBody>
      </p:sp>
      <p:sp>
        <p:nvSpPr>
          <p:cNvPr id="3437" name="CustomShape 20"/>
          <p:cNvSpPr/>
          <p:nvPr/>
        </p:nvSpPr>
        <p:spPr>
          <a:xfrm>
            <a:off x="-773094113280" y="-773094113280"/>
            <a:ext cx="773094112920" cy="-370800"/>
          </a:xfrm>
          <a:prstGeom prst="rect">
            <a:avLst/>
          </a:prstGeom>
        </p:spPr>
        <p:txBody>
          <a:bodyPr bIns="45000" lIns="90000" rIns="90000" tIns="45000"/>
          <a:p>
            <a:pPr lvl="1">
              <a:buSzPct val="45000"/>
              <a:buFont typeface="StarSymbol"/>
              <a:buChar char=""/>
            </a:pPr>
            <a:r>
              <a:rPr b="1" lang="it-IT" sz="1200">
                <a:latin typeface="Calibri"/>
              </a:rPr>
              <a:t>Collaboratori a qualsiasi titolo di imprese fornitrici di beni o servizi e che realizzano opere in favore dell'amministrazione</a:t>
            </a:r>
            <a:endParaRPr/>
          </a:p>
        </p:txBody>
      </p:sp>
      <p:sp>
        <p:nvSpPr>
          <p:cNvPr id="3438" name="CustomShape 21"/>
          <p:cNvSpPr/>
          <p:nvPr/>
        </p:nvSpPr>
        <p:spPr>
          <a:xfrm>
            <a:off x="7696080" y="4693680"/>
            <a:ext cx="2408040" cy="342720"/>
          </a:xfrm>
          <a:prstGeom prst="rect">
            <a:avLst>
              <a:gd fmla="val 48813" name="adj"/>
            </a:avLst>
          </a:prstGeom>
          <a:solidFill>
            <a:srgbClr val="bfbfbf"/>
          </a:solidFill>
        </p:spPr>
      </p:sp>
      <p:sp>
        <p:nvSpPr>
          <p:cNvPr id="3439" name="CustomShape 22"/>
          <p:cNvSpPr/>
          <p:nvPr/>
        </p:nvSpPr>
        <p:spPr>
          <a:xfrm>
            <a:off x="8191440" y="1371600"/>
            <a:ext cx="1447560" cy="4495320"/>
          </a:xfrm>
          <a:prstGeom prst="rect">
            <a:avLst>
              <a:gd fmla="val 16667" name="adj"/>
            </a:avLst>
          </a:prstGeom>
          <a:solidFill>
            <a:srgbClr val="007c92"/>
          </a:solidFill>
        </p:spPr>
        <p:txBody>
          <a:bodyPr anchor="ctr" bIns="45000" lIns="90000" rIns="90000" tIns="45000"/>
          <a:p>
            <a:pPr algn="ctr">
              <a:lnSpc>
                <a:spcPct val="100000"/>
              </a:lnSpc>
            </a:pPr>
            <a:r>
              <a:rPr lang="it-IT" sz="1200">
                <a:solidFill>
                  <a:srgbClr val="ffffff"/>
                </a:solidFill>
                <a:latin typeface="Times New Roman"/>
              </a:rPr>
              <a:t>Negli atti di</a:t>
            </a:r>
            <a:endParaRPr/>
          </a:p>
          <a:p>
            <a:pPr algn="ctr">
              <a:lnSpc>
                <a:spcPct val="100000"/>
              </a:lnSpc>
            </a:pPr>
            <a:r>
              <a:rPr lang="it-IT" sz="1200">
                <a:solidFill>
                  <a:srgbClr val="ffffff"/>
                </a:solidFill>
                <a:latin typeface="Times New Roman"/>
              </a:rPr>
              <a:t>incarico o nei contratti di acquisizioni delle collaborazioni, delle consulenze e dei beni o servizi,</a:t>
            </a:r>
            <a:endParaRPr/>
          </a:p>
          <a:p>
            <a:pPr algn="ctr">
              <a:lnSpc>
                <a:spcPct val="100000"/>
              </a:lnSpc>
            </a:pPr>
            <a:r>
              <a:rPr lang="it-IT" sz="1200" u="sng">
                <a:solidFill>
                  <a:srgbClr val="ffffff"/>
                </a:solidFill>
                <a:latin typeface="Times New Roman"/>
              </a:rPr>
              <a:t>l’amministrazione inserisce apposite disposizioni o clausole</a:t>
            </a:r>
            <a:r>
              <a:rPr lang="it-IT" sz="1200">
                <a:solidFill>
                  <a:srgbClr val="ffffff"/>
                </a:solidFill>
                <a:latin typeface="Times New Roman"/>
              </a:rPr>
              <a:t> di risoluzione o </a:t>
            </a:r>
            <a:r>
              <a:rPr lang="it-IT" sz="1200" u="sng">
                <a:solidFill>
                  <a:srgbClr val="ffffff"/>
                </a:solidFill>
                <a:latin typeface="Times New Roman"/>
              </a:rPr>
              <a:t>decadenza del rapporto in caso</a:t>
            </a:r>
            <a:endParaRPr/>
          </a:p>
          <a:p>
            <a:pPr algn="ctr">
              <a:lnSpc>
                <a:spcPct val="100000"/>
              </a:lnSpc>
            </a:pPr>
            <a:r>
              <a:rPr lang="it-IT" sz="1200" u="sng">
                <a:solidFill>
                  <a:srgbClr val="ffffff"/>
                </a:solidFill>
                <a:latin typeface="Times New Roman"/>
              </a:rPr>
              <a:t>di violazione degli obblighi </a:t>
            </a:r>
            <a:r>
              <a:rPr lang="it-IT" sz="1200">
                <a:solidFill>
                  <a:srgbClr val="ffffff"/>
                </a:solidFill>
                <a:latin typeface="Times New Roman"/>
              </a:rPr>
              <a:t>derivanti dal Codice</a:t>
            </a:r>
            <a:endParaRPr/>
          </a:p>
        </p:txBody>
      </p:sp>
      <p:pic>
        <p:nvPicPr>
          <p:cNvPr descr="" id="3440" name=""/>
          <p:cNvPicPr/>
          <p:nvPr/>
        </p:nvPicPr>
        <p:blipFill>
          <a:blip r:embed="rId1"/>
          <a:stretch>
            <a:fillRect/>
          </a:stretch>
        </p:blipFill>
        <p:spPr>
          <a:xfrm>
            <a:off x="0" y="0"/>
            <a:ext cx="152280" cy="152280"/>
          </a:xfrm>
          <a:prstGeom prst="rect">
            <a:avLst/>
          </a:prstGeom>
        </p:spPr>
      </p:pic>
    </p:spTree>
  </p:cSld>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1" name="CustomShape 1"/>
          <p:cNvSpPr/>
          <p:nvPr/>
        </p:nvSpPr>
        <p:spPr>
          <a:xfrm>
            <a:off x="685800" y="1623600"/>
            <a:ext cx="1904760" cy="4748760"/>
          </a:xfrm>
          <a:prstGeom prst="rect">
            <a:avLst>
              <a:gd fmla="val 16667" name="adj"/>
            </a:avLst>
          </a:prstGeom>
          <a:solidFill>
            <a:srgbClr val="97989a"/>
          </a:solidFill>
        </p:spPr>
        <p:txBody>
          <a:bodyPr anchor="ctr" bIns="54000" lIns="54000" rIns="54000" tIns="54000"/>
          <a:p>
            <a:pPr>
              <a:lnSpc>
                <a:spcPct val="100000"/>
              </a:lnSpc>
            </a:pPr>
            <a:r>
              <a:rPr b="1" lang="it-IT" sz="1200">
                <a:solidFill>
                  <a:srgbClr val="ffffff"/>
                </a:solidFill>
                <a:latin typeface="Arial"/>
              </a:rPr>
              <a:t>Il dipendente </a:t>
            </a:r>
            <a:endParaRPr/>
          </a:p>
        </p:txBody>
      </p:sp>
      <p:sp>
        <p:nvSpPr>
          <p:cNvPr id="3442" name="CustomShape 2"/>
          <p:cNvSpPr/>
          <p:nvPr/>
        </p:nvSpPr>
        <p:spPr>
          <a:xfrm>
            <a:off x="2852640" y="162144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Osserva la Costituzione, servendo la Nazione con disciplina ed onore </a:t>
            </a:r>
            <a:endParaRPr/>
          </a:p>
        </p:txBody>
      </p:sp>
      <p:sp>
        <p:nvSpPr>
          <p:cNvPr id="3443" name="CustomShape 3"/>
          <p:cNvSpPr/>
          <p:nvPr/>
        </p:nvSpPr>
        <p:spPr>
          <a:xfrm>
            <a:off x="2852640" y="202572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Conforma la propria condotta a principi di buon andamento e imparzialità</a:t>
            </a:r>
            <a:endParaRPr/>
          </a:p>
        </p:txBody>
      </p:sp>
      <p:sp>
        <p:nvSpPr>
          <p:cNvPr id="3444" name="CustomShape 4"/>
          <p:cNvSpPr/>
          <p:nvPr/>
        </p:nvSpPr>
        <p:spPr>
          <a:xfrm>
            <a:off x="2828520" y="243000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Rispetta la legge e persegue l'interesse pubblico senza abusare dei propri poteri </a:t>
            </a:r>
            <a:endParaRPr/>
          </a:p>
        </p:txBody>
      </p:sp>
      <p:sp>
        <p:nvSpPr>
          <p:cNvPr id="3445" name="CustomShape 5"/>
          <p:cNvSpPr/>
          <p:nvPr/>
        </p:nvSpPr>
        <p:spPr>
          <a:xfrm>
            <a:off x="2852640" y="2833920"/>
            <a:ext cx="6263640" cy="39996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Rispetta i principi di integrità, correttezza, buona fede, proporzionalità, obiettività, trasparenza, equità e ragionevolezza </a:t>
            </a:r>
            <a:endParaRPr/>
          </a:p>
        </p:txBody>
      </p:sp>
      <p:sp>
        <p:nvSpPr>
          <p:cNvPr id="3446" name="CustomShape 6"/>
          <p:cNvSpPr/>
          <p:nvPr/>
        </p:nvSpPr>
        <p:spPr>
          <a:xfrm>
            <a:off x="2847960" y="3276720"/>
            <a:ext cx="6263640" cy="46296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Agisce in posizione di indipendenza e imparzialità, astenendosi in caso di conflitto di interessi</a:t>
            </a:r>
            <a:endParaRPr/>
          </a:p>
        </p:txBody>
      </p:sp>
      <p:sp>
        <p:nvSpPr>
          <p:cNvPr id="3447" name="CustomShape 7"/>
          <p:cNvSpPr/>
          <p:nvPr/>
        </p:nvSpPr>
        <p:spPr>
          <a:xfrm>
            <a:off x="2828520" y="379620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Esercita prerogative e poteri pubblici unicamente per finalità di interesse generale</a:t>
            </a:r>
            <a:endParaRPr/>
          </a:p>
        </p:txBody>
      </p:sp>
      <p:sp>
        <p:nvSpPr>
          <p:cNvPr id="3448" name="CustomShape 8"/>
          <p:cNvSpPr/>
          <p:nvPr/>
        </p:nvSpPr>
        <p:spPr>
          <a:xfrm>
            <a:off x="2847960" y="418464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Evita comportamenti che possano ostacolare il corretto adempimento dei suoi compiti </a:t>
            </a:r>
            <a:endParaRPr/>
          </a:p>
        </p:txBody>
      </p:sp>
      <p:sp>
        <p:nvSpPr>
          <p:cNvPr id="3449" name="CustomShape 9"/>
          <p:cNvSpPr/>
          <p:nvPr/>
        </p:nvSpPr>
        <p:spPr>
          <a:xfrm>
            <a:off x="2847960" y="458892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Orienta la azione amministrativa a massima economicità, efficienza ed efficacia </a:t>
            </a:r>
            <a:endParaRPr/>
          </a:p>
        </p:txBody>
      </p:sp>
      <p:sp>
        <p:nvSpPr>
          <p:cNvPr id="3450" name="CustomShape 10"/>
          <p:cNvSpPr/>
          <p:nvPr/>
        </p:nvSpPr>
        <p:spPr>
          <a:xfrm>
            <a:off x="2847960" y="502020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Gestisce risorse pubbliche in un'ottica di contenimento della spesa </a:t>
            </a:r>
            <a:endParaRPr/>
          </a:p>
        </p:txBody>
      </p:sp>
      <p:sp>
        <p:nvSpPr>
          <p:cNvPr id="3451" name="CustomShape 11"/>
          <p:cNvSpPr/>
          <p:nvPr/>
        </p:nvSpPr>
        <p:spPr>
          <a:xfrm>
            <a:off x="2828520" y="547236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Assicura piena parità di trattamento, evita azioni discriminatorie  </a:t>
            </a:r>
            <a:endParaRPr/>
          </a:p>
        </p:txBody>
      </p:sp>
      <p:sp>
        <p:nvSpPr>
          <p:cNvPr id="3452" name="CustomShape 12"/>
          <p:cNvSpPr/>
          <p:nvPr/>
        </p:nvSpPr>
        <p:spPr>
          <a:xfrm>
            <a:off x="2828520" y="5906160"/>
            <a:ext cx="6263640" cy="323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Dimostra massima disponibilità e collaborazione dei rapporti con altre p.a. </a:t>
            </a:r>
            <a:endParaRPr/>
          </a:p>
        </p:txBody>
      </p:sp>
      <p:sp>
        <p:nvSpPr>
          <p:cNvPr id="3453" name="CustomShape 13"/>
          <p:cNvSpPr/>
          <p:nvPr/>
        </p:nvSpPr>
        <p:spPr>
          <a:xfrm>
            <a:off x="0" y="0"/>
            <a:ext cx="8553240" cy="914040"/>
          </a:xfrm>
          <a:prstGeom prst="rect">
            <a:avLst/>
          </a:prstGeom>
        </p:spPr>
        <p:txBody>
          <a:bodyPr anchor="ctr" bIns="45000" lIns="90000" rIns="90000" tIns="45000"/>
          <a:p>
            <a:pPr lvl="1">
              <a:lnSpc>
                <a:spcPct val="100000"/>
              </a:lnSpc>
              <a:buSzPct val="45000"/>
              <a:buFont typeface="StarSymbol"/>
              <a:buChar char=""/>
            </a:pPr>
            <a:r>
              <a:rPr lang="it-IT" sz="1600">
                <a:solidFill>
                  <a:srgbClr val="747678"/>
                </a:solidFill>
                <a:latin typeface="Arial"/>
                <a:ea typeface="Verdana"/>
              </a:rPr>
              <a:t>Art. 3 Principi generali </a:t>
            </a:r>
            <a:endParaRPr/>
          </a:p>
        </p:txBody>
      </p:sp>
      <p:sp>
        <p:nvSpPr>
          <p:cNvPr id="3454" name="CustomShape 14"/>
          <p:cNvSpPr/>
          <p:nvPr/>
        </p:nvSpPr>
        <p:spPr>
          <a:xfrm>
            <a:off x="662040" y="1141560"/>
            <a:ext cx="8502120" cy="431280"/>
          </a:xfrm>
          <a:prstGeom prst="rect">
            <a:avLst>
              <a:gd fmla="val 16667" name="adj"/>
            </a:avLst>
          </a:prstGeom>
          <a:solidFill>
            <a:srgbClr val="002060"/>
          </a:solidFill>
        </p:spPr>
        <p:txBody>
          <a:bodyPr anchor="ctr" bIns="54000" lIns="54000" rIns="54000" tIns="54000"/>
          <a:p>
            <a:pPr algn="ctr">
              <a:lnSpc>
                <a:spcPct val="100000"/>
              </a:lnSpc>
            </a:pPr>
            <a:r>
              <a:rPr b="1" lang="it-IT" sz="1600">
                <a:solidFill>
                  <a:srgbClr val="ffffff"/>
                </a:solidFill>
                <a:latin typeface="Arial"/>
              </a:rPr>
              <a:t>I principi generali del Codice di Comportamento </a:t>
            </a:r>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455" name="Immagine 24"/>
          <p:cNvPicPr/>
          <p:nvPr/>
        </p:nvPicPr>
        <p:blipFill>
          <a:blip r:embed="rId1"/>
          <a:stretch>
            <a:fillRect/>
          </a:stretch>
        </p:blipFill>
        <p:spPr>
          <a:xfrm>
            <a:off x="324000" y="2081160"/>
            <a:ext cx="785520" cy="1190160"/>
          </a:xfrm>
          <a:prstGeom prst="rect">
            <a:avLst/>
          </a:prstGeom>
        </p:spPr>
      </p:pic>
      <p:sp>
        <p:nvSpPr>
          <p:cNvPr id="3456"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4  Regali, compensi e altre utilità (1/2)</a:t>
            </a:r>
            <a:endParaRPr/>
          </a:p>
        </p:txBody>
      </p:sp>
      <p:pic>
        <p:nvPicPr>
          <p:cNvPr descr="" id="3457" name="Immagine 6"/>
          <p:cNvPicPr/>
          <p:nvPr/>
        </p:nvPicPr>
        <p:blipFill>
          <a:blip r:embed="rId2"/>
          <a:stretch>
            <a:fillRect/>
          </a:stretch>
        </p:blipFill>
        <p:spPr>
          <a:xfrm>
            <a:off x="6120" y="4547160"/>
            <a:ext cx="1437840" cy="1142640"/>
          </a:xfrm>
          <a:prstGeom prst="rect">
            <a:avLst/>
          </a:prstGeom>
        </p:spPr>
      </p:pic>
      <p:sp>
        <p:nvSpPr>
          <p:cNvPr id="3458" name="CustomShape 2"/>
          <p:cNvSpPr/>
          <p:nvPr/>
        </p:nvSpPr>
        <p:spPr>
          <a:xfrm>
            <a:off x="2132280" y="1189080"/>
            <a:ext cx="5112360" cy="633240"/>
          </a:xfrm>
          <a:prstGeom prst="rect">
            <a:avLst>
              <a:gd fmla="val 16667" name="adj"/>
            </a:avLst>
          </a:prstGeom>
          <a:solidFill>
            <a:srgbClr val="80bec9"/>
          </a:solidFill>
        </p:spPr>
        <p:txBody>
          <a:bodyPr anchor="ctr" bIns="54000" lIns="54000" rIns="54000" tIns="54000"/>
          <a:p>
            <a:pPr algn="ctr">
              <a:lnSpc>
                <a:spcPct val="100000"/>
              </a:lnSpc>
            </a:pPr>
            <a:r>
              <a:rPr lang="it-IT" sz="1200">
                <a:solidFill>
                  <a:srgbClr val="ffffff"/>
                </a:solidFill>
                <a:latin typeface="Arial"/>
              </a:rPr>
              <a:t>"Il dipendente </a:t>
            </a:r>
            <a:r>
              <a:rPr lang="it-IT" sz="1200" u="sng">
                <a:solidFill>
                  <a:srgbClr val="ffffff"/>
                </a:solidFill>
                <a:latin typeface="Arial"/>
              </a:rPr>
              <a:t>non chiede</a:t>
            </a:r>
            <a:r>
              <a:rPr lang="it-IT" sz="1200">
                <a:solidFill>
                  <a:srgbClr val="ffffff"/>
                </a:solidFill>
                <a:latin typeface="Arial"/>
              </a:rPr>
              <a:t>, </a:t>
            </a:r>
            <a:r>
              <a:rPr lang="it-IT" sz="1200" u="sng">
                <a:solidFill>
                  <a:srgbClr val="ffffff"/>
                </a:solidFill>
                <a:latin typeface="Arial"/>
              </a:rPr>
              <a:t>né sollecita</a:t>
            </a:r>
            <a:r>
              <a:rPr lang="it-IT" sz="1200">
                <a:solidFill>
                  <a:srgbClr val="ffffff"/>
                </a:solidFill>
                <a:latin typeface="Arial"/>
              </a:rPr>
              <a:t>, per sé o per altri, regali o altre utilità "</a:t>
            </a:r>
            <a:endParaRPr/>
          </a:p>
        </p:txBody>
      </p:sp>
      <p:sp>
        <p:nvSpPr>
          <p:cNvPr id="3459" name="CustomShape 3"/>
          <p:cNvSpPr/>
          <p:nvPr/>
        </p:nvSpPr>
        <p:spPr>
          <a:xfrm>
            <a:off x="7972200" y="3480480"/>
            <a:ext cx="1678680" cy="1502280"/>
          </a:xfrm>
          <a:prstGeom prst="rect">
            <a:avLst>
              <a:gd fmla="val 16667" name="adj"/>
            </a:avLst>
          </a:prstGeom>
          <a:solidFill>
            <a:srgbClr val="80bec9"/>
          </a:solidFill>
        </p:spPr>
        <p:txBody>
          <a:bodyPr anchor="ctr" bIns="54000" lIns="54000" rIns="54000" tIns="54000"/>
          <a:p>
            <a:pPr algn="ctr">
              <a:lnSpc>
                <a:spcPct val="100000"/>
              </a:lnSpc>
            </a:pPr>
            <a:r>
              <a:rPr lang="it-IT" sz="1000">
                <a:solidFill>
                  <a:srgbClr val="ffffff"/>
                </a:solidFill>
                <a:latin typeface="Arial"/>
              </a:rPr>
              <a:t>"Salvo quelli d'</a:t>
            </a:r>
            <a:r>
              <a:rPr lang="it-IT" sz="1000" u="sng">
                <a:solidFill>
                  <a:srgbClr val="ffffff"/>
                </a:solidFill>
                <a:latin typeface="Arial"/>
              </a:rPr>
              <a:t>uso di modico valore </a:t>
            </a:r>
            <a:r>
              <a:rPr lang="it-IT" sz="1000">
                <a:solidFill>
                  <a:srgbClr val="ffffff"/>
                </a:solidFill>
                <a:latin typeface="Arial"/>
              </a:rPr>
              <a:t>effettuati occasionalmente nell'ambito delle normali relazioni di cortesia e nell'ambito delle consuetudini internazionali</a:t>
            </a:r>
            <a:r>
              <a:rPr lang="it-IT" sz="1000">
                <a:solidFill>
                  <a:srgbClr val="ffffff"/>
                </a:solidFill>
                <a:latin typeface="Arial"/>
              </a:rPr>
              <a:t>"</a:t>
            </a:r>
            <a:endParaRPr/>
          </a:p>
        </p:txBody>
      </p:sp>
      <p:sp>
        <p:nvSpPr>
          <p:cNvPr id="3460" name="CustomShape 4"/>
          <p:cNvSpPr/>
          <p:nvPr/>
        </p:nvSpPr>
        <p:spPr>
          <a:xfrm>
            <a:off x="2164320" y="5802480"/>
            <a:ext cx="5098680" cy="709560"/>
          </a:xfrm>
          <a:prstGeom prst="rect">
            <a:avLst>
              <a:gd fmla="val 16667" name="adj"/>
            </a:avLst>
          </a:prstGeom>
          <a:solidFill>
            <a:srgbClr val="80bec9"/>
          </a:solidFill>
        </p:spPr>
        <p:txBody>
          <a:bodyPr anchor="ctr" bIns="54000" lIns="54000" rIns="54000" tIns="54000"/>
          <a:p>
            <a:pPr algn="ctr">
              <a:lnSpc>
                <a:spcPct val="100000"/>
              </a:lnSpc>
            </a:pPr>
            <a:r>
              <a:rPr lang="it-IT" sz="1200">
                <a:solidFill>
                  <a:srgbClr val="ffffff"/>
                </a:solidFill>
                <a:latin typeface="Arial"/>
              </a:rPr>
              <a:t>"Il dipendente </a:t>
            </a:r>
            <a:r>
              <a:rPr lang="it-IT" sz="1200" u="sng">
                <a:solidFill>
                  <a:srgbClr val="ffffff"/>
                </a:solidFill>
                <a:latin typeface="Arial"/>
              </a:rPr>
              <a:t>non offre</a:t>
            </a:r>
            <a:r>
              <a:rPr lang="it-IT" sz="1200">
                <a:solidFill>
                  <a:srgbClr val="ffffff"/>
                </a:solidFill>
                <a:latin typeface="Arial"/>
              </a:rPr>
              <a:t>, direttamente o indirettamente, regali o altre utilità ad un proprio </a:t>
            </a:r>
            <a:r>
              <a:rPr lang="it-IT" sz="1200" u="sng">
                <a:solidFill>
                  <a:srgbClr val="ffffff"/>
                </a:solidFill>
                <a:latin typeface="Arial"/>
              </a:rPr>
              <a:t>sovraordinato</a:t>
            </a:r>
            <a:r>
              <a:rPr lang="it-IT" sz="1200">
                <a:solidFill>
                  <a:srgbClr val="ffffff"/>
                </a:solidFill>
                <a:latin typeface="Arial"/>
              </a:rPr>
              <a:t>"</a:t>
            </a:r>
            <a:endParaRPr/>
          </a:p>
        </p:txBody>
      </p:sp>
      <p:sp>
        <p:nvSpPr>
          <p:cNvPr id="3461" name="CustomShape 5"/>
          <p:cNvSpPr/>
          <p:nvPr/>
        </p:nvSpPr>
        <p:spPr>
          <a:xfrm>
            <a:off x="7970040" y="5333040"/>
            <a:ext cx="1595520" cy="1263600"/>
          </a:xfrm>
          <a:prstGeom prst="rect">
            <a:avLst/>
          </a:prstGeom>
          <a:solidFill>
            <a:srgbClr val="808080"/>
          </a:solidFill>
        </p:spPr>
        <p:txBody>
          <a:bodyPr anchor="ctr" bIns="45000" lIns="90000" rIns="90000" tIns="45000"/>
          <a:p>
            <a:pPr algn="ctr">
              <a:lnSpc>
                <a:spcPct val="100000"/>
              </a:lnSpc>
            </a:pPr>
            <a:r>
              <a:rPr lang="it-IT" sz="1000">
                <a:solidFill>
                  <a:srgbClr val="ffffff"/>
                </a:solidFill>
                <a:latin typeface="Arial"/>
              </a:rPr>
              <a:t>Per </a:t>
            </a:r>
            <a:r>
              <a:rPr lang="it-IT" sz="1000" u="sng">
                <a:solidFill>
                  <a:srgbClr val="ffffff"/>
                </a:solidFill>
                <a:latin typeface="Arial"/>
              </a:rPr>
              <a:t>regali o altre utilità di modico valore si intendono quelli con valore non superiore a 150</a:t>
            </a:r>
            <a:r>
              <a:rPr lang="it-IT" sz="1000">
                <a:solidFill>
                  <a:srgbClr val="ffffff"/>
                </a:solidFill>
                <a:latin typeface="Arial"/>
              </a:rPr>
              <a:t> euro, anche sotto forma di sconto</a:t>
            </a:r>
            <a:endParaRPr/>
          </a:p>
        </p:txBody>
      </p:sp>
      <p:sp>
        <p:nvSpPr>
          <p:cNvPr id="3462" name="CustomShape 6"/>
          <p:cNvSpPr/>
          <p:nvPr/>
        </p:nvSpPr>
        <p:spPr>
          <a:xfrm>
            <a:off x="2177280" y="4321080"/>
            <a:ext cx="5112360" cy="633240"/>
          </a:xfrm>
          <a:prstGeom prst="rect">
            <a:avLst>
              <a:gd fmla="val 16667" name="adj"/>
            </a:avLst>
          </a:prstGeom>
          <a:solidFill>
            <a:srgbClr val="80bec9"/>
          </a:solidFill>
        </p:spPr>
        <p:txBody>
          <a:bodyPr anchor="ctr" bIns="54000" lIns="54000" rIns="54000" tIns="54000"/>
          <a:p>
            <a:pPr algn="ctr">
              <a:lnSpc>
                <a:spcPct val="100000"/>
              </a:lnSpc>
            </a:pPr>
            <a:r>
              <a:rPr lang="it-IT" sz="1200">
                <a:solidFill>
                  <a:srgbClr val="ffffff"/>
                </a:solidFill>
                <a:latin typeface="Arial"/>
              </a:rPr>
              <a:t>"Il dipendente </a:t>
            </a:r>
            <a:r>
              <a:rPr lang="it-IT" sz="1200" u="sng">
                <a:solidFill>
                  <a:srgbClr val="ffffff"/>
                </a:solidFill>
                <a:latin typeface="Arial"/>
              </a:rPr>
              <a:t>non accetta</a:t>
            </a:r>
            <a:r>
              <a:rPr lang="it-IT" sz="1200">
                <a:solidFill>
                  <a:srgbClr val="ffffff"/>
                </a:solidFill>
                <a:latin typeface="Arial"/>
              </a:rPr>
              <a:t>, per sé o per altri, regali o altre utilità"  </a:t>
            </a:r>
            <a:endParaRPr/>
          </a:p>
        </p:txBody>
      </p:sp>
      <p:sp>
        <p:nvSpPr>
          <p:cNvPr id="3463" name="CustomShape 7"/>
          <p:cNvSpPr/>
          <p:nvPr/>
        </p:nvSpPr>
        <p:spPr>
          <a:xfrm>
            <a:off x="2195280" y="5045760"/>
            <a:ext cx="5112360" cy="633240"/>
          </a:xfrm>
          <a:prstGeom prst="rect">
            <a:avLst>
              <a:gd fmla="val 16667" name="adj"/>
            </a:avLst>
          </a:prstGeom>
          <a:solidFill>
            <a:srgbClr val="80bec9"/>
          </a:solidFill>
        </p:spPr>
        <p:txBody>
          <a:bodyPr anchor="ctr" bIns="54000" lIns="54000" rIns="54000" tIns="54000"/>
          <a:p>
            <a:pPr algn="ctr">
              <a:lnSpc>
                <a:spcPct val="100000"/>
              </a:lnSpc>
            </a:pPr>
            <a:r>
              <a:rPr lang="it-IT" sz="1200">
                <a:solidFill>
                  <a:srgbClr val="ffffff"/>
                </a:solidFill>
                <a:latin typeface="Arial"/>
              </a:rPr>
              <a:t>  </a:t>
            </a:r>
            <a:r>
              <a:rPr lang="it-IT" sz="1200">
                <a:solidFill>
                  <a:srgbClr val="ffffff"/>
                </a:solidFill>
                <a:latin typeface="Arial"/>
              </a:rPr>
              <a:t>"Il dipendente </a:t>
            </a:r>
            <a:r>
              <a:rPr lang="it-IT" sz="1200" u="sng">
                <a:solidFill>
                  <a:srgbClr val="ffffff"/>
                </a:solidFill>
                <a:latin typeface="Arial"/>
              </a:rPr>
              <a:t>non accetta</a:t>
            </a:r>
            <a:r>
              <a:rPr lang="it-IT" sz="1200">
                <a:solidFill>
                  <a:srgbClr val="ffffff"/>
                </a:solidFill>
                <a:latin typeface="Arial"/>
              </a:rPr>
              <a:t>, per sé o per altri, da un proprio </a:t>
            </a:r>
            <a:r>
              <a:rPr lang="it-IT" sz="1200" u="sng">
                <a:solidFill>
                  <a:srgbClr val="ffffff"/>
                </a:solidFill>
                <a:latin typeface="Arial"/>
              </a:rPr>
              <a:t>subordinato</a:t>
            </a:r>
            <a:r>
              <a:rPr lang="it-IT" sz="1200">
                <a:solidFill>
                  <a:srgbClr val="ffffff"/>
                </a:solidFill>
                <a:latin typeface="Arial"/>
              </a:rPr>
              <a:t>, direttamente o indirettamente, regali o altre utilità"</a:t>
            </a:r>
            <a:endParaRPr/>
          </a:p>
        </p:txBody>
      </p:sp>
      <p:sp>
        <p:nvSpPr>
          <p:cNvPr id="3464" name="CustomShape 8"/>
          <p:cNvSpPr/>
          <p:nvPr/>
        </p:nvSpPr>
        <p:spPr>
          <a:xfrm>
            <a:off x="7497720" y="6524640"/>
            <a:ext cx="2203200" cy="306000"/>
          </a:xfrm>
          <a:prstGeom prst="rect">
            <a:avLst>
              <a:gd fmla="val 48813" name="adj"/>
            </a:avLst>
          </a:prstGeom>
          <a:solidFill>
            <a:srgbClr val="bfbfbf"/>
          </a:solidFill>
        </p:spPr>
      </p:sp>
      <p:sp>
        <p:nvSpPr>
          <p:cNvPr id="3465" name="CustomShape 9"/>
          <p:cNvSpPr/>
          <p:nvPr/>
        </p:nvSpPr>
        <p:spPr>
          <a:xfrm>
            <a:off x="2001960" y="1595520"/>
            <a:ext cx="4763880" cy="455400"/>
          </a:xfrm>
          <a:prstGeom prst="rect">
            <a:avLst>
              <a:gd fmla="val 48813" name="adj"/>
            </a:avLst>
          </a:prstGeom>
          <a:solidFill>
            <a:srgbClr val="bfbfbf"/>
          </a:solidFill>
        </p:spPr>
      </p:sp>
      <p:sp>
        <p:nvSpPr>
          <p:cNvPr id="3466" name="CustomShape 10"/>
          <p:cNvSpPr/>
          <p:nvPr/>
        </p:nvSpPr>
        <p:spPr>
          <a:xfrm>
            <a:off x="17280" y="1684440"/>
            <a:ext cx="1420560" cy="242640"/>
          </a:xfrm>
          <a:prstGeom prst="rect">
            <a:avLst/>
          </a:prstGeom>
        </p:spPr>
        <p:txBody>
          <a:bodyPr bIns="45000" lIns="90000" rIns="90000" tIns="45000"/>
          <a:p>
            <a:pPr algn="ctr">
              <a:lnSpc>
                <a:spcPct val="100000"/>
              </a:lnSpc>
            </a:pPr>
            <a:r>
              <a:rPr lang="it-IT" sz="1000">
                <a:solidFill>
                  <a:srgbClr val="ebb700"/>
                </a:solidFill>
                <a:latin typeface="Verdana"/>
              </a:rPr>
              <a:t>Dipendente</a:t>
            </a:r>
            <a:endParaRPr/>
          </a:p>
        </p:txBody>
      </p:sp>
      <p:pic>
        <p:nvPicPr>
          <p:cNvPr descr="" id="3467" name="Immagine 2"/>
          <p:cNvPicPr/>
          <p:nvPr/>
        </p:nvPicPr>
        <p:blipFill>
          <a:blip r:embed="rId3"/>
          <a:stretch>
            <a:fillRect/>
          </a:stretch>
        </p:blipFill>
        <p:spPr>
          <a:xfrm>
            <a:off x="309600" y="3435480"/>
            <a:ext cx="856800" cy="796680"/>
          </a:xfrm>
          <a:prstGeom prst="rect">
            <a:avLst/>
          </a:prstGeom>
        </p:spPr>
      </p:pic>
      <p:sp>
        <p:nvSpPr>
          <p:cNvPr id="3468" name="CustomShape 11"/>
          <p:cNvSpPr/>
          <p:nvPr/>
        </p:nvSpPr>
        <p:spPr>
          <a:xfrm>
            <a:off x="7894800" y="2071800"/>
            <a:ext cx="1671120" cy="914040"/>
          </a:xfrm>
          <a:prstGeom prst="rect">
            <a:avLst/>
          </a:prstGeom>
          <a:ln cap="rnd" w="28440">
            <a:solidFill>
              <a:srgbClr val="ff0000"/>
            </a:solidFill>
            <a:custDash>
              <a:ds d="79000" sp="237000"/>
              <a:ds d="79000" sp="237000"/>
              <a:ds d="632000" sp="237000"/>
            </a:custDash>
            <a:round/>
          </a:ln>
        </p:spPr>
      </p:sp>
      <p:sp>
        <p:nvSpPr>
          <p:cNvPr id="3469" name="CustomShape 12"/>
          <p:cNvSpPr/>
          <p:nvPr/>
        </p:nvSpPr>
        <p:spPr>
          <a:xfrm>
            <a:off x="8048520" y="2368440"/>
            <a:ext cx="1403280" cy="242640"/>
          </a:xfrm>
          <a:prstGeom prst="rect">
            <a:avLst/>
          </a:prstGeom>
        </p:spPr>
        <p:txBody>
          <a:bodyPr bIns="45000" lIns="90000" rIns="90000" tIns="45000" wrap="none"/>
          <a:p>
            <a:pPr>
              <a:lnSpc>
                <a:spcPct val="100000"/>
              </a:lnSpc>
            </a:pPr>
            <a:r>
              <a:rPr lang="it-IT" sz="1000">
                <a:solidFill>
                  <a:srgbClr val="000000"/>
                </a:solidFill>
                <a:latin typeface="Arial"/>
              </a:rPr>
              <a:t>DIVIETO ASSOLUTO</a:t>
            </a:r>
            <a:endParaRPr/>
          </a:p>
        </p:txBody>
      </p:sp>
      <p:sp>
        <p:nvSpPr>
          <p:cNvPr id="3470" name="CustomShape 13"/>
          <p:cNvSpPr/>
          <p:nvPr/>
        </p:nvSpPr>
        <p:spPr>
          <a:xfrm>
            <a:off x="2132280" y="1923840"/>
            <a:ext cx="5112360" cy="851400"/>
          </a:xfrm>
          <a:prstGeom prst="rect">
            <a:avLst>
              <a:gd fmla="val 16667" name="adj"/>
            </a:avLst>
          </a:prstGeom>
          <a:solidFill>
            <a:srgbClr val="80bec9"/>
          </a:solidFill>
        </p:spPr>
        <p:txBody>
          <a:bodyPr anchor="ctr" bIns="54000" lIns="54000" rIns="54000" tIns="54000"/>
          <a:p>
            <a:pPr algn="ctr">
              <a:lnSpc>
                <a:spcPct val="100000"/>
              </a:lnSpc>
            </a:pPr>
            <a:r>
              <a:rPr lang="it-IT" sz="1200">
                <a:solidFill>
                  <a:srgbClr val="ffffff"/>
                </a:solidFill>
                <a:latin typeface="Arial"/>
              </a:rPr>
              <a:t>"Il dipendente </a:t>
            </a:r>
            <a:r>
              <a:rPr lang="it-IT" sz="1200" u="sng">
                <a:solidFill>
                  <a:srgbClr val="ffffff"/>
                </a:solidFill>
                <a:latin typeface="Arial"/>
              </a:rPr>
              <a:t>non chiede</a:t>
            </a:r>
            <a:r>
              <a:rPr lang="it-IT" sz="1200">
                <a:solidFill>
                  <a:srgbClr val="ffffff"/>
                </a:solidFill>
                <a:latin typeface="Arial"/>
              </a:rPr>
              <a:t>, </a:t>
            </a:r>
            <a:r>
              <a:rPr lang="it-IT" sz="1200" u="sng">
                <a:solidFill>
                  <a:srgbClr val="ffffff"/>
                </a:solidFill>
                <a:latin typeface="Arial"/>
              </a:rPr>
              <a:t>né sollecita</a:t>
            </a:r>
            <a:r>
              <a:rPr lang="it-IT" sz="1200">
                <a:solidFill>
                  <a:srgbClr val="ffffff"/>
                </a:solidFill>
                <a:latin typeface="Arial"/>
              </a:rPr>
              <a:t>, per sé o per altri, regali o altre utilità neanche di modico valore a titolo di corrispettivo per compiere o avere compiuto atti del proprio ufficio da soggetti che possano trarre benefici dalla sua attività"</a:t>
            </a:r>
            <a:endParaRPr/>
          </a:p>
        </p:txBody>
      </p:sp>
      <p:sp>
        <p:nvSpPr>
          <p:cNvPr id="3471" name="CustomShape 14"/>
          <p:cNvSpPr/>
          <p:nvPr/>
        </p:nvSpPr>
        <p:spPr>
          <a:xfrm>
            <a:off x="7473960" y="3933720"/>
            <a:ext cx="2391840" cy="317160"/>
          </a:xfrm>
          <a:prstGeom prst="rect">
            <a:avLst>
              <a:gd fmla="val 48813" name="adj"/>
            </a:avLst>
          </a:prstGeom>
          <a:solidFill>
            <a:srgbClr val="bfbfbf"/>
          </a:solidFill>
        </p:spPr>
      </p:sp>
      <p:sp>
        <p:nvSpPr>
          <p:cNvPr id="3472" name="CustomShape 15"/>
          <p:cNvSpPr/>
          <p:nvPr/>
        </p:nvSpPr>
        <p:spPr>
          <a:xfrm>
            <a:off x="8609760" y="5311440"/>
            <a:ext cx="300600" cy="278280"/>
          </a:xfrm>
          <a:prstGeom prst="rect">
            <a:avLst>
              <a:gd fmla="val 50000" name="adj1"/>
              <a:gd fmla="val 50000" name="adj2"/>
            </a:avLst>
          </a:prstGeom>
          <a:solidFill>
            <a:srgbClr val="c00000"/>
          </a:solidFill>
        </p:spPr>
      </p:sp>
      <p:sp>
        <p:nvSpPr>
          <p:cNvPr id="3473" name="CustomShape 16"/>
          <p:cNvSpPr/>
          <p:nvPr/>
        </p:nvSpPr>
        <p:spPr>
          <a:xfrm>
            <a:off x="2145600" y="2886120"/>
            <a:ext cx="5098680" cy="1090440"/>
          </a:xfrm>
          <a:prstGeom prst="rect">
            <a:avLst>
              <a:gd fmla="val 16667" name="adj"/>
            </a:avLst>
          </a:prstGeom>
          <a:solidFill>
            <a:srgbClr val="007c92"/>
          </a:solidFill>
        </p:spPr>
        <p:txBody>
          <a:bodyPr anchor="ctr" bIns="54000" lIns="54000" rIns="54000" tIns="54000"/>
          <a:p>
            <a:pPr algn="ctr">
              <a:lnSpc>
                <a:spcPct val="100000"/>
              </a:lnSpc>
            </a:pPr>
            <a:r>
              <a:rPr lang="it-IT" sz="1200">
                <a:solidFill>
                  <a:srgbClr val="ffffff"/>
                </a:solidFill>
                <a:latin typeface="Arial"/>
              </a:rPr>
              <a:t>"Il dipendente </a:t>
            </a:r>
            <a:r>
              <a:rPr lang="it-IT" sz="1200" u="sng">
                <a:solidFill>
                  <a:srgbClr val="ffffff"/>
                </a:solidFill>
                <a:latin typeface="Arial"/>
              </a:rPr>
              <a:t>non accetta incarichi di collaborazione o di consulenza</a:t>
            </a:r>
            <a:r>
              <a:rPr lang="it-IT" sz="1200">
                <a:solidFill>
                  <a:srgbClr val="ffffff"/>
                </a:solidFill>
                <a:latin typeface="Arial"/>
              </a:rPr>
              <a:t>, comunque denominati, da soggetti privati che abbiano, o abbiano avuto nel biennio precedente, un interesse economico significativo indecisioni o attività inerenti l’ufficio di appartenenza"</a:t>
            </a:r>
            <a:endParaRPr/>
          </a:p>
        </p:txBody>
      </p:sp>
      <p:pic>
        <p:nvPicPr>
          <p:cNvPr descr="" id="3474" name=""/>
          <p:cNvPicPr/>
          <p:nvPr/>
        </p:nvPicPr>
        <p:blipFill>
          <a:blip r:embed="rId4"/>
          <a:stretch>
            <a:fillRect/>
          </a:stretch>
        </p:blipFill>
        <p:spPr>
          <a:xfrm>
            <a:off x="0" y="0"/>
            <a:ext cx="152280" cy="152280"/>
          </a:xfrm>
          <a:prstGeom prst="rect">
            <a:avLst/>
          </a:prstGeom>
        </p:spPr>
      </p:pic>
    </p:spTree>
  </p:cSld>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75"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4  Regali, compensi e altre utilità (2/2)</a:t>
            </a:r>
            <a:endParaRPr/>
          </a:p>
        </p:txBody>
      </p:sp>
      <p:pic>
        <p:nvPicPr>
          <p:cNvPr descr="" id="3476" name="Immagine 6"/>
          <p:cNvPicPr/>
          <p:nvPr/>
        </p:nvPicPr>
        <p:blipFill>
          <a:blip r:embed="rId1"/>
          <a:stretch>
            <a:fillRect/>
          </a:stretch>
        </p:blipFill>
        <p:spPr>
          <a:xfrm>
            <a:off x="1883520" y="2697840"/>
            <a:ext cx="1649520" cy="1089720"/>
          </a:xfrm>
          <a:prstGeom prst="rect">
            <a:avLst/>
          </a:prstGeom>
        </p:spPr>
      </p:pic>
      <p:sp>
        <p:nvSpPr>
          <p:cNvPr id="3477" name="CustomShape 2"/>
          <p:cNvSpPr/>
          <p:nvPr/>
        </p:nvSpPr>
        <p:spPr>
          <a:xfrm>
            <a:off x="3940920" y="1740240"/>
            <a:ext cx="3052440" cy="1616400"/>
          </a:xfrm>
          <a:prstGeom prst="rect">
            <a:avLst>
              <a:gd fmla="val 16667" name="adj"/>
            </a:avLst>
          </a:prstGeom>
          <a:solidFill>
            <a:srgbClr val="80bec9"/>
          </a:solidFill>
        </p:spPr>
        <p:txBody>
          <a:bodyPr anchor="ctr" bIns="54000" lIns="54000" rIns="54000" tIns="54000"/>
          <a:p>
            <a:pPr algn="ctr">
              <a:lnSpc>
                <a:spcPct val="100000"/>
              </a:lnSpc>
            </a:pPr>
            <a:r>
              <a:rPr lang="it-IT" sz="1000">
                <a:solidFill>
                  <a:srgbClr val="ffffff"/>
                </a:solidFill>
                <a:latin typeface="Arial"/>
              </a:rPr>
              <a:t>I regali comunque ricevuti fuori dai casi consentiti dal Codice di Comportamento devono essere </a:t>
            </a:r>
            <a:r>
              <a:rPr lang="it-IT" sz="1000" u="sng">
                <a:solidFill>
                  <a:srgbClr val="ffffff"/>
                </a:solidFill>
                <a:latin typeface="Arial"/>
              </a:rPr>
              <a:t>immediatamente consegnati </a:t>
            </a:r>
            <a:r>
              <a:rPr lang="it-IT" sz="1000">
                <a:solidFill>
                  <a:srgbClr val="ffffff"/>
                </a:solidFill>
                <a:latin typeface="Arial"/>
              </a:rPr>
              <a:t>al Responsabile della Prevenzione della Corruzione per la restituzione o devoluzione a scopi istituzionali  </a:t>
            </a:r>
            <a:endParaRPr/>
          </a:p>
        </p:txBody>
      </p:sp>
      <p:pic>
        <p:nvPicPr>
          <p:cNvPr descr="" id="3478" name="Immagine 22"/>
          <p:cNvPicPr/>
          <p:nvPr/>
        </p:nvPicPr>
        <p:blipFill>
          <a:blip r:embed="rId2"/>
          <a:stretch>
            <a:fillRect/>
          </a:stretch>
        </p:blipFill>
        <p:spPr>
          <a:xfrm>
            <a:off x="4952880" y="3831120"/>
            <a:ext cx="1655280" cy="1859760"/>
          </a:xfrm>
          <a:prstGeom prst="rect">
            <a:avLst/>
          </a:prstGeom>
        </p:spPr>
      </p:pic>
      <p:sp>
        <p:nvSpPr>
          <p:cNvPr id="3479" name="CustomShape 3"/>
          <p:cNvSpPr/>
          <p:nvPr/>
        </p:nvSpPr>
        <p:spPr>
          <a:xfrm>
            <a:off x="6608880" y="4081320"/>
            <a:ext cx="1220400" cy="1278000"/>
          </a:xfrm>
          <a:prstGeom prst="rect">
            <a:avLst/>
          </a:prstGeom>
        </p:spPr>
        <p:txBody>
          <a:bodyPr bIns="0" lIns="0" rIns="0" tIns="0"/>
          <a:p>
            <a:pPr algn="ctr">
              <a:lnSpc>
                <a:spcPct val="100000"/>
              </a:lnSpc>
            </a:pPr>
            <a:r>
              <a:rPr lang="it-IT" sz="1200">
                <a:solidFill>
                  <a:srgbClr val="002366"/>
                </a:solidFill>
                <a:latin typeface="Arial"/>
              </a:rPr>
              <a:t>Il Responsabile (Dirigente) del dipendente dovrà vigilare sulla corretta applicazione di tali divieti</a:t>
            </a:r>
            <a:endParaRPr/>
          </a:p>
        </p:txBody>
      </p:sp>
      <p:pic>
        <p:nvPicPr>
          <p:cNvPr descr="" id="3480" name="Immagine 24"/>
          <p:cNvPicPr/>
          <p:nvPr/>
        </p:nvPicPr>
        <p:blipFill>
          <a:blip r:embed="rId3"/>
          <a:stretch>
            <a:fillRect/>
          </a:stretch>
        </p:blipFill>
        <p:spPr>
          <a:xfrm>
            <a:off x="763560" y="1990800"/>
            <a:ext cx="785520" cy="1190160"/>
          </a:xfrm>
          <a:prstGeom prst="rect">
            <a:avLst/>
          </a:prstGeom>
        </p:spPr>
      </p:pic>
      <p:sp>
        <p:nvSpPr>
          <p:cNvPr id="3481" name="CustomShape 4"/>
          <p:cNvSpPr/>
          <p:nvPr/>
        </p:nvSpPr>
        <p:spPr>
          <a:xfrm>
            <a:off x="445320" y="1628640"/>
            <a:ext cx="1420560" cy="242640"/>
          </a:xfrm>
          <a:prstGeom prst="rect">
            <a:avLst/>
          </a:prstGeom>
        </p:spPr>
        <p:txBody>
          <a:bodyPr bIns="45000" lIns="90000" rIns="90000" tIns="45000"/>
          <a:p>
            <a:pPr algn="ctr">
              <a:lnSpc>
                <a:spcPct val="100000"/>
              </a:lnSpc>
            </a:pPr>
            <a:r>
              <a:rPr lang="it-IT" sz="1000">
                <a:solidFill>
                  <a:srgbClr val="ebb700"/>
                </a:solidFill>
                <a:latin typeface="Verdana"/>
              </a:rPr>
              <a:t>Dipendente</a:t>
            </a:r>
            <a:endParaRPr/>
          </a:p>
        </p:txBody>
      </p:sp>
      <p:sp>
        <p:nvSpPr>
          <p:cNvPr id="3482" name="CustomShape 5"/>
          <p:cNvSpPr/>
          <p:nvPr/>
        </p:nvSpPr>
        <p:spPr>
          <a:xfrm>
            <a:off x="3090240" y="2507400"/>
            <a:ext cx="689760" cy="278280"/>
          </a:xfrm>
          <a:prstGeom prst="rect">
            <a:avLst>
              <a:gd fmla="val 50000" name="adj1"/>
              <a:gd fmla="val 50000" name="adj2"/>
            </a:avLst>
          </a:prstGeom>
          <a:solidFill>
            <a:srgbClr val="c00000"/>
          </a:solidFill>
        </p:spPr>
      </p:sp>
      <p:pic>
        <p:nvPicPr>
          <p:cNvPr descr="" id="3483" name=""/>
          <p:cNvPicPr/>
          <p:nvPr/>
        </p:nvPicPr>
        <p:blipFill>
          <a:blip r:embed="rId4"/>
          <a:stretch>
            <a:fillRect/>
          </a:stretch>
        </p:blipFill>
        <p:spPr>
          <a:xfrm>
            <a:off x="0" y="0"/>
            <a:ext cx="152280" cy="152280"/>
          </a:xfrm>
          <a:prstGeom prst="rect">
            <a:avLst/>
          </a:prstGeom>
        </p:spPr>
      </p:pic>
    </p:spTree>
  </p:cSld>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484" name="Immagine 21"/>
          <p:cNvPicPr/>
          <p:nvPr/>
        </p:nvPicPr>
        <p:blipFill>
          <a:blip r:embed="rId1"/>
          <a:stretch>
            <a:fillRect/>
          </a:stretch>
        </p:blipFill>
        <p:spPr>
          <a:xfrm>
            <a:off x="4970520" y="4896000"/>
            <a:ext cx="2230200" cy="1672920"/>
          </a:xfrm>
          <a:prstGeom prst="rect">
            <a:avLst/>
          </a:prstGeom>
        </p:spPr>
      </p:pic>
      <p:sp>
        <p:nvSpPr>
          <p:cNvPr id="3485"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5 Partecipazione ad associazione ed organizzazione </a:t>
            </a:r>
            <a:endParaRPr/>
          </a:p>
        </p:txBody>
      </p:sp>
      <p:pic>
        <p:nvPicPr>
          <p:cNvPr descr="" id="3486" name="Immagine 13"/>
          <p:cNvPicPr/>
          <p:nvPr/>
        </p:nvPicPr>
        <p:blipFill>
          <a:blip r:embed="rId2"/>
          <a:stretch>
            <a:fillRect/>
          </a:stretch>
        </p:blipFill>
        <p:spPr>
          <a:xfrm>
            <a:off x="3772080" y="1486080"/>
            <a:ext cx="1891800" cy="2126880"/>
          </a:xfrm>
          <a:prstGeom prst="rect">
            <a:avLst/>
          </a:prstGeom>
        </p:spPr>
      </p:pic>
      <p:sp>
        <p:nvSpPr>
          <p:cNvPr id="3487" name="CustomShape 2"/>
          <p:cNvSpPr/>
          <p:nvPr/>
        </p:nvSpPr>
        <p:spPr>
          <a:xfrm>
            <a:off x="4319280" y="1374840"/>
            <a:ext cx="876960" cy="303480"/>
          </a:xfrm>
          <a:prstGeom prst="rect">
            <a:avLst/>
          </a:prstGeom>
        </p:spPr>
        <p:txBody>
          <a:bodyPr bIns="45000" lIns="90000" rIns="90000" tIns="45000"/>
          <a:p>
            <a:pPr algn="ctr">
              <a:lnSpc>
                <a:spcPct val="100000"/>
              </a:lnSpc>
            </a:pPr>
            <a:r>
              <a:rPr lang="it-IT" sz="1400">
                <a:solidFill>
                  <a:srgbClr val="ebb700"/>
                </a:solidFill>
                <a:latin typeface="Verdana"/>
              </a:rPr>
              <a:t>R. UFF.</a:t>
            </a:r>
            <a:endParaRPr/>
          </a:p>
        </p:txBody>
      </p:sp>
      <p:pic>
        <p:nvPicPr>
          <p:cNvPr descr="" id="3488" name="Immagine 15"/>
          <p:cNvPicPr/>
          <p:nvPr/>
        </p:nvPicPr>
        <p:blipFill>
          <a:blip r:embed="rId3"/>
          <a:stretch>
            <a:fillRect/>
          </a:stretch>
        </p:blipFill>
        <p:spPr>
          <a:xfrm>
            <a:off x="144360" y="1235160"/>
            <a:ext cx="1571400" cy="2377800"/>
          </a:xfrm>
          <a:prstGeom prst="rect">
            <a:avLst/>
          </a:prstGeom>
        </p:spPr>
      </p:pic>
      <p:sp>
        <p:nvSpPr>
          <p:cNvPr id="3489" name="CustomShape 3"/>
          <p:cNvSpPr/>
          <p:nvPr/>
        </p:nvSpPr>
        <p:spPr>
          <a:xfrm>
            <a:off x="5587920" y="1380960"/>
            <a:ext cx="3651120" cy="1141200"/>
          </a:xfrm>
          <a:prstGeom prst="rect">
            <a:avLst/>
          </a:prstGeom>
          <a:solidFill>
            <a:srgbClr val="007c92"/>
          </a:solidFill>
        </p:spPr>
        <p:txBody>
          <a:bodyPr anchor="ctr" bIns="45000" lIns="90000" rIns="90000" tIns="45000"/>
          <a:p>
            <a:pPr algn="ctr">
              <a:lnSpc>
                <a:spcPct val="100000"/>
              </a:lnSpc>
            </a:pPr>
            <a:r>
              <a:rPr lang="it-IT" sz="1400" u="sng">
                <a:solidFill>
                  <a:srgbClr val="ffffff"/>
                </a:solidFill>
                <a:latin typeface="Arial"/>
              </a:rPr>
              <a:t>L'appartenenza ad associazioni od organizzazioni</a:t>
            </a:r>
            <a:endParaRPr/>
          </a:p>
        </p:txBody>
      </p:sp>
      <p:sp>
        <p:nvSpPr>
          <p:cNvPr id="3490" name="CustomShape 4"/>
          <p:cNvSpPr/>
          <p:nvPr/>
        </p:nvSpPr>
        <p:spPr>
          <a:xfrm>
            <a:off x="1176480" y="4765680"/>
            <a:ext cx="3580920" cy="1508400"/>
          </a:xfrm>
          <a:prstGeom prst="rect">
            <a:avLst/>
          </a:prstGeom>
          <a:solidFill>
            <a:srgbClr val="007c92"/>
          </a:solidFill>
        </p:spPr>
        <p:txBody>
          <a:bodyPr anchor="ctr" bIns="45000" lIns="90000" rIns="90000" tIns="45000"/>
          <a:p>
            <a:pPr algn="just">
              <a:lnSpc>
                <a:spcPct val="100000"/>
              </a:lnSpc>
            </a:pPr>
            <a:r>
              <a:rPr lang="it-IT" sz="1400">
                <a:solidFill>
                  <a:srgbClr val="ffffff"/>
                </a:solidFill>
                <a:latin typeface="Arial"/>
              </a:rPr>
              <a:t>Il pubblico dipendente </a:t>
            </a:r>
            <a:r>
              <a:rPr lang="it-IT" sz="1400" u="sng">
                <a:solidFill>
                  <a:srgbClr val="ffffff"/>
                </a:solidFill>
                <a:latin typeface="Arial"/>
              </a:rPr>
              <a:t>non costringe altri dipendenti ad aderire ad associazioni od organizzazioni</a:t>
            </a:r>
            <a:r>
              <a:rPr lang="it-IT" sz="1400">
                <a:solidFill>
                  <a:srgbClr val="ffffff"/>
                </a:solidFill>
                <a:latin typeface="Arial"/>
              </a:rPr>
              <a:t>, né esercita pressioni a tale fine, promettendo vantaggi o prospettando svantaggi di carriera</a:t>
            </a:r>
            <a:endParaRPr/>
          </a:p>
        </p:txBody>
      </p:sp>
      <p:sp>
        <p:nvSpPr>
          <p:cNvPr id="3491" name="CustomShape 5"/>
          <p:cNvSpPr/>
          <p:nvPr/>
        </p:nvSpPr>
        <p:spPr>
          <a:xfrm>
            <a:off x="5676840" y="4038480"/>
            <a:ext cx="3580920" cy="644400"/>
          </a:xfrm>
          <a:prstGeom prst="rect">
            <a:avLst/>
          </a:prstGeom>
          <a:solidFill>
            <a:srgbClr val="747678"/>
          </a:solidFill>
        </p:spPr>
        <p:txBody>
          <a:bodyPr anchor="ctr" bIns="45000" lIns="90000" rIns="90000" tIns="45000"/>
          <a:p>
            <a:pPr algn="ctr">
              <a:lnSpc>
                <a:spcPct val="100000"/>
              </a:lnSpc>
            </a:pPr>
            <a:r>
              <a:rPr lang="it-IT" sz="1400">
                <a:solidFill>
                  <a:srgbClr val="ffffff"/>
                </a:solidFill>
                <a:latin typeface="Arial"/>
              </a:rPr>
              <a:t>Non si applica all’adesione ai partiti politici o ai sindacati</a:t>
            </a:r>
            <a:endParaRPr/>
          </a:p>
        </p:txBody>
      </p:sp>
      <p:sp>
        <p:nvSpPr>
          <p:cNvPr id="3492" name="CustomShape 6"/>
          <p:cNvSpPr/>
          <p:nvPr/>
        </p:nvSpPr>
        <p:spPr>
          <a:xfrm>
            <a:off x="5607000" y="2593440"/>
            <a:ext cx="3612960" cy="1337760"/>
          </a:xfrm>
          <a:prstGeom prst="rect">
            <a:avLst/>
          </a:prstGeom>
          <a:solidFill>
            <a:srgbClr val="747678"/>
          </a:solidFill>
        </p:spPr>
        <p:txBody>
          <a:bodyPr anchor="ctr" bIns="45000" lIns="90000" rIns="90000" tIns="45000"/>
          <a:p>
            <a:pPr algn="ctr">
              <a:lnSpc>
                <a:spcPct val="100000"/>
              </a:lnSpc>
            </a:pPr>
            <a:r>
              <a:rPr lang="it-IT" sz="1400">
                <a:solidFill>
                  <a:srgbClr val="ffffff"/>
                </a:solidFill>
                <a:latin typeface="Arial"/>
              </a:rPr>
              <a:t>Si tratta di organizzazioni ed associazioni i cui ambiti di interessi siano coinvolti o possono interferire con lo svolgimento dell'attività d'ufficio</a:t>
            </a:r>
            <a:endParaRPr/>
          </a:p>
        </p:txBody>
      </p:sp>
      <p:sp>
        <p:nvSpPr>
          <p:cNvPr id="3493" name="CustomShape 7"/>
          <p:cNvSpPr/>
          <p:nvPr/>
        </p:nvSpPr>
        <p:spPr>
          <a:xfrm>
            <a:off x="1257120" y="1301040"/>
            <a:ext cx="2048040" cy="859680"/>
          </a:xfrm>
          <a:prstGeom prst="rect">
            <a:avLst>
              <a:gd fmla="val 60000" name="adj1"/>
              <a:gd fmla="val 50000" name="adj2"/>
            </a:avLst>
          </a:prstGeom>
          <a:solidFill>
            <a:srgbClr val="c00000"/>
          </a:solidFill>
        </p:spPr>
      </p:sp>
      <p:sp>
        <p:nvSpPr>
          <p:cNvPr id="3494" name="CustomShape 8"/>
          <p:cNvSpPr/>
          <p:nvPr/>
        </p:nvSpPr>
        <p:spPr>
          <a:xfrm>
            <a:off x="3450240" y="3015000"/>
            <a:ext cx="1433520" cy="515880"/>
          </a:xfrm>
          <a:prstGeom prst="rect">
            <a:avLst/>
          </a:prstGeom>
        </p:spPr>
      </p:sp>
      <p:sp>
        <p:nvSpPr>
          <p:cNvPr id="3495" name="CustomShape 9"/>
          <p:cNvSpPr/>
          <p:nvPr/>
        </p:nvSpPr>
        <p:spPr>
          <a:xfrm>
            <a:off x="1736640" y="3011760"/>
            <a:ext cx="1224720" cy="808200"/>
          </a:xfrm>
          <a:prstGeom prst="rect">
            <a:avLst>
              <a:gd fmla="val 60000" name="adj1"/>
              <a:gd fmla="val 50000" name="adj2"/>
            </a:avLst>
          </a:prstGeom>
          <a:solidFill>
            <a:srgbClr val="c00000"/>
          </a:solidFill>
        </p:spPr>
      </p:sp>
      <p:sp>
        <p:nvSpPr>
          <p:cNvPr id="3496" name="CustomShape 10"/>
          <p:cNvSpPr/>
          <p:nvPr/>
        </p:nvSpPr>
        <p:spPr>
          <a:xfrm>
            <a:off x="1660320" y="4661640"/>
            <a:ext cx="857160" cy="484920"/>
          </a:xfrm>
          <a:prstGeom prst="rect">
            <a:avLst/>
          </a:prstGeom>
        </p:spPr>
      </p:sp>
      <p:sp>
        <p:nvSpPr>
          <p:cNvPr id="3497" name="CustomShape 11"/>
          <p:cNvSpPr/>
          <p:nvPr/>
        </p:nvSpPr>
        <p:spPr>
          <a:xfrm>
            <a:off x="294480" y="1066680"/>
            <a:ext cx="1420560" cy="242640"/>
          </a:xfrm>
          <a:prstGeom prst="rect">
            <a:avLst/>
          </a:prstGeom>
        </p:spPr>
        <p:txBody>
          <a:bodyPr bIns="45000" lIns="90000" rIns="90000" tIns="45000"/>
          <a:p>
            <a:pPr algn="ctr">
              <a:lnSpc>
                <a:spcPct val="100000"/>
              </a:lnSpc>
            </a:pPr>
            <a:r>
              <a:rPr lang="it-IT" sz="1000">
                <a:solidFill>
                  <a:srgbClr val="ebb700"/>
                </a:solidFill>
                <a:latin typeface="Verdana"/>
              </a:rPr>
              <a:t>Dipendente</a:t>
            </a:r>
            <a:endParaRPr/>
          </a:p>
        </p:txBody>
      </p:sp>
      <p:sp>
        <p:nvSpPr>
          <p:cNvPr id="3498" name="CustomShape 12"/>
          <p:cNvSpPr/>
          <p:nvPr/>
        </p:nvSpPr>
        <p:spPr>
          <a:xfrm>
            <a:off x="1616040" y="2244600"/>
            <a:ext cx="2134800" cy="394920"/>
          </a:xfrm>
          <a:prstGeom prst="rect">
            <a:avLst/>
          </a:prstGeom>
        </p:spPr>
        <p:txBody>
          <a:bodyPr bIns="45000" lIns="90000" rIns="90000" tIns="45000"/>
          <a:p>
            <a:pPr algn="ctr">
              <a:lnSpc>
                <a:spcPct val="100000"/>
              </a:lnSpc>
            </a:pPr>
            <a:r>
              <a:rPr b="1" lang="it-IT" sz="1000">
                <a:solidFill>
                  <a:srgbClr val="ffffff"/>
                </a:solidFill>
                <a:latin typeface="Times New Roman"/>
              </a:rPr>
              <a:t>Comunica tempestivamente per iscritto</a:t>
            </a:r>
            <a:endParaRPr/>
          </a:p>
        </p:txBody>
      </p:sp>
      <p:sp>
        <p:nvSpPr>
          <p:cNvPr id="3499" name="CustomShape 13"/>
          <p:cNvSpPr/>
          <p:nvPr/>
        </p:nvSpPr>
        <p:spPr>
          <a:xfrm>
            <a:off x="1242360" y="3209760"/>
            <a:ext cx="1906200" cy="242640"/>
          </a:xfrm>
          <a:prstGeom prst="rect">
            <a:avLst/>
          </a:prstGeom>
        </p:spPr>
        <p:txBody>
          <a:bodyPr bIns="45000" lIns="90000" rIns="90000" tIns="45000"/>
          <a:p>
            <a:pPr algn="ctr">
              <a:lnSpc>
                <a:spcPct val="100000"/>
              </a:lnSpc>
            </a:pPr>
            <a:r>
              <a:rPr b="1" lang="it-IT" sz="1000">
                <a:solidFill>
                  <a:srgbClr val="ffffff"/>
                </a:solidFill>
                <a:latin typeface="Times New Roman"/>
              </a:rPr>
              <a:t>Divieto </a:t>
            </a:r>
            <a:endParaRPr/>
          </a:p>
        </p:txBody>
      </p:sp>
      <p:pic>
        <p:nvPicPr>
          <p:cNvPr descr="" id="3500" name=""/>
          <p:cNvPicPr/>
          <p:nvPr/>
        </p:nvPicPr>
        <p:blipFill>
          <a:blip r:embed="rId4"/>
          <a:stretch>
            <a:fillRect/>
          </a:stretch>
        </p:blipFill>
        <p:spPr>
          <a:xfrm>
            <a:off x="0" y="0"/>
            <a:ext cx="152280" cy="15228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9" name="CustomShape 1"/>
          <p:cNvSpPr/>
          <p:nvPr/>
        </p:nvSpPr>
        <p:spPr>
          <a:xfrm>
            <a:off x="892080" y="1216080"/>
            <a:ext cx="8502120" cy="431280"/>
          </a:xfrm>
          <a:prstGeom prst="rect">
            <a:avLst>
              <a:gd fmla="val 16667" name="adj"/>
            </a:avLst>
          </a:prstGeom>
          <a:solidFill>
            <a:srgbClr val="002060"/>
          </a:solidFill>
        </p:spPr>
        <p:txBody>
          <a:bodyPr anchor="ctr" bIns="54000" lIns="54000" rIns="54000" tIns="54000"/>
          <a:p>
            <a:pPr algn="ctr">
              <a:lnSpc>
                <a:spcPct val="100000"/>
              </a:lnSpc>
            </a:pPr>
            <a:r>
              <a:rPr b="1" lang="it-IT" sz="1600">
                <a:solidFill>
                  <a:srgbClr val="ffffff"/>
                </a:solidFill>
                <a:latin typeface="Arial"/>
              </a:rPr>
              <a:t>DPR 62/2013</a:t>
            </a:r>
            <a:endParaRPr/>
          </a:p>
        </p:txBody>
      </p:sp>
      <p:sp>
        <p:nvSpPr>
          <p:cNvPr id="1670" name="CustomShape 2"/>
          <p:cNvSpPr/>
          <p:nvPr/>
        </p:nvSpPr>
        <p:spPr>
          <a:xfrm>
            <a:off x="914400" y="1750320"/>
            <a:ext cx="1904760" cy="611640"/>
          </a:xfrm>
          <a:prstGeom prst="rect">
            <a:avLst>
              <a:gd fmla="val 16667" name="adj"/>
            </a:avLst>
          </a:prstGeom>
          <a:solidFill>
            <a:srgbClr val="97989a"/>
          </a:solidFill>
        </p:spPr>
        <p:txBody>
          <a:bodyPr anchor="ctr" bIns="54000" lIns="54000" rIns="54000" tIns="54000"/>
          <a:p>
            <a:pPr algn="ctr">
              <a:lnSpc>
                <a:spcPct val="150000"/>
              </a:lnSpc>
            </a:pPr>
            <a:r>
              <a:rPr lang="it-IT" sz="1200">
                <a:solidFill>
                  <a:srgbClr val="ffffff"/>
                </a:solidFill>
                <a:latin typeface="Arial"/>
              </a:rPr>
              <a:t>Ambito di applicazione</a:t>
            </a:r>
            <a:endParaRPr/>
          </a:p>
        </p:txBody>
      </p:sp>
      <p:sp>
        <p:nvSpPr>
          <p:cNvPr id="1671" name="CustomShape 3"/>
          <p:cNvSpPr/>
          <p:nvPr/>
        </p:nvSpPr>
        <p:spPr>
          <a:xfrm>
            <a:off x="3092040" y="1750320"/>
            <a:ext cx="6263640" cy="611640"/>
          </a:xfrm>
          <a:prstGeom prst="rect">
            <a:avLst>
              <a:gd fmla="val 16667" name="adj"/>
            </a:avLst>
          </a:prstGeom>
          <a:solidFill>
            <a:srgbClr val="007c92"/>
          </a:solidFill>
        </p:spPr>
        <p:txBody>
          <a:bodyPr anchor="ctr" bIns="54000" lIns="54000" rIns="54000" tIns="54000"/>
          <a:p>
            <a:pPr>
              <a:lnSpc>
                <a:spcPct val="100000"/>
              </a:lnSpc>
            </a:pPr>
            <a:r>
              <a:rPr lang="it-IT" sz="1200">
                <a:solidFill>
                  <a:srgbClr val="ffffff"/>
                </a:solidFill>
                <a:latin typeface="Arial"/>
              </a:rPr>
              <a:t>Dipendenti delle pubbliche amministrazioni di cui all'articolo 1, comma 2, del decreto legislativo 30 marzo 2001, n. 165, il cui rapporto di lavoro è disciplinato in base all'articolo 2, commi 2 e 3, del medesimo decreto (art. 1, c. 2)</a:t>
            </a:r>
            <a:endParaRPr/>
          </a:p>
        </p:txBody>
      </p:sp>
      <p:sp>
        <p:nvSpPr>
          <p:cNvPr id="1672" name="CustomShape 4"/>
          <p:cNvSpPr/>
          <p:nvPr/>
        </p:nvSpPr>
        <p:spPr>
          <a:xfrm>
            <a:off x="907200" y="2577240"/>
            <a:ext cx="1904760" cy="3580920"/>
          </a:xfrm>
          <a:prstGeom prst="rect">
            <a:avLst>
              <a:gd fmla="val 16667" name="adj"/>
            </a:avLst>
          </a:prstGeom>
          <a:solidFill>
            <a:srgbClr val="97989a"/>
          </a:solidFill>
        </p:spPr>
        <p:txBody>
          <a:bodyPr anchor="ctr" bIns="54000" lIns="54000" rIns="54000" tIns="54000"/>
          <a:p>
            <a:pPr algn="ctr">
              <a:lnSpc>
                <a:spcPct val="150000"/>
              </a:lnSpc>
            </a:pPr>
            <a:r>
              <a:rPr lang="it-IT" sz="1200">
                <a:solidFill>
                  <a:srgbClr val="ffffff"/>
                </a:solidFill>
                <a:latin typeface="Arial"/>
              </a:rPr>
              <a:t>Principi generali</a:t>
            </a:r>
            <a:endParaRPr/>
          </a:p>
        </p:txBody>
      </p:sp>
      <p:pic>
        <p:nvPicPr>
          <p:cNvPr descr="" id="1673" name="Immagine 1"/>
          <p:cNvPicPr/>
          <p:nvPr/>
        </p:nvPicPr>
        <p:blipFill>
          <a:blip r:embed="rId1"/>
          <a:stretch>
            <a:fillRect/>
          </a:stretch>
        </p:blipFill>
        <p:spPr>
          <a:xfrm>
            <a:off x="3025800" y="2726640"/>
            <a:ext cx="6335640" cy="3811680"/>
          </a:xfrm>
          <a:prstGeom prst="rect">
            <a:avLst/>
          </a:prstGeom>
        </p:spPr>
      </p:pic>
      <p:sp>
        <p:nvSpPr>
          <p:cNvPr id="1674" name="CustomShape 5"/>
          <p:cNvSpPr/>
          <p:nvPr/>
        </p:nvSpPr>
        <p:spPr>
          <a:xfrm>
            <a:off x="3495240" y="3012480"/>
            <a:ext cx="5602320" cy="3500280"/>
          </a:xfrm>
          <a:prstGeom prst="rect">
            <a:avLst/>
          </a:prstGeom>
        </p:spPr>
        <p:txBody>
          <a:bodyPr bIns="45000" lIns="90000" rIns="90000" tIns="45000"/>
          <a:p>
            <a:pPr algn="just">
              <a:lnSpc>
                <a:spcPct val="200000"/>
              </a:lnSpc>
              <a:buFont typeface="StarSymbol"/>
              <a:buAutoNum type="arabicPeriod"/>
            </a:pPr>
            <a:r>
              <a:rPr b="1" i="1" lang="it-IT" sz="1400">
                <a:solidFill>
                  <a:srgbClr val="ffffff"/>
                </a:solidFill>
                <a:latin typeface="Times New Roman"/>
              </a:rPr>
              <a:t>Rispetto della Costituzione e della Legge </a:t>
            </a:r>
            <a:endParaRPr/>
          </a:p>
          <a:p>
            <a:pPr algn="just">
              <a:lnSpc>
                <a:spcPct val="200000"/>
              </a:lnSpc>
              <a:buFont typeface="StarSymbol"/>
              <a:buAutoNum type="arabicPeriod"/>
            </a:pPr>
            <a:r>
              <a:rPr b="1" i="1" lang="it-IT" sz="1400">
                <a:solidFill>
                  <a:srgbClr val="ffffff"/>
                </a:solidFill>
                <a:latin typeface="Times New Roman"/>
              </a:rPr>
              <a:t>Rispetto dei principi dell'azione amministrativa</a:t>
            </a:r>
            <a:endParaRPr/>
          </a:p>
          <a:p>
            <a:pPr algn="just">
              <a:lnSpc>
                <a:spcPct val="200000"/>
              </a:lnSpc>
              <a:buFont typeface="StarSymbol"/>
              <a:buAutoNum type="arabicPeriod"/>
            </a:pPr>
            <a:r>
              <a:rPr b="1" i="1" lang="it-IT" sz="1400">
                <a:solidFill>
                  <a:srgbClr val="ffffff"/>
                </a:solidFill>
                <a:latin typeface="Times New Roman"/>
              </a:rPr>
              <a:t>Perseguimento dell'interesse pubblico</a:t>
            </a:r>
            <a:endParaRPr/>
          </a:p>
          <a:p>
            <a:pPr algn="just">
              <a:lnSpc>
                <a:spcPct val="200000"/>
              </a:lnSpc>
              <a:buFont typeface="StarSymbol"/>
              <a:buAutoNum type="arabicPeriod"/>
            </a:pPr>
            <a:r>
              <a:rPr b="1" i="1" lang="it-IT" sz="1400">
                <a:solidFill>
                  <a:srgbClr val="ffffff"/>
                </a:solidFill>
                <a:latin typeface="Times New Roman"/>
              </a:rPr>
              <a:t>Razionalizzazione dell'azione amministrativa rispetto ai costi</a:t>
            </a:r>
            <a:endParaRPr/>
          </a:p>
          <a:p>
            <a:pPr algn="just">
              <a:lnSpc>
                <a:spcPct val="200000"/>
              </a:lnSpc>
              <a:buFont typeface="StarSymbol"/>
              <a:buAutoNum type="arabicPeriod"/>
            </a:pPr>
            <a:r>
              <a:rPr b="1" i="1" lang="it-IT" sz="1400">
                <a:solidFill>
                  <a:srgbClr val="ffffff"/>
                </a:solidFill>
                <a:latin typeface="Times New Roman"/>
              </a:rPr>
              <a:t>Parità di trattamento</a:t>
            </a:r>
            <a:endParaRPr/>
          </a:p>
          <a:p>
            <a:pPr algn="just">
              <a:lnSpc>
                <a:spcPct val="200000"/>
              </a:lnSpc>
              <a:buFont typeface="StarSymbol"/>
              <a:buAutoNum type="arabicPeriod"/>
            </a:pPr>
            <a:r>
              <a:rPr b="1" i="1" lang="it-IT" sz="1400">
                <a:solidFill>
                  <a:srgbClr val="ffffff"/>
                </a:solidFill>
                <a:latin typeface="Times New Roman"/>
              </a:rPr>
              <a:t>Rispetto del principio di collaborazione con le altre Pubbliche Amministrazioni</a:t>
            </a:r>
            <a:endParaRPr/>
          </a:p>
          <a:p>
            <a:pPr algn="just">
              <a:lnSpc>
                <a:spcPct val="200000"/>
              </a:lnSpc>
            </a:pPr>
            <a:endParaRPr/>
          </a:p>
        </p:txBody>
      </p:sp>
      <p:sp>
        <p:nvSpPr>
          <p:cNvPr id="1675"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1"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6 Comunicazione degli interessi finanziari e conflitti di interesse (1/3)</a:t>
            </a:r>
            <a:endParaRPr/>
          </a:p>
        </p:txBody>
      </p:sp>
      <p:sp>
        <p:nvSpPr>
          <p:cNvPr id="3502" name="CustomShape 2"/>
          <p:cNvSpPr/>
          <p:nvPr/>
        </p:nvSpPr>
        <p:spPr>
          <a:xfrm>
            <a:off x="1673640" y="4416120"/>
            <a:ext cx="3682080" cy="1270440"/>
          </a:xfrm>
          <a:prstGeom prst="rect">
            <a:avLst/>
          </a:prstGeom>
          <a:solidFill>
            <a:srgbClr val="808080"/>
          </a:solidFill>
        </p:spPr>
        <p:txBody>
          <a:bodyPr anchor="ctr" bIns="45000" lIns="90000" rIns="90000" tIns="45000"/>
          <a:p>
            <a:pPr algn="just">
              <a:lnSpc>
                <a:spcPct val="100000"/>
              </a:lnSpc>
            </a:pPr>
            <a:endParaRPr/>
          </a:p>
          <a:p>
            <a:pPr algn="just">
              <a:lnSpc>
                <a:spcPct val="100000"/>
              </a:lnSpc>
            </a:pPr>
            <a:r>
              <a:rPr lang="it-IT" sz="1200">
                <a:solidFill>
                  <a:srgbClr val="ffffff"/>
                </a:solidFill>
                <a:latin typeface="Arial"/>
              </a:rPr>
              <a:t>a) se in prima persona, o suoi parenti , gli affini entro il secondo grado, il coniuge o il convivente, abbiano ancora </a:t>
            </a:r>
            <a:r>
              <a:rPr lang="it-IT" sz="1200" u="sng">
                <a:solidFill>
                  <a:srgbClr val="ffffff"/>
                </a:solidFill>
                <a:latin typeface="Arial"/>
              </a:rPr>
              <a:t>rapporti finanziari</a:t>
            </a:r>
            <a:r>
              <a:rPr lang="it-IT" sz="1200">
                <a:solidFill>
                  <a:srgbClr val="ffffff"/>
                </a:solidFill>
                <a:latin typeface="Arial"/>
              </a:rPr>
              <a:t> con il soggetto con cui ha avuto i predetti rapporti di collaborazione o consulenza, comunque denominati;</a:t>
            </a:r>
            <a:endParaRPr/>
          </a:p>
          <a:p>
            <a:pPr algn="just">
              <a:lnSpc>
                <a:spcPct val="100000"/>
              </a:lnSpc>
            </a:pPr>
            <a:endParaRPr/>
          </a:p>
        </p:txBody>
      </p:sp>
      <p:pic>
        <p:nvPicPr>
          <p:cNvPr descr="" id="3503" name="Immagine 10"/>
          <p:cNvPicPr/>
          <p:nvPr/>
        </p:nvPicPr>
        <p:blipFill>
          <a:blip r:embed="rId1"/>
          <a:stretch>
            <a:fillRect/>
          </a:stretch>
        </p:blipFill>
        <p:spPr>
          <a:xfrm>
            <a:off x="228600" y="1461960"/>
            <a:ext cx="1434600" cy="2171520"/>
          </a:xfrm>
          <a:prstGeom prst="rect">
            <a:avLst/>
          </a:prstGeom>
        </p:spPr>
      </p:pic>
      <p:pic>
        <p:nvPicPr>
          <p:cNvPr descr="" id="3504" name="Immagine 11"/>
          <p:cNvPicPr/>
          <p:nvPr/>
        </p:nvPicPr>
        <p:blipFill>
          <a:blip r:embed="rId2"/>
          <a:stretch>
            <a:fillRect/>
          </a:stretch>
        </p:blipFill>
        <p:spPr>
          <a:xfrm>
            <a:off x="4002120" y="1511280"/>
            <a:ext cx="1731600" cy="1947600"/>
          </a:xfrm>
          <a:prstGeom prst="rect">
            <a:avLst/>
          </a:prstGeom>
        </p:spPr>
      </p:pic>
      <p:sp>
        <p:nvSpPr>
          <p:cNvPr id="3505" name="CustomShape 3"/>
          <p:cNvSpPr/>
          <p:nvPr/>
        </p:nvSpPr>
        <p:spPr>
          <a:xfrm>
            <a:off x="4455360" y="1321560"/>
            <a:ext cx="876960" cy="303480"/>
          </a:xfrm>
          <a:prstGeom prst="rect">
            <a:avLst/>
          </a:prstGeom>
        </p:spPr>
        <p:txBody>
          <a:bodyPr bIns="45000" lIns="90000" rIns="90000" tIns="45000"/>
          <a:p>
            <a:pPr algn="ctr">
              <a:lnSpc>
                <a:spcPct val="100000"/>
              </a:lnSpc>
            </a:pPr>
            <a:r>
              <a:rPr lang="it-IT" sz="1400">
                <a:solidFill>
                  <a:srgbClr val="ebb700"/>
                </a:solidFill>
                <a:latin typeface="Verdana"/>
              </a:rPr>
              <a:t>R. UFF.</a:t>
            </a:r>
            <a:endParaRPr/>
          </a:p>
        </p:txBody>
      </p:sp>
      <p:sp>
        <p:nvSpPr>
          <p:cNvPr id="3506" name="CustomShape 4"/>
          <p:cNvSpPr/>
          <p:nvPr/>
        </p:nvSpPr>
        <p:spPr>
          <a:xfrm>
            <a:off x="242280" y="1295280"/>
            <a:ext cx="1420560" cy="242640"/>
          </a:xfrm>
          <a:prstGeom prst="rect">
            <a:avLst/>
          </a:prstGeom>
        </p:spPr>
        <p:txBody>
          <a:bodyPr bIns="45000" lIns="90000" rIns="90000" tIns="45000"/>
          <a:p>
            <a:pPr algn="ctr">
              <a:lnSpc>
                <a:spcPct val="100000"/>
              </a:lnSpc>
            </a:pPr>
            <a:r>
              <a:rPr lang="it-IT" sz="1000">
                <a:solidFill>
                  <a:srgbClr val="ebb700"/>
                </a:solidFill>
                <a:latin typeface="Verdana"/>
              </a:rPr>
              <a:t>Dipendente</a:t>
            </a:r>
            <a:endParaRPr/>
          </a:p>
        </p:txBody>
      </p:sp>
      <p:sp>
        <p:nvSpPr>
          <p:cNvPr id="3507" name="CustomShape 5"/>
          <p:cNvSpPr/>
          <p:nvPr/>
        </p:nvSpPr>
        <p:spPr>
          <a:xfrm>
            <a:off x="5957280" y="1777680"/>
            <a:ext cx="3326400" cy="1646280"/>
          </a:xfrm>
          <a:prstGeom prst="rect">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Tutti i rapporti</a:t>
            </a:r>
            <a:r>
              <a:rPr lang="it-IT" sz="1200">
                <a:solidFill>
                  <a:srgbClr val="ffffff"/>
                </a:solidFill>
                <a:latin typeface="Arial"/>
              </a:rPr>
              <a:t>, diretti o indiretti, </a:t>
            </a:r>
            <a:r>
              <a:rPr lang="it-IT" sz="1200" u="sng">
                <a:solidFill>
                  <a:srgbClr val="ffffff"/>
                </a:solidFill>
                <a:latin typeface="Arial"/>
              </a:rPr>
              <a:t>di collaborazione o consulenza</a:t>
            </a:r>
            <a:r>
              <a:rPr lang="it-IT" sz="1200">
                <a:solidFill>
                  <a:srgbClr val="ffffff"/>
                </a:solidFill>
                <a:latin typeface="Arial"/>
              </a:rPr>
              <a:t>, comunque denominati, con soggetti privati, </a:t>
            </a:r>
            <a:r>
              <a:rPr lang="it-IT" sz="1200" u="sng">
                <a:solidFill>
                  <a:srgbClr val="ffffff"/>
                </a:solidFill>
                <a:latin typeface="Arial"/>
              </a:rPr>
              <a:t>in qualunque modo retribuiti</a:t>
            </a:r>
            <a:r>
              <a:rPr lang="it-IT" sz="1200">
                <a:solidFill>
                  <a:srgbClr val="ffffff"/>
                </a:solidFill>
                <a:latin typeface="Arial"/>
              </a:rPr>
              <a:t>, che lo stesso abbia o abbia avuto </a:t>
            </a:r>
            <a:r>
              <a:rPr lang="it-IT" sz="1200" u="sng">
                <a:solidFill>
                  <a:srgbClr val="ffffff"/>
                </a:solidFill>
                <a:latin typeface="Arial"/>
              </a:rPr>
              <a:t>negli ultimi tre anni</a:t>
            </a:r>
            <a:r>
              <a:rPr lang="it-IT" sz="1200">
                <a:solidFill>
                  <a:srgbClr val="ffffff"/>
                </a:solidFill>
                <a:latin typeface="Arial"/>
              </a:rPr>
              <a:t>, fermi restando gli obblighi di trasparenza previsti da leggi e regolamenti</a:t>
            </a:r>
            <a:endParaRPr/>
          </a:p>
        </p:txBody>
      </p:sp>
      <p:sp>
        <p:nvSpPr>
          <p:cNvPr id="3508" name="CustomShape 6"/>
          <p:cNvSpPr/>
          <p:nvPr/>
        </p:nvSpPr>
        <p:spPr>
          <a:xfrm>
            <a:off x="1550160" y="1113840"/>
            <a:ext cx="2114640" cy="1406880"/>
          </a:xfrm>
          <a:prstGeom prst="rect">
            <a:avLst>
              <a:gd fmla="val 60000" name="adj1"/>
              <a:gd fmla="val 50000" name="adj2"/>
            </a:avLst>
          </a:prstGeom>
          <a:solidFill>
            <a:srgbClr val="c00000"/>
          </a:solidFill>
        </p:spPr>
      </p:sp>
      <p:sp>
        <p:nvSpPr>
          <p:cNvPr id="3509" name="CustomShape 7"/>
          <p:cNvSpPr/>
          <p:nvPr/>
        </p:nvSpPr>
        <p:spPr>
          <a:xfrm>
            <a:off x="3655080" y="3037680"/>
            <a:ext cx="1480320" cy="843840"/>
          </a:xfrm>
          <a:prstGeom prst="rect">
            <a:avLst/>
          </a:prstGeom>
        </p:spPr>
      </p:sp>
      <p:sp>
        <p:nvSpPr>
          <p:cNvPr id="3510" name="CustomShape 8"/>
          <p:cNvSpPr/>
          <p:nvPr/>
        </p:nvSpPr>
        <p:spPr>
          <a:xfrm>
            <a:off x="1720800" y="2057400"/>
            <a:ext cx="2246040" cy="547200"/>
          </a:xfrm>
          <a:prstGeom prst="rect">
            <a:avLst/>
          </a:prstGeom>
        </p:spPr>
        <p:txBody>
          <a:bodyPr bIns="45000" lIns="90000" rIns="90000" tIns="45000"/>
          <a:p>
            <a:pPr algn="ctr">
              <a:lnSpc>
                <a:spcPct val="100000"/>
              </a:lnSpc>
            </a:pPr>
            <a:r>
              <a:rPr b="1" lang="it-IT" sz="1000">
                <a:solidFill>
                  <a:srgbClr val="ffffff"/>
                </a:solidFill>
                <a:latin typeface="Times New Roman"/>
              </a:rPr>
              <a:t>All'atto della assegnazione all'ufficio comunica tempestivamente per iscritto</a:t>
            </a:r>
            <a:endParaRPr/>
          </a:p>
        </p:txBody>
      </p:sp>
      <p:sp>
        <p:nvSpPr>
          <p:cNvPr id="3511" name="CustomShape 9"/>
          <p:cNvSpPr/>
          <p:nvPr/>
        </p:nvSpPr>
        <p:spPr>
          <a:xfrm>
            <a:off x="5711760" y="2043000"/>
            <a:ext cx="1010880" cy="164880"/>
          </a:xfrm>
          <a:prstGeom prst="rect">
            <a:avLst>
              <a:gd fmla="val 47774" name="adj"/>
            </a:avLst>
          </a:prstGeom>
          <a:solidFill>
            <a:srgbClr val="a6a6a6"/>
          </a:solidFill>
        </p:spPr>
      </p:sp>
      <p:sp>
        <p:nvSpPr>
          <p:cNvPr id="3512" name="CustomShape 10"/>
          <p:cNvSpPr/>
          <p:nvPr/>
        </p:nvSpPr>
        <p:spPr>
          <a:xfrm>
            <a:off x="5976720" y="3583800"/>
            <a:ext cx="3326400" cy="435960"/>
          </a:xfrm>
          <a:prstGeom prst="rect">
            <a:avLst/>
          </a:prstGeom>
          <a:solidFill>
            <a:srgbClr val="808080"/>
          </a:solidFill>
        </p:spPr>
        <p:txBody>
          <a:bodyPr anchor="ctr" bIns="45000" lIns="90000" rIns="90000" tIns="45000"/>
          <a:p>
            <a:pPr algn="ctr">
              <a:lnSpc>
                <a:spcPct val="100000"/>
              </a:lnSpc>
            </a:pPr>
            <a:r>
              <a:rPr lang="it-IT" sz="1400">
                <a:solidFill>
                  <a:srgbClr val="ffffff"/>
                </a:solidFill>
                <a:latin typeface="Arial"/>
              </a:rPr>
              <a:t>precisando</a:t>
            </a:r>
            <a:endParaRPr/>
          </a:p>
        </p:txBody>
      </p:sp>
      <p:sp>
        <p:nvSpPr>
          <p:cNvPr id="3513" name="CustomShape 11"/>
          <p:cNvSpPr/>
          <p:nvPr/>
        </p:nvSpPr>
        <p:spPr>
          <a:xfrm>
            <a:off x="5928120" y="5051520"/>
            <a:ext cx="3650040" cy="994680"/>
          </a:xfrm>
          <a:prstGeom prst="rect">
            <a:avLst/>
          </a:prstGeom>
          <a:solidFill>
            <a:srgbClr val="808080"/>
          </a:solidFill>
        </p:spPr>
        <p:txBody>
          <a:bodyPr anchor="ctr" bIns="45000" lIns="90000" rIns="90000" tIns="45000"/>
          <a:p>
            <a:pPr algn="just">
              <a:lnSpc>
                <a:spcPct val="100000"/>
              </a:lnSpc>
            </a:pPr>
            <a:endParaRPr/>
          </a:p>
          <a:p>
            <a:pPr algn="just">
              <a:lnSpc>
                <a:spcPct val="100000"/>
              </a:lnSpc>
            </a:pPr>
            <a:r>
              <a:rPr lang="it-IT" sz="1200">
                <a:solidFill>
                  <a:srgbClr val="ffffff"/>
                </a:solidFill>
                <a:latin typeface="Arial"/>
              </a:rPr>
              <a:t>b) se tali rapporti siano intercorsi o intercorrano con soggetti che abbiano </a:t>
            </a:r>
            <a:r>
              <a:rPr lang="it-IT" sz="1200" u="sng">
                <a:solidFill>
                  <a:srgbClr val="ffffff"/>
                </a:solidFill>
                <a:latin typeface="Arial"/>
              </a:rPr>
              <a:t>interessi in attività o decisioni inerenti all’ufficio</a:t>
            </a:r>
            <a:r>
              <a:rPr lang="it-IT" sz="1200">
                <a:solidFill>
                  <a:srgbClr val="ffffff"/>
                </a:solidFill>
                <a:latin typeface="Arial"/>
              </a:rPr>
              <a:t>, limitatamente alle pratiche a lui affidate</a:t>
            </a:r>
            <a:endParaRPr/>
          </a:p>
          <a:p>
            <a:pPr algn="just">
              <a:lnSpc>
                <a:spcPct val="100000"/>
              </a:lnSpc>
            </a:pPr>
            <a:endParaRPr/>
          </a:p>
        </p:txBody>
      </p:sp>
      <p:sp>
        <p:nvSpPr>
          <p:cNvPr id="3514" name="CustomShape 12"/>
          <p:cNvSpPr/>
          <p:nvPr/>
        </p:nvSpPr>
        <p:spPr>
          <a:xfrm>
            <a:off x="6498000" y="4478760"/>
            <a:ext cx="698400" cy="410040"/>
          </a:xfrm>
          <a:prstGeom prst="rect">
            <a:avLst>
              <a:gd fmla="val 60000" name="adj1"/>
              <a:gd fmla="val 50000" name="adj2"/>
            </a:avLst>
          </a:prstGeom>
          <a:solidFill>
            <a:srgbClr val="c00000"/>
          </a:solidFill>
        </p:spPr>
      </p:sp>
      <p:sp>
        <p:nvSpPr>
          <p:cNvPr id="3515" name="CustomShape 13"/>
          <p:cNvSpPr/>
          <p:nvPr/>
        </p:nvSpPr>
        <p:spPr>
          <a:xfrm>
            <a:off x="5553000" y="4485600"/>
            <a:ext cx="488880" cy="245880"/>
          </a:xfrm>
          <a:prstGeom prst="rect">
            <a:avLst/>
          </a:prstGeom>
        </p:spPr>
      </p:sp>
      <p:sp>
        <p:nvSpPr>
          <p:cNvPr id="3516" name="CustomShape 14"/>
          <p:cNvSpPr/>
          <p:nvPr/>
        </p:nvSpPr>
        <p:spPr>
          <a:xfrm>
            <a:off x="7927920" y="4202640"/>
            <a:ext cx="488880" cy="327600"/>
          </a:xfrm>
          <a:prstGeom prst="rect">
            <a:avLst>
              <a:gd fmla="val 60000" name="adj1"/>
              <a:gd fmla="val 50000" name="adj2"/>
            </a:avLst>
          </a:prstGeom>
          <a:solidFill>
            <a:srgbClr val="c00000"/>
          </a:solidFill>
        </p:spPr>
      </p:sp>
      <p:sp>
        <p:nvSpPr>
          <p:cNvPr id="3517" name="CustomShape 15"/>
          <p:cNvSpPr/>
          <p:nvPr/>
        </p:nvSpPr>
        <p:spPr>
          <a:xfrm>
            <a:off x="7485120" y="4741920"/>
            <a:ext cx="342000" cy="196200"/>
          </a:xfrm>
          <a:prstGeom prst="rect">
            <a:avLst/>
          </a:prstGeom>
        </p:spPr>
      </p:sp>
      <p:sp>
        <p:nvSpPr>
          <p:cNvPr id="3518" name="CustomShape 16"/>
          <p:cNvSpPr/>
          <p:nvPr/>
        </p:nvSpPr>
        <p:spPr>
          <a:xfrm>
            <a:off x="1663560" y="3121200"/>
            <a:ext cx="2295000" cy="730440"/>
          </a:xfrm>
          <a:prstGeom prst="rect">
            <a:avLst/>
          </a:prstGeom>
        </p:spPr>
        <p:txBody>
          <a:bodyPr bIns="0" lIns="0" rIns="0" tIns="0"/>
          <a:p>
            <a:pPr algn="ctr">
              <a:lnSpc>
                <a:spcPct val="100000"/>
              </a:lnSpc>
            </a:pPr>
            <a:r>
              <a:rPr lang="it-IT" sz="1200">
                <a:solidFill>
                  <a:srgbClr val="002366"/>
                </a:solidFill>
                <a:latin typeface="Arial"/>
              </a:rPr>
              <a:t>In sede di prima applicazione le informazioni sono rese dai dipendenti entro 90 giorni dalla entrata in vigore del Codice </a:t>
            </a:r>
            <a:endParaRPr/>
          </a:p>
        </p:txBody>
      </p:sp>
      <p:pic>
        <p:nvPicPr>
          <p:cNvPr descr="" id="3519" name=""/>
          <p:cNvPicPr/>
          <p:nvPr/>
        </p:nvPicPr>
        <p:blipFill>
          <a:blip r:embed="rId3"/>
          <a:stretch>
            <a:fillRect/>
          </a:stretch>
        </p:blipFill>
        <p:spPr>
          <a:xfrm>
            <a:off x="0" y="0"/>
            <a:ext cx="152280" cy="152280"/>
          </a:xfrm>
          <a:prstGeom prst="rect">
            <a:avLst/>
          </a:prstGeom>
        </p:spPr>
      </p:pic>
    </p:spTree>
  </p:cSld>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520" name="Immagine 1"/>
          <p:cNvPicPr/>
          <p:nvPr/>
        </p:nvPicPr>
        <p:blipFill>
          <a:blip r:embed="rId1"/>
          <a:stretch>
            <a:fillRect/>
          </a:stretch>
        </p:blipFill>
        <p:spPr>
          <a:xfrm>
            <a:off x="4371840" y="4630680"/>
            <a:ext cx="4924080" cy="1606320"/>
          </a:xfrm>
          <a:prstGeom prst="rect">
            <a:avLst/>
          </a:prstGeom>
        </p:spPr>
      </p:pic>
      <p:sp>
        <p:nvSpPr>
          <p:cNvPr id="3521" name="CustomShape 1"/>
          <p:cNvSpPr/>
          <p:nvPr/>
        </p:nvSpPr>
        <p:spPr>
          <a:xfrm>
            <a:off x="3962520" y="2467800"/>
            <a:ext cx="5409000" cy="1032840"/>
          </a:xfrm>
          <a:prstGeom prst="rect">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Dal prendere decisioni o svolgere attività inerenti alle sue mansioni in situazioni di conflitto di interessi</a:t>
            </a:r>
            <a:r>
              <a:rPr lang="it-IT" sz="1200">
                <a:solidFill>
                  <a:srgbClr val="ffffff"/>
                </a:solidFill>
                <a:latin typeface="Arial"/>
              </a:rPr>
              <a:t>, anche potenziale, in cui siano coinvolti interessi personali:</a:t>
            </a:r>
            <a:endParaRPr/>
          </a:p>
        </p:txBody>
      </p:sp>
      <p:pic>
        <p:nvPicPr>
          <p:cNvPr descr="" id="3522" name="Immagine 10"/>
          <p:cNvPicPr/>
          <p:nvPr/>
        </p:nvPicPr>
        <p:blipFill>
          <a:blip r:embed="rId2"/>
          <a:stretch>
            <a:fillRect/>
          </a:stretch>
        </p:blipFill>
        <p:spPr>
          <a:xfrm>
            <a:off x="276120" y="1460520"/>
            <a:ext cx="1864800" cy="2822040"/>
          </a:xfrm>
          <a:prstGeom prst="rect">
            <a:avLst/>
          </a:prstGeom>
        </p:spPr>
      </p:pic>
      <p:sp>
        <p:nvSpPr>
          <p:cNvPr id="3523" name="CustomShape 2"/>
          <p:cNvSpPr/>
          <p:nvPr/>
        </p:nvSpPr>
        <p:spPr>
          <a:xfrm>
            <a:off x="487440" y="1336680"/>
            <a:ext cx="1420560" cy="242640"/>
          </a:xfrm>
          <a:prstGeom prst="rect">
            <a:avLst/>
          </a:prstGeom>
        </p:spPr>
        <p:txBody>
          <a:bodyPr bIns="45000" lIns="90000" rIns="90000" tIns="45000"/>
          <a:p>
            <a:pPr algn="ctr">
              <a:lnSpc>
                <a:spcPct val="100000"/>
              </a:lnSpc>
            </a:pPr>
            <a:r>
              <a:rPr lang="it-IT" sz="1000">
                <a:solidFill>
                  <a:srgbClr val="ebb700"/>
                </a:solidFill>
                <a:latin typeface="Arial"/>
              </a:rPr>
              <a:t>Dipendente</a:t>
            </a:r>
            <a:endParaRPr/>
          </a:p>
        </p:txBody>
      </p:sp>
      <p:sp>
        <p:nvSpPr>
          <p:cNvPr id="3524" name="CustomShape 3"/>
          <p:cNvSpPr/>
          <p:nvPr/>
        </p:nvSpPr>
        <p:spPr>
          <a:xfrm>
            <a:off x="1842120" y="2187720"/>
            <a:ext cx="1388520" cy="67824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400">
                <a:solidFill>
                  <a:srgbClr val="ffffff"/>
                </a:solidFill>
                <a:latin typeface="Arial"/>
              </a:rPr>
              <a:t>Si astiene</a:t>
            </a:r>
            <a:endParaRPr/>
          </a:p>
        </p:txBody>
      </p:sp>
      <p:sp>
        <p:nvSpPr>
          <p:cNvPr id="3525" name="CustomShape 4"/>
          <p:cNvSpPr/>
          <p:nvPr/>
        </p:nvSpPr>
        <p:spPr>
          <a:xfrm>
            <a:off x="3364920" y="2864160"/>
            <a:ext cx="971640" cy="406800"/>
          </a:xfrm>
          <a:prstGeom prst="rect">
            <a:avLst/>
          </a:prstGeom>
        </p:spPr>
      </p:sp>
      <p:sp>
        <p:nvSpPr>
          <p:cNvPr id="3526" name="CustomShape 5"/>
          <p:cNvSpPr/>
          <p:nvPr/>
        </p:nvSpPr>
        <p:spPr>
          <a:xfrm>
            <a:off x="487440" y="4594680"/>
            <a:ext cx="2998800" cy="1334160"/>
          </a:xfrm>
          <a:prstGeom prst="rect">
            <a:avLst/>
          </a:prstGeom>
          <a:solidFill>
            <a:srgbClr val="808080"/>
          </a:solidFill>
        </p:spPr>
        <p:txBody>
          <a:bodyPr anchor="ctr" bIns="45000" lIns="90000" rIns="90000" tIns="45000"/>
          <a:p>
            <a:pPr algn="just">
              <a:lnSpc>
                <a:spcPct val="100000"/>
              </a:lnSpc>
            </a:pPr>
            <a:r>
              <a:rPr lang="it-IT" sz="1200" u="sng">
                <a:solidFill>
                  <a:srgbClr val="ffffff"/>
                </a:solidFill>
                <a:latin typeface="Arial"/>
              </a:rPr>
              <a:t>Il conflitto può riguardare interessi di qualsiasi natura</a:t>
            </a:r>
            <a:r>
              <a:rPr lang="it-IT" sz="1200">
                <a:solidFill>
                  <a:srgbClr val="ffffff"/>
                </a:solidFill>
                <a:latin typeface="Arial"/>
              </a:rPr>
              <a:t>, anche non patrimoniali, come quelli derivanti dall’intento di voler assecondare pressioni politiche, sindacali o dei superiori gerarchici</a:t>
            </a:r>
            <a:endParaRPr/>
          </a:p>
        </p:txBody>
      </p:sp>
      <p:sp>
        <p:nvSpPr>
          <p:cNvPr id="3527" name="CustomShape 6"/>
          <p:cNvSpPr/>
          <p:nvPr/>
        </p:nvSpPr>
        <p:spPr>
          <a:xfrm>
            <a:off x="3947400" y="4035240"/>
            <a:ext cx="1619640" cy="761760"/>
          </a:xfrm>
          <a:prstGeom prst="rect">
            <a:avLst/>
          </a:prstGeom>
          <a:solidFill>
            <a:srgbClr val="747678"/>
          </a:solidFill>
        </p:spPr>
        <p:txBody>
          <a:bodyPr anchor="ctr" bIns="45000" lIns="90000" rIns="90000" tIns="45000"/>
          <a:p>
            <a:pPr algn="ctr">
              <a:lnSpc>
                <a:spcPct val="100000"/>
              </a:lnSpc>
            </a:pPr>
            <a:r>
              <a:rPr i="1" lang="it-IT" sz="1400">
                <a:solidFill>
                  <a:srgbClr val="ffffff"/>
                </a:solidFill>
                <a:latin typeface="Arial"/>
              </a:rPr>
              <a:t>Del coniuge</a:t>
            </a:r>
            <a:endParaRPr/>
          </a:p>
        </p:txBody>
      </p:sp>
      <p:sp>
        <p:nvSpPr>
          <p:cNvPr id="3528" name="CustomShape 7"/>
          <p:cNvSpPr/>
          <p:nvPr/>
        </p:nvSpPr>
        <p:spPr>
          <a:xfrm>
            <a:off x="5857200" y="4014720"/>
            <a:ext cx="1619640" cy="761760"/>
          </a:xfrm>
          <a:prstGeom prst="rect">
            <a:avLst/>
          </a:prstGeom>
          <a:solidFill>
            <a:srgbClr val="747678"/>
          </a:solidFill>
        </p:spPr>
        <p:txBody>
          <a:bodyPr anchor="ctr" bIns="45000" lIns="90000" rIns="90000" tIns="45000"/>
          <a:p>
            <a:pPr algn="ctr">
              <a:lnSpc>
                <a:spcPct val="100000"/>
              </a:lnSpc>
            </a:pPr>
            <a:r>
              <a:rPr i="1" lang="it-IT" sz="1400">
                <a:solidFill>
                  <a:srgbClr val="ffffff"/>
                </a:solidFill>
                <a:latin typeface="Arial"/>
              </a:rPr>
              <a:t>Di conviventi</a:t>
            </a:r>
            <a:endParaRPr/>
          </a:p>
        </p:txBody>
      </p:sp>
      <p:sp>
        <p:nvSpPr>
          <p:cNvPr id="3529" name="CustomShape 8"/>
          <p:cNvSpPr/>
          <p:nvPr/>
        </p:nvSpPr>
        <p:spPr>
          <a:xfrm>
            <a:off x="7772400" y="3997440"/>
            <a:ext cx="1619640" cy="761760"/>
          </a:xfrm>
          <a:prstGeom prst="rect">
            <a:avLst/>
          </a:prstGeom>
          <a:solidFill>
            <a:srgbClr val="747678"/>
          </a:solidFill>
        </p:spPr>
        <p:txBody>
          <a:bodyPr anchor="ctr" bIns="45000" lIns="90000" rIns="90000" tIns="45000"/>
          <a:p>
            <a:pPr algn="ctr">
              <a:lnSpc>
                <a:spcPct val="100000"/>
              </a:lnSpc>
            </a:pPr>
            <a:r>
              <a:rPr i="1" lang="it-IT" sz="1400">
                <a:solidFill>
                  <a:srgbClr val="ffffff"/>
                </a:solidFill>
                <a:latin typeface="Arial"/>
              </a:rPr>
              <a:t>Di parenti e affini entro il secondo grado</a:t>
            </a:r>
            <a:endParaRPr/>
          </a:p>
        </p:txBody>
      </p:sp>
      <p:sp>
        <p:nvSpPr>
          <p:cNvPr id="3530" name="CustomShape 9"/>
          <p:cNvSpPr/>
          <p:nvPr/>
        </p:nvSpPr>
        <p:spPr>
          <a:xfrm>
            <a:off x="4221000" y="3654360"/>
            <a:ext cx="4952520" cy="212400"/>
          </a:xfrm>
          <a:prstGeom prst="rect">
            <a:avLst>
              <a:gd fmla="val 48320" name="adj"/>
            </a:avLst>
          </a:prstGeom>
          <a:solidFill>
            <a:srgbClr val="bfbfbf"/>
          </a:solidFill>
        </p:spPr>
      </p:sp>
      <p:sp>
        <p:nvSpPr>
          <p:cNvPr id="3531" name="CustomShape 10"/>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6 Comunicazione degli interessi finanziari e conflitti di interesse (2/3)</a:t>
            </a:r>
            <a:endParaRPr/>
          </a:p>
        </p:txBody>
      </p:sp>
      <p:pic>
        <p:nvPicPr>
          <p:cNvPr descr="" id="3532" name=""/>
          <p:cNvPicPr/>
          <p:nvPr/>
        </p:nvPicPr>
        <p:blipFill>
          <a:blip r:embed="rId3"/>
          <a:stretch>
            <a:fillRect/>
          </a:stretch>
        </p:blipFill>
        <p:spPr>
          <a:xfrm>
            <a:off x="0" y="0"/>
            <a:ext cx="152280" cy="152280"/>
          </a:xfrm>
          <a:prstGeom prst="rect">
            <a:avLst/>
          </a:prstGeom>
        </p:spPr>
      </p:pic>
    </p:spTree>
  </p:cSld>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3" name="CustomShape 1"/>
          <p:cNvSpPr/>
          <p:nvPr/>
        </p:nvSpPr>
        <p:spPr>
          <a:xfrm>
            <a:off x="2505240" y="2569680"/>
            <a:ext cx="6922440" cy="1610640"/>
          </a:xfrm>
          <a:prstGeom prst="rect">
            <a:avLst/>
          </a:prstGeom>
          <a:solidFill>
            <a:srgbClr val="007c92"/>
          </a:solidFill>
        </p:spPr>
        <p:txBody>
          <a:bodyPr anchor="ctr" bIns="45000" lIns="90000" rIns="90000" tIns="45000"/>
          <a:p>
            <a:pPr algn="just">
              <a:lnSpc>
                <a:spcPct val="100000"/>
              </a:lnSpc>
            </a:pPr>
            <a:r>
              <a:rPr lang="it-IT" sz="1200">
                <a:solidFill>
                  <a:srgbClr val="ffffff"/>
                </a:solidFill>
                <a:latin typeface="Arial"/>
              </a:rPr>
              <a:t>D. Lgs. 12 aprile 2006 n. 163, Art. 84 comma 4 "</a:t>
            </a:r>
            <a:r>
              <a:rPr i="1" lang="it-IT" sz="1200">
                <a:solidFill>
                  <a:srgbClr val="ffffff"/>
                </a:solidFill>
                <a:latin typeface="Arial"/>
              </a:rPr>
              <a:t>I commissari diversi dal Presidente non devono avere svolto né possono svolgere alcun'altra funzione o incarico tecnico o amministrativo relativamente al contratto del cui affidamento si tratta"; Art. 84 comma 5 "coloro che nel biennio precedente hanno rivestito cariche di pubblico amministratore non possono essere nominati commissari relativamente ai contratti affidati dalle p.a. presso le quali hanno prestato servizio"; Art. 84 comma 7 "si applicano ai commissari le cause di astensione previste dall'art. 51 c.p.c." .   </a:t>
            </a:r>
            <a:endParaRPr/>
          </a:p>
        </p:txBody>
      </p:sp>
      <p:sp>
        <p:nvSpPr>
          <p:cNvPr id="3534" name="CustomShape 2"/>
          <p:cNvSpPr/>
          <p:nvPr/>
        </p:nvSpPr>
        <p:spPr>
          <a:xfrm>
            <a:off x="3273120" y="2546280"/>
            <a:ext cx="1130400" cy="349560"/>
          </a:xfrm>
          <a:prstGeom prst="rect">
            <a:avLst/>
          </a:prstGeom>
        </p:spPr>
      </p:sp>
      <p:sp>
        <p:nvSpPr>
          <p:cNvPr id="3535" name="CustomShape 3"/>
          <p:cNvSpPr/>
          <p:nvPr/>
        </p:nvSpPr>
        <p:spPr>
          <a:xfrm>
            <a:off x="2511720" y="4285080"/>
            <a:ext cx="6958440" cy="232272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D. Lgs. 30 marzo 2001, n. 165, Art. 35 bis "</a:t>
            </a:r>
            <a:r>
              <a:rPr i="1" lang="it-IT" sz="1200">
                <a:solidFill>
                  <a:srgbClr val="ffffff"/>
                </a:solidFill>
                <a:latin typeface="Arial"/>
              </a:rPr>
              <a:t>coloro che sono stati condannai con sentenza anche non passata in giudicato per i reati previsti dal Capo I Titolo II del Libro II del Codice Penale: (a) non possono fare parte anche con compiti di segreteria di commissioni per l'accesso o la selezione a pubblici impieghi; (b) non possono essere assegnati, anche con funzioni direttive, a uffici preposti alla gestione di risorse finanziarie, alla acquisizione di beni, servizi e forniture, nonché alla concessione o erogazione di sovvenzioni, contributi, sussidi, o attribuzione di vantaggi economici a soggetti pubblici o privati; (c) non possono fare parte di commissioni per la scelta del contraente per l'affidamento di lavori, forniture o servizi, per la concessione o l'erogazione di  sovvenzioni, contributi, sussidi, ausili finanziari, nonché per l'attribuzione di vantaggi economici di qualunque genere".    </a:t>
            </a:r>
            <a:r>
              <a:rPr lang="it-IT" sz="1200">
                <a:solidFill>
                  <a:srgbClr val="ffffff"/>
                </a:solidFill>
                <a:latin typeface="Arial"/>
              </a:rPr>
              <a:t> </a:t>
            </a:r>
            <a:endParaRPr/>
          </a:p>
        </p:txBody>
      </p:sp>
      <p:sp>
        <p:nvSpPr>
          <p:cNvPr id="3536" name="CustomShape 4"/>
          <p:cNvSpPr/>
          <p:nvPr/>
        </p:nvSpPr>
        <p:spPr>
          <a:xfrm>
            <a:off x="1792440" y="6384240"/>
            <a:ext cx="5043240" cy="502920"/>
          </a:xfrm>
          <a:prstGeom prst="rect">
            <a:avLst>
              <a:gd fmla="val 55268" name="adj"/>
            </a:avLst>
          </a:prstGeom>
          <a:solidFill>
            <a:srgbClr val="bfbfbf"/>
          </a:solidFill>
        </p:spPr>
      </p:sp>
      <p:sp>
        <p:nvSpPr>
          <p:cNvPr id="3537" name="CustomShape 5"/>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6 Comunicazione degli interessi finanziari e conflitti di interesse (3/3)</a:t>
            </a:r>
            <a:endParaRPr/>
          </a:p>
        </p:txBody>
      </p:sp>
      <p:sp>
        <p:nvSpPr>
          <p:cNvPr id="3538" name="CustomShape 6"/>
          <p:cNvSpPr/>
          <p:nvPr/>
        </p:nvSpPr>
        <p:spPr>
          <a:xfrm>
            <a:off x="3847680" y="1260360"/>
            <a:ext cx="4860000" cy="410040"/>
          </a:xfrm>
          <a:prstGeom prst="rect">
            <a:avLst/>
          </a:prstGeom>
        </p:spPr>
        <p:txBody>
          <a:bodyPr bIns="45000" lIns="90000" rIns="90000" tIns="45000"/>
          <a:p>
            <a:pPr algn="just">
              <a:lnSpc>
                <a:spcPct val="100000"/>
              </a:lnSpc>
            </a:pPr>
            <a:r>
              <a:rPr i="1" lang="it-IT" sz="1050">
                <a:solidFill>
                  <a:srgbClr val="ebb700"/>
                </a:solidFill>
                <a:latin typeface="Arial"/>
              </a:rPr>
              <a:t>
</a:t>
            </a:r>
            <a:endParaRPr/>
          </a:p>
        </p:txBody>
      </p:sp>
      <p:sp>
        <p:nvSpPr>
          <p:cNvPr id="3539" name="CustomShape 7"/>
          <p:cNvSpPr/>
          <p:nvPr/>
        </p:nvSpPr>
        <p:spPr>
          <a:xfrm>
            <a:off x="263520" y="3278160"/>
            <a:ext cx="1422000" cy="730440"/>
          </a:xfrm>
          <a:prstGeom prst="rect">
            <a:avLst/>
          </a:prstGeom>
        </p:spPr>
        <p:txBody>
          <a:bodyPr bIns="0" lIns="0" rIns="0" tIns="0"/>
          <a:p>
            <a:pPr algn="ctr">
              <a:lnSpc>
                <a:spcPct val="100000"/>
              </a:lnSpc>
            </a:pPr>
            <a:r>
              <a:rPr lang="it-IT" sz="1200">
                <a:solidFill>
                  <a:srgbClr val="002366"/>
                </a:solidFill>
                <a:latin typeface="Arial"/>
              </a:rPr>
              <a:t>Coordinamento con altre norme in tema di incompatibilità/ astensione </a:t>
            </a:r>
            <a:endParaRPr/>
          </a:p>
        </p:txBody>
      </p:sp>
      <p:sp>
        <p:nvSpPr>
          <p:cNvPr id="3540" name="CustomShape 8"/>
          <p:cNvSpPr/>
          <p:nvPr/>
        </p:nvSpPr>
        <p:spPr>
          <a:xfrm>
            <a:off x="2505240" y="1260360"/>
            <a:ext cx="6944760" cy="12045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Legge 7 agosto 1990, n. 241, Art. 6-bis "</a:t>
            </a:r>
            <a:r>
              <a:rPr i="1" lang="it-IT" sz="1200">
                <a:solidFill>
                  <a:srgbClr val="ffffff"/>
                </a:solidFill>
                <a:latin typeface="Arial"/>
              </a:rPr>
              <a:t>Il responsabile del procedimento e i titolari degli uffici competenti ad adottare i pareri, le valutazioni tecniche, gli atti endoprocedimentali e il provvedimento finale devono </a:t>
            </a:r>
            <a:r>
              <a:rPr i="1" lang="it-IT" sz="1200" u="sng">
                <a:solidFill>
                  <a:srgbClr val="ffffff"/>
                </a:solidFill>
                <a:latin typeface="Arial"/>
              </a:rPr>
              <a:t>astenersi</a:t>
            </a:r>
            <a:r>
              <a:rPr i="1" lang="it-IT" sz="1200">
                <a:solidFill>
                  <a:srgbClr val="ffffff"/>
                </a:solidFill>
                <a:latin typeface="Arial"/>
              </a:rPr>
              <a:t> in caso di conflitto di interessi, </a:t>
            </a:r>
            <a:r>
              <a:rPr i="1" lang="it-IT" sz="1200" u="sng">
                <a:solidFill>
                  <a:srgbClr val="ffffff"/>
                </a:solidFill>
                <a:latin typeface="Arial"/>
              </a:rPr>
              <a:t>segnalando</a:t>
            </a:r>
            <a:r>
              <a:rPr i="1" lang="it-IT" sz="1200">
                <a:solidFill>
                  <a:srgbClr val="ffffff"/>
                </a:solidFill>
                <a:latin typeface="Arial"/>
              </a:rPr>
              <a:t> ogni situazione di conflitto, anche potenziale</a:t>
            </a:r>
            <a:r>
              <a:rPr lang="it-IT" sz="1200">
                <a:solidFill>
                  <a:srgbClr val="ffffff"/>
                </a:solidFill>
                <a:latin typeface="Arial"/>
              </a:rPr>
              <a:t>"</a:t>
            </a:r>
            <a:endParaRPr/>
          </a:p>
        </p:txBody>
      </p:sp>
      <p:pic>
        <p:nvPicPr>
          <p:cNvPr descr="" id="3541" name=""/>
          <p:cNvPicPr/>
          <p:nvPr/>
        </p:nvPicPr>
        <p:blipFill>
          <a:blip r:embed="rId1"/>
          <a:stretch>
            <a:fillRect/>
          </a:stretch>
        </p:blipFill>
        <p:spPr>
          <a:xfrm>
            <a:off x="0" y="0"/>
            <a:ext cx="152280" cy="152280"/>
          </a:xfrm>
          <a:prstGeom prst="rect">
            <a:avLst/>
          </a:prstGeom>
        </p:spPr>
      </p:pic>
    </p:spTree>
  </p:cSld>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2"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7 Obbligo di astensione (1/2)</a:t>
            </a:r>
            <a:endParaRPr/>
          </a:p>
        </p:txBody>
      </p:sp>
      <p:pic>
        <p:nvPicPr>
          <p:cNvPr descr="" id="3543" name="Immagine 24"/>
          <p:cNvPicPr/>
          <p:nvPr/>
        </p:nvPicPr>
        <p:blipFill>
          <a:blip r:embed="rId1"/>
          <a:stretch>
            <a:fillRect/>
          </a:stretch>
        </p:blipFill>
        <p:spPr>
          <a:xfrm>
            <a:off x="276120" y="1460520"/>
            <a:ext cx="1864800" cy="2822040"/>
          </a:xfrm>
          <a:prstGeom prst="rect">
            <a:avLst/>
          </a:prstGeom>
        </p:spPr>
      </p:pic>
      <p:sp>
        <p:nvSpPr>
          <p:cNvPr id="3544" name="CustomShape 2"/>
          <p:cNvSpPr/>
          <p:nvPr/>
        </p:nvSpPr>
        <p:spPr>
          <a:xfrm>
            <a:off x="560160" y="1336680"/>
            <a:ext cx="1420560" cy="242640"/>
          </a:xfrm>
          <a:prstGeom prst="rect">
            <a:avLst/>
          </a:prstGeom>
        </p:spPr>
        <p:txBody>
          <a:bodyPr bIns="45000" lIns="90000" rIns="90000" tIns="45000"/>
          <a:p>
            <a:pPr algn="ctr">
              <a:lnSpc>
                <a:spcPct val="100000"/>
              </a:lnSpc>
            </a:pPr>
            <a:r>
              <a:rPr lang="it-IT" sz="1000">
                <a:solidFill>
                  <a:srgbClr val="002060"/>
                </a:solidFill>
                <a:latin typeface="Arial"/>
              </a:rPr>
              <a:t>Dipendente</a:t>
            </a:r>
            <a:endParaRPr/>
          </a:p>
        </p:txBody>
      </p:sp>
      <p:sp>
        <p:nvSpPr>
          <p:cNvPr id="3545" name="CustomShape 3"/>
          <p:cNvSpPr/>
          <p:nvPr/>
        </p:nvSpPr>
        <p:spPr>
          <a:xfrm>
            <a:off x="1777320" y="1075320"/>
            <a:ext cx="1388520" cy="67824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Si astiene</a:t>
            </a:r>
            <a:endParaRPr/>
          </a:p>
        </p:txBody>
      </p:sp>
      <p:sp>
        <p:nvSpPr>
          <p:cNvPr id="3546" name="CustomShape 4"/>
          <p:cNvSpPr/>
          <p:nvPr/>
        </p:nvSpPr>
        <p:spPr>
          <a:xfrm>
            <a:off x="3176280" y="2250720"/>
            <a:ext cx="971640" cy="406800"/>
          </a:xfrm>
          <a:prstGeom prst="rect">
            <a:avLst/>
          </a:prstGeom>
        </p:spPr>
      </p:sp>
      <p:sp>
        <p:nvSpPr>
          <p:cNvPr id="3547" name="CustomShape 5"/>
          <p:cNvSpPr/>
          <p:nvPr/>
        </p:nvSpPr>
        <p:spPr>
          <a:xfrm>
            <a:off x="3813840" y="1279440"/>
            <a:ext cx="5856120" cy="122364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Dal </a:t>
            </a:r>
            <a:r>
              <a:rPr lang="it-IT" sz="1200" u="sng">
                <a:solidFill>
                  <a:srgbClr val="ffffff"/>
                </a:solidFill>
                <a:latin typeface="Arial"/>
              </a:rPr>
              <a:t>partecipare all'adozione di decisioni o ad attività che possano coinvolgere oltre che interessi propri</a:t>
            </a:r>
            <a:r>
              <a:rPr lang="it-IT" sz="1200">
                <a:solidFill>
                  <a:srgbClr val="ffffff"/>
                </a:solidFill>
                <a:latin typeface="Arial"/>
              </a:rPr>
              <a:t>, ovvero di:</a:t>
            </a:r>
            <a:endParaRPr/>
          </a:p>
          <a:p>
            <a:pPr algn="ctr">
              <a:lnSpc>
                <a:spcPct val="100000"/>
              </a:lnSpc>
            </a:pPr>
            <a:endParaRPr/>
          </a:p>
        </p:txBody>
      </p:sp>
      <p:sp>
        <p:nvSpPr>
          <p:cNvPr id="3548" name="CustomShape 6"/>
          <p:cNvSpPr/>
          <p:nvPr/>
        </p:nvSpPr>
        <p:spPr>
          <a:xfrm>
            <a:off x="4233600" y="2952720"/>
            <a:ext cx="1619640" cy="7617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Parenti, affini entro il secondo grado</a:t>
            </a:r>
            <a:endParaRPr/>
          </a:p>
        </p:txBody>
      </p:sp>
      <p:sp>
        <p:nvSpPr>
          <p:cNvPr id="3549" name="CustomShape 7"/>
          <p:cNvSpPr/>
          <p:nvPr/>
        </p:nvSpPr>
        <p:spPr>
          <a:xfrm>
            <a:off x="6019920" y="2961720"/>
            <a:ext cx="1619640" cy="7617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Coniuge o conviventi </a:t>
            </a:r>
            <a:endParaRPr/>
          </a:p>
        </p:txBody>
      </p:sp>
      <p:sp>
        <p:nvSpPr>
          <p:cNvPr id="3550" name="CustomShape 8"/>
          <p:cNvSpPr/>
          <p:nvPr/>
        </p:nvSpPr>
        <p:spPr>
          <a:xfrm>
            <a:off x="7846920" y="2952720"/>
            <a:ext cx="1770120" cy="90792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Persone con le quali abbia rapporti di frequentazione abituale</a:t>
            </a:r>
            <a:endParaRPr/>
          </a:p>
        </p:txBody>
      </p:sp>
      <p:sp>
        <p:nvSpPr>
          <p:cNvPr id="3551" name="CustomShape 9"/>
          <p:cNvSpPr/>
          <p:nvPr/>
        </p:nvSpPr>
        <p:spPr>
          <a:xfrm>
            <a:off x="5086440" y="3951720"/>
            <a:ext cx="2590560" cy="10047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Soggetti ed organizzazioni con cui egli o il coniuge abbia causa pendente o grave inimicizia o rapporti di credito o debito significativi</a:t>
            </a:r>
            <a:endParaRPr/>
          </a:p>
        </p:txBody>
      </p:sp>
      <p:sp>
        <p:nvSpPr>
          <p:cNvPr id="3552" name="CustomShape 10"/>
          <p:cNvSpPr/>
          <p:nvPr/>
        </p:nvSpPr>
        <p:spPr>
          <a:xfrm>
            <a:off x="2866680" y="4028400"/>
            <a:ext cx="1952280" cy="82152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Soggetti od organizzazioni di cui sia tutore, curatore, procuratore o agente</a:t>
            </a:r>
            <a:endParaRPr/>
          </a:p>
        </p:txBody>
      </p:sp>
      <p:sp>
        <p:nvSpPr>
          <p:cNvPr id="3553" name="CustomShape 11"/>
          <p:cNvSpPr/>
          <p:nvPr/>
        </p:nvSpPr>
        <p:spPr>
          <a:xfrm>
            <a:off x="8041680" y="4299840"/>
            <a:ext cx="1619640" cy="17211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Enti, associazioni anche non riconosciute di cui sia amministratore o gerente o dirigente </a:t>
            </a:r>
            <a:endParaRPr/>
          </a:p>
          <a:p>
            <a:pPr algn="ctr">
              <a:lnSpc>
                <a:spcPct val="100000"/>
              </a:lnSpc>
            </a:pPr>
            <a:endParaRPr/>
          </a:p>
        </p:txBody>
      </p:sp>
      <p:sp>
        <p:nvSpPr>
          <p:cNvPr id="3554" name="CustomShape 12"/>
          <p:cNvSpPr/>
          <p:nvPr/>
        </p:nvSpPr>
        <p:spPr>
          <a:xfrm>
            <a:off x="4068360" y="5163480"/>
            <a:ext cx="1756440" cy="96408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Comitati di cui sia amministratore o gerente o dirigente</a:t>
            </a:r>
            <a:endParaRPr/>
          </a:p>
        </p:txBody>
      </p:sp>
      <p:sp>
        <p:nvSpPr>
          <p:cNvPr id="3555" name="CustomShape 13"/>
          <p:cNvSpPr/>
          <p:nvPr/>
        </p:nvSpPr>
        <p:spPr>
          <a:xfrm>
            <a:off x="6019920" y="5264640"/>
            <a:ext cx="1826640" cy="972360"/>
          </a:xfrm>
          <a:prstGeom prst="rect">
            <a:avLst/>
          </a:prstGeom>
          <a:solidFill>
            <a:srgbClr val="747678"/>
          </a:solidFill>
        </p:spPr>
        <p:txBody>
          <a:bodyPr anchor="ctr" bIns="45000" lIns="90000" rIns="90000" tIns="45000"/>
          <a:p>
            <a:pPr algn="ctr">
              <a:lnSpc>
                <a:spcPct val="100000"/>
              </a:lnSpc>
            </a:pPr>
            <a:r>
              <a:rPr lang="it-IT" sz="1200">
                <a:solidFill>
                  <a:srgbClr val="ffffff"/>
                </a:solidFill>
                <a:latin typeface="Arial"/>
              </a:rPr>
              <a:t>Società o stabilimenti di cui sia amministratore o gerente o dirigente </a:t>
            </a:r>
            <a:endParaRPr/>
          </a:p>
        </p:txBody>
      </p:sp>
      <p:sp>
        <p:nvSpPr>
          <p:cNvPr id="3556" name="CustomShape 14"/>
          <p:cNvSpPr/>
          <p:nvPr/>
        </p:nvSpPr>
        <p:spPr>
          <a:xfrm>
            <a:off x="1019160" y="5482800"/>
            <a:ext cx="2599560" cy="82440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In </a:t>
            </a:r>
            <a:r>
              <a:rPr lang="it-IT" sz="1200" u="sng">
                <a:solidFill>
                  <a:srgbClr val="ffffff"/>
                </a:solidFill>
                <a:latin typeface="Arial"/>
              </a:rPr>
              <a:t>ogni altro caso in cui esistano gravi ragioni di convenienza</a:t>
            </a:r>
            <a:r>
              <a:rPr lang="it-IT" sz="1200">
                <a:solidFill>
                  <a:srgbClr val="ffffff"/>
                </a:solidFill>
                <a:latin typeface="Arial"/>
              </a:rPr>
              <a:t>.</a:t>
            </a:r>
            <a:endParaRPr/>
          </a:p>
        </p:txBody>
      </p:sp>
      <p:sp>
        <p:nvSpPr>
          <p:cNvPr id="3557" name="CustomShape 15"/>
          <p:cNvSpPr/>
          <p:nvPr/>
        </p:nvSpPr>
        <p:spPr>
          <a:xfrm>
            <a:off x="1957320" y="4075920"/>
            <a:ext cx="1256760" cy="65304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Si astiene</a:t>
            </a:r>
            <a:endParaRPr/>
          </a:p>
        </p:txBody>
      </p:sp>
      <p:sp>
        <p:nvSpPr>
          <p:cNvPr id="3558" name="CustomShape 16"/>
          <p:cNvSpPr/>
          <p:nvPr/>
        </p:nvSpPr>
        <p:spPr>
          <a:xfrm>
            <a:off x="4471920" y="2698920"/>
            <a:ext cx="4952520" cy="212400"/>
          </a:xfrm>
          <a:prstGeom prst="rect">
            <a:avLst>
              <a:gd fmla="val 48320" name="adj"/>
            </a:avLst>
          </a:prstGeom>
          <a:solidFill>
            <a:srgbClr val="bfbfbf"/>
          </a:solidFill>
        </p:spPr>
      </p:sp>
      <p:pic>
        <p:nvPicPr>
          <p:cNvPr descr="" id="3559" name="Immagine 2"/>
          <p:cNvPicPr/>
          <p:nvPr/>
        </p:nvPicPr>
        <p:blipFill>
          <a:blip r:embed="rId2"/>
          <a:stretch>
            <a:fillRect/>
          </a:stretch>
        </p:blipFill>
        <p:spPr>
          <a:xfrm>
            <a:off x="2224080" y="2120760"/>
            <a:ext cx="906120" cy="906120"/>
          </a:xfrm>
          <a:prstGeom prst="rect">
            <a:avLst/>
          </a:prstGeom>
        </p:spPr>
      </p:pic>
      <p:pic>
        <p:nvPicPr>
          <p:cNvPr descr="" id="3560" name="Immagine 47"/>
          <p:cNvPicPr/>
          <p:nvPr/>
        </p:nvPicPr>
        <p:blipFill>
          <a:blip r:embed="rId3"/>
          <a:stretch>
            <a:fillRect/>
          </a:stretch>
        </p:blipFill>
        <p:spPr>
          <a:xfrm>
            <a:off x="557280" y="4471920"/>
            <a:ext cx="906120" cy="906120"/>
          </a:xfrm>
          <a:prstGeom prst="rect">
            <a:avLst/>
          </a:prstGeom>
        </p:spPr>
      </p:pic>
      <p:pic>
        <p:nvPicPr>
          <p:cNvPr descr="" id="3561" name=""/>
          <p:cNvPicPr/>
          <p:nvPr/>
        </p:nvPicPr>
        <p:blipFill>
          <a:blip r:embed="rId4"/>
          <a:stretch>
            <a:fillRect/>
          </a:stretch>
        </p:blipFill>
        <p:spPr>
          <a:xfrm>
            <a:off x="0" y="0"/>
            <a:ext cx="152280" cy="152280"/>
          </a:xfrm>
          <a:prstGeom prst="rect">
            <a:avLst/>
          </a:prstGeom>
        </p:spPr>
      </p:pic>
    </p:spTree>
  </p:cSld>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562" name="Immagine 90"/>
          <p:cNvPicPr/>
          <p:nvPr/>
        </p:nvPicPr>
        <p:blipFill>
          <a:blip r:embed="rId1"/>
          <a:stretch>
            <a:fillRect/>
          </a:stretch>
        </p:blipFill>
        <p:spPr>
          <a:xfrm>
            <a:off x="675360" y="1323720"/>
            <a:ext cx="8454600" cy="5025600"/>
          </a:xfrm>
          <a:prstGeom prst="rect">
            <a:avLst/>
          </a:prstGeom>
        </p:spPr>
      </p:pic>
      <p:pic>
        <p:nvPicPr>
          <p:cNvPr descr="" id="3563" name="Immagine 24"/>
          <p:cNvPicPr/>
          <p:nvPr/>
        </p:nvPicPr>
        <p:blipFill>
          <a:blip r:embed="rId2"/>
          <a:stretch>
            <a:fillRect/>
          </a:stretch>
        </p:blipFill>
        <p:spPr>
          <a:xfrm>
            <a:off x="652320" y="1525680"/>
            <a:ext cx="566280" cy="856800"/>
          </a:xfrm>
          <a:prstGeom prst="rect">
            <a:avLst/>
          </a:prstGeom>
        </p:spPr>
      </p:pic>
      <p:sp>
        <p:nvSpPr>
          <p:cNvPr id="3564" name="CustomShape 1"/>
          <p:cNvSpPr/>
          <p:nvPr/>
        </p:nvSpPr>
        <p:spPr>
          <a:xfrm>
            <a:off x="228600" y="1319040"/>
            <a:ext cx="142056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565" name="CustomShape 2"/>
          <p:cNvSpPr/>
          <p:nvPr/>
        </p:nvSpPr>
        <p:spPr>
          <a:xfrm>
            <a:off x="1315080" y="749880"/>
            <a:ext cx="2215440" cy="1052280"/>
          </a:xfrm>
          <a:prstGeom prst="rect">
            <a:avLst>
              <a:gd fmla="val 60000" name="adj1"/>
              <a:gd fmla="val 50000" name="adj2"/>
            </a:avLst>
          </a:prstGeom>
          <a:solidFill>
            <a:srgbClr val="c00000"/>
          </a:solidFill>
        </p:spPr>
      </p:sp>
      <p:sp>
        <p:nvSpPr>
          <p:cNvPr id="3566" name="CustomShape 3"/>
          <p:cNvSpPr/>
          <p:nvPr/>
        </p:nvSpPr>
        <p:spPr>
          <a:xfrm>
            <a:off x="3656880" y="2635560"/>
            <a:ext cx="1550520" cy="631080"/>
          </a:xfrm>
          <a:prstGeom prst="rect">
            <a:avLst/>
          </a:prstGeom>
        </p:spPr>
      </p:sp>
      <p:sp>
        <p:nvSpPr>
          <p:cNvPr id="3567" name="CustomShape 4"/>
          <p:cNvSpPr/>
          <p:nvPr/>
        </p:nvSpPr>
        <p:spPr>
          <a:xfrm>
            <a:off x="1692360" y="1693800"/>
            <a:ext cx="2134800" cy="547200"/>
          </a:xfrm>
          <a:prstGeom prst="rect">
            <a:avLst/>
          </a:prstGeom>
        </p:spPr>
        <p:txBody>
          <a:bodyPr bIns="45000" lIns="90000" rIns="90000" tIns="45000"/>
          <a:p>
            <a:pPr algn="ctr">
              <a:lnSpc>
                <a:spcPct val="100000"/>
              </a:lnSpc>
            </a:pPr>
            <a:r>
              <a:rPr lang="it-IT" sz="1000">
                <a:solidFill>
                  <a:srgbClr val="ffffff"/>
                </a:solidFill>
                <a:latin typeface="Arial"/>
              </a:rPr>
              <a:t>Deve comunicare immediatamente verbalmente e per iscritto</a:t>
            </a:r>
            <a:endParaRPr/>
          </a:p>
        </p:txBody>
      </p:sp>
      <p:pic>
        <p:nvPicPr>
          <p:cNvPr descr="" id="3568" name="Immagine 30"/>
          <p:cNvPicPr/>
          <p:nvPr/>
        </p:nvPicPr>
        <p:blipFill>
          <a:blip r:embed="rId3"/>
          <a:stretch>
            <a:fillRect/>
          </a:stretch>
        </p:blipFill>
        <p:spPr>
          <a:xfrm>
            <a:off x="4527720" y="1544760"/>
            <a:ext cx="680760" cy="766440"/>
          </a:xfrm>
          <a:prstGeom prst="rect">
            <a:avLst/>
          </a:prstGeom>
        </p:spPr>
      </p:pic>
      <p:sp>
        <p:nvSpPr>
          <p:cNvPr id="3569" name="CustomShape 5"/>
          <p:cNvSpPr/>
          <p:nvPr/>
        </p:nvSpPr>
        <p:spPr>
          <a:xfrm>
            <a:off x="4407120" y="1298520"/>
            <a:ext cx="876960" cy="303480"/>
          </a:xfrm>
          <a:prstGeom prst="rect">
            <a:avLst/>
          </a:prstGeom>
        </p:spPr>
        <p:txBody>
          <a:bodyPr bIns="45000" lIns="90000" rIns="90000" tIns="45000"/>
          <a:p>
            <a:pPr algn="ctr">
              <a:lnSpc>
                <a:spcPct val="100000"/>
              </a:lnSpc>
            </a:pPr>
            <a:r>
              <a:rPr lang="it-IT" sz="1400">
                <a:solidFill>
                  <a:srgbClr val="002060"/>
                </a:solidFill>
                <a:latin typeface="Verdana"/>
              </a:rPr>
              <a:t>R. UFF.</a:t>
            </a:r>
            <a:endParaRPr/>
          </a:p>
        </p:txBody>
      </p:sp>
      <p:sp>
        <p:nvSpPr>
          <p:cNvPr id="3570" name="CustomShape 6"/>
          <p:cNvSpPr/>
          <p:nvPr/>
        </p:nvSpPr>
        <p:spPr>
          <a:xfrm>
            <a:off x="5611320" y="1617480"/>
            <a:ext cx="4102560" cy="70812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La </a:t>
            </a:r>
            <a:r>
              <a:rPr lang="it-IT" sz="1200" u="sng">
                <a:solidFill>
                  <a:srgbClr val="ffffff"/>
                </a:solidFill>
                <a:latin typeface="Arial"/>
              </a:rPr>
              <a:t>propria situazione</a:t>
            </a:r>
            <a:r>
              <a:rPr lang="it-IT" sz="1200">
                <a:solidFill>
                  <a:srgbClr val="ffffff"/>
                </a:solidFill>
                <a:latin typeface="Arial"/>
              </a:rPr>
              <a:t>, qualora ricorrano le condizioni appena descritte</a:t>
            </a:r>
            <a:endParaRPr/>
          </a:p>
        </p:txBody>
      </p:sp>
      <p:sp>
        <p:nvSpPr>
          <p:cNvPr id="3571" name="CustomShape 7"/>
          <p:cNvSpPr/>
          <p:nvPr/>
        </p:nvSpPr>
        <p:spPr>
          <a:xfrm>
            <a:off x="1324080" y="1968120"/>
            <a:ext cx="2215440" cy="1052280"/>
          </a:xfrm>
          <a:prstGeom prst="rect">
            <a:avLst>
              <a:gd fmla="val 60000" name="adj1"/>
              <a:gd fmla="val 50000" name="adj2"/>
            </a:avLst>
          </a:prstGeom>
          <a:solidFill>
            <a:srgbClr val="c00000"/>
          </a:solidFill>
        </p:spPr>
      </p:sp>
      <p:sp>
        <p:nvSpPr>
          <p:cNvPr id="3572" name="CustomShape 8"/>
          <p:cNvSpPr/>
          <p:nvPr/>
        </p:nvSpPr>
        <p:spPr>
          <a:xfrm>
            <a:off x="3666240" y="3853800"/>
            <a:ext cx="1550520" cy="631080"/>
          </a:xfrm>
          <a:prstGeom prst="rect">
            <a:avLst/>
          </a:prstGeom>
        </p:spPr>
      </p:sp>
      <p:sp>
        <p:nvSpPr>
          <p:cNvPr id="3573" name="CustomShape 9"/>
          <p:cNvSpPr/>
          <p:nvPr/>
        </p:nvSpPr>
        <p:spPr>
          <a:xfrm>
            <a:off x="1692360" y="2989440"/>
            <a:ext cx="2134800" cy="394920"/>
          </a:xfrm>
          <a:prstGeom prst="rect">
            <a:avLst/>
          </a:prstGeom>
        </p:spPr>
        <p:txBody>
          <a:bodyPr bIns="45000" lIns="90000" rIns="90000" tIns="45000"/>
          <a:p>
            <a:pPr algn="ctr">
              <a:lnSpc>
                <a:spcPct val="100000"/>
              </a:lnSpc>
            </a:pPr>
            <a:r>
              <a:rPr lang="it-IT" sz="1000">
                <a:solidFill>
                  <a:srgbClr val="ffffff"/>
                </a:solidFill>
                <a:latin typeface="Arial"/>
              </a:rPr>
              <a:t>Deve prontamente rispondere per iscritto</a:t>
            </a:r>
            <a:endParaRPr/>
          </a:p>
        </p:txBody>
      </p:sp>
      <p:sp>
        <p:nvSpPr>
          <p:cNvPr id="3574" name="CustomShape 10"/>
          <p:cNvSpPr/>
          <p:nvPr/>
        </p:nvSpPr>
        <p:spPr>
          <a:xfrm>
            <a:off x="5611320" y="2666880"/>
            <a:ext cx="4102560" cy="958320"/>
          </a:xfrm>
          <a:prstGeom prst="rect">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Sollevandolo dall’incarico</a:t>
            </a:r>
            <a:r>
              <a:rPr lang="it-IT" sz="1200">
                <a:solidFill>
                  <a:srgbClr val="ffffff"/>
                </a:solidFill>
                <a:latin typeface="Arial"/>
              </a:rPr>
              <a:t> e affidando l’attività ad altri dipendenti o, in assenza di idonee professionalità, avocandola a sé, al fine di garantire la continuità dell’attività dell'ufficio</a:t>
            </a:r>
            <a:endParaRPr/>
          </a:p>
        </p:txBody>
      </p:sp>
      <p:sp>
        <p:nvSpPr>
          <p:cNvPr id="3575" name="CustomShape 11"/>
          <p:cNvSpPr/>
          <p:nvPr/>
        </p:nvSpPr>
        <p:spPr>
          <a:xfrm>
            <a:off x="1567080" y="4046040"/>
            <a:ext cx="2579040" cy="903960"/>
          </a:xfrm>
          <a:prstGeom prst="rect">
            <a:avLst>
              <a:gd fmla="val 60000" name="adj1"/>
              <a:gd fmla="val 50000" name="adj2"/>
            </a:avLst>
          </a:prstGeom>
          <a:solidFill>
            <a:srgbClr val="c00000"/>
          </a:solidFill>
        </p:spPr>
      </p:sp>
      <p:pic>
        <p:nvPicPr>
          <p:cNvPr descr="" id="3576" name="Immagine 53"/>
          <p:cNvPicPr/>
          <p:nvPr/>
        </p:nvPicPr>
        <p:blipFill>
          <a:blip r:embed="rId4"/>
          <a:stretch>
            <a:fillRect/>
          </a:stretch>
        </p:blipFill>
        <p:spPr>
          <a:xfrm>
            <a:off x="546120" y="2841480"/>
            <a:ext cx="680760" cy="766440"/>
          </a:xfrm>
          <a:prstGeom prst="rect">
            <a:avLst/>
          </a:prstGeom>
        </p:spPr>
      </p:pic>
      <p:sp>
        <p:nvSpPr>
          <p:cNvPr id="3577" name="CustomShape 12"/>
          <p:cNvSpPr/>
          <p:nvPr/>
        </p:nvSpPr>
        <p:spPr>
          <a:xfrm>
            <a:off x="471600" y="2591640"/>
            <a:ext cx="876960" cy="303480"/>
          </a:xfrm>
          <a:prstGeom prst="rect">
            <a:avLst/>
          </a:prstGeom>
        </p:spPr>
        <p:txBody>
          <a:bodyPr bIns="45000" lIns="90000" rIns="90000" tIns="45000"/>
          <a:p>
            <a:pPr algn="ctr">
              <a:lnSpc>
                <a:spcPct val="100000"/>
              </a:lnSpc>
            </a:pPr>
            <a:r>
              <a:rPr lang="it-IT" sz="1400">
                <a:solidFill>
                  <a:srgbClr val="002060"/>
                </a:solidFill>
                <a:latin typeface="Verdana"/>
              </a:rPr>
              <a:t>R. UFF.</a:t>
            </a:r>
            <a:endParaRPr/>
          </a:p>
        </p:txBody>
      </p:sp>
      <p:pic>
        <p:nvPicPr>
          <p:cNvPr descr="" id="3578" name="Immagine 55"/>
          <p:cNvPicPr/>
          <p:nvPr/>
        </p:nvPicPr>
        <p:blipFill>
          <a:blip r:embed="rId5"/>
          <a:stretch>
            <a:fillRect/>
          </a:stretch>
        </p:blipFill>
        <p:spPr>
          <a:xfrm>
            <a:off x="4572000" y="2876400"/>
            <a:ext cx="566280" cy="856800"/>
          </a:xfrm>
          <a:prstGeom prst="rect">
            <a:avLst/>
          </a:prstGeom>
        </p:spPr>
      </p:pic>
      <p:sp>
        <p:nvSpPr>
          <p:cNvPr id="3579" name="CustomShape 13"/>
          <p:cNvSpPr/>
          <p:nvPr/>
        </p:nvSpPr>
        <p:spPr>
          <a:xfrm>
            <a:off x="4141440" y="2666880"/>
            <a:ext cx="142056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580" name="CustomShape 14"/>
          <p:cNvSpPr/>
          <p:nvPr/>
        </p:nvSpPr>
        <p:spPr>
          <a:xfrm>
            <a:off x="1647720" y="4248000"/>
            <a:ext cx="2179440" cy="242640"/>
          </a:xfrm>
          <a:prstGeom prst="rect">
            <a:avLst/>
          </a:prstGeom>
        </p:spPr>
        <p:txBody>
          <a:bodyPr bIns="45000" lIns="90000" rIns="90000" tIns="45000"/>
          <a:p>
            <a:pPr algn="ctr">
              <a:lnSpc>
                <a:spcPct val="100000"/>
              </a:lnSpc>
            </a:pPr>
            <a:r>
              <a:rPr lang="it-IT" sz="1000">
                <a:solidFill>
                  <a:srgbClr val="ffffff"/>
                </a:solidFill>
                <a:latin typeface="Arial"/>
              </a:rPr>
              <a:t>Comunica prontamente per iscritto</a:t>
            </a:r>
            <a:endParaRPr/>
          </a:p>
        </p:txBody>
      </p:sp>
      <p:sp>
        <p:nvSpPr>
          <p:cNvPr id="3581" name="CustomShape 15"/>
          <p:cNvSpPr/>
          <p:nvPr/>
        </p:nvSpPr>
        <p:spPr>
          <a:xfrm>
            <a:off x="5611320" y="3896280"/>
            <a:ext cx="4102560" cy="128484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Le </a:t>
            </a:r>
            <a:r>
              <a:rPr lang="it-IT" sz="1200" u="sng">
                <a:solidFill>
                  <a:srgbClr val="ffffff"/>
                </a:solidFill>
                <a:latin typeface="Arial"/>
              </a:rPr>
              <a:t>ragioni che consentono allo stesso dipendente di espletare comunque l’attività</a:t>
            </a:r>
            <a:r>
              <a:rPr lang="it-IT" sz="1200">
                <a:solidFill>
                  <a:srgbClr val="ffffff"/>
                </a:solidFill>
                <a:latin typeface="Arial"/>
              </a:rPr>
              <a:t>, qualora a fronte della comunicazione ricevuta, </a:t>
            </a:r>
            <a:r>
              <a:rPr lang="it-IT" sz="1200" u="sng">
                <a:solidFill>
                  <a:srgbClr val="ffffff"/>
                </a:solidFill>
                <a:latin typeface="Arial"/>
              </a:rPr>
              <a:t>ritenga che non sussistano situazioni di conflitto di interesse</a:t>
            </a:r>
            <a:r>
              <a:rPr lang="it-IT" sz="1200">
                <a:solidFill>
                  <a:srgbClr val="ffffff"/>
                </a:solidFill>
                <a:latin typeface="Arial"/>
              </a:rPr>
              <a:t> che integrano il presupposto per l’applicazione dell’obbligo di astensione di cui al presente articolo</a:t>
            </a:r>
            <a:endParaRPr/>
          </a:p>
        </p:txBody>
      </p:sp>
      <p:pic>
        <p:nvPicPr>
          <p:cNvPr descr="" id="3582" name="Immagine 75"/>
          <p:cNvPicPr/>
          <p:nvPr/>
        </p:nvPicPr>
        <p:blipFill>
          <a:blip r:embed="rId6"/>
          <a:stretch>
            <a:fillRect/>
          </a:stretch>
        </p:blipFill>
        <p:spPr>
          <a:xfrm>
            <a:off x="542880" y="4091040"/>
            <a:ext cx="680760" cy="766440"/>
          </a:xfrm>
          <a:prstGeom prst="rect">
            <a:avLst/>
          </a:prstGeom>
        </p:spPr>
      </p:pic>
      <p:sp>
        <p:nvSpPr>
          <p:cNvPr id="3583" name="CustomShape 16"/>
          <p:cNvSpPr/>
          <p:nvPr/>
        </p:nvSpPr>
        <p:spPr>
          <a:xfrm>
            <a:off x="533520" y="3896280"/>
            <a:ext cx="876960" cy="303480"/>
          </a:xfrm>
          <a:prstGeom prst="rect">
            <a:avLst/>
          </a:prstGeom>
        </p:spPr>
        <p:txBody>
          <a:bodyPr bIns="45000" lIns="90000" rIns="90000" tIns="45000"/>
          <a:p>
            <a:pPr algn="ctr">
              <a:lnSpc>
                <a:spcPct val="100000"/>
              </a:lnSpc>
            </a:pPr>
            <a:r>
              <a:rPr lang="it-IT" sz="1400">
                <a:solidFill>
                  <a:srgbClr val="002060"/>
                </a:solidFill>
                <a:latin typeface="Verdana"/>
              </a:rPr>
              <a:t>R. UFF.</a:t>
            </a:r>
            <a:endParaRPr/>
          </a:p>
        </p:txBody>
      </p:sp>
      <p:pic>
        <p:nvPicPr>
          <p:cNvPr descr="" id="3584" name="Immagine 77"/>
          <p:cNvPicPr/>
          <p:nvPr/>
        </p:nvPicPr>
        <p:blipFill>
          <a:blip r:embed="rId7"/>
          <a:stretch>
            <a:fillRect/>
          </a:stretch>
        </p:blipFill>
        <p:spPr>
          <a:xfrm>
            <a:off x="4572000" y="4092480"/>
            <a:ext cx="566280" cy="856800"/>
          </a:xfrm>
          <a:prstGeom prst="rect">
            <a:avLst/>
          </a:prstGeom>
        </p:spPr>
      </p:pic>
      <p:sp>
        <p:nvSpPr>
          <p:cNvPr id="3585" name="CustomShape 17"/>
          <p:cNvSpPr/>
          <p:nvPr/>
        </p:nvSpPr>
        <p:spPr>
          <a:xfrm>
            <a:off x="4141440" y="3882240"/>
            <a:ext cx="142056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586" name="CustomShape 18"/>
          <p:cNvSpPr/>
          <p:nvPr/>
        </p:nvSpPr>
        <p:spPr>
          <a:xfrm>
            <a:off x="1447920" y="1536840"/>
            <a:ext cx="380520" cy="377640"/>
          </a:xfrm>
          <a:prstGeom prst="rect">
            <a:avLst/>
          </a:prstGeom>
          <a:solidFill>
            <a:srgbClr val="002366"/>
          </a:solidFill>
        </p:spPr>
        <p:txBody>
          <a:bodyPr anchor="ctr" bIns="45000" lIns="90000" rIns="90000" tIns="45000"/>
          <a:p>
            <a:pPr algn="ctr">
              <a:lnSpc>
                <a:spcPct val="100000"/>
              </a:lnSpc>
            </a:pPr>
            <a:r>
              <a:rPr lang="it-IT" sz="2000">
                <a:solidFill>
                  <a:srgbClr val="ffffff"/>
                </a:solidFill>
                <a:latin typeface="Arial"/>
              </a:rPr>
              <a:t>1</a:t>
            </a:r>
            <a:endParaRPr/>
          </a:p>
        </p:txBody>
      </p:sp>
      <p:sp>
        <p:nvSpPr>
          <p:cNvPr id="3587" name="CustomShape 19"/>
          <p:cNvSpPr/>
          <p:nvPr/>
        </p:nvSpPr>
        <p:spPr>
          <a:xfrm>
            <a:off x="1447920" y="2746440"/>
            <a:ext cx="380520" cy="377640"/>
          </a:xfrm>
          <a:prstGeom prst="rect">
            <a:avLst/>
          </a:prstGeom>
          <a:solidFill>
            <a:srgbClr val="002366"/>
          </a:solidFill>
        </p:spPr>
        <p:txBody>
          <a:bodyPr anchor="ctr" bIns="45000" lIns="90000" rIns="90000" tIns="45000"/>
          <a:p>
            <a:pPr algn="ctr">
              <a:lnSpc>
                <a:spcPct val="100000"/>
              </a:lnSpc>
            </a:pPr>
            <a:r>
              <a:rPr lang="it-IT" sz="2000">
                <a:solidFill>
                  <a:srgbClr val="ffffff"/>
                </a:solidFill>
                <a:latin typeface="Arial"/>
              </a:rPr>
              <a:t>2</a:t>
            </a:r>
            <a:endParaRPr/>
          </a:p>
        </p:txBody>
      </p:sp>
      <p:sp>
        <p:nvSpPr>
          <p:cNvPr id="3588" name="CustomShape 20"/>
          <p:cNvSpPr/>
          <p:nvPr/>
        </p:nvSpPr>
        <p:spPr>
          <a:xfrm>
            <a:off x="1434960" y="3989520"/>
            <a:ext cx="380520" cy="377640"/>
          </a:xfrm>
          <a:prstGeom prst="rect">
            <a:avLst/>
          </a:prstGeom>
          <a:solidFill>
            <a:srgbClr val="002366"/>
          </a:solidFill>
        </p:spPr>
        <p:txBody>
          <a:bodyPr anchor="ctr" bIns="45000" lIns="90000" rIns="90000" tIns="45000"/>
          <a:p>
            <a:pPr algn="ctr">
              <a:lnSpc>
                <a:spcPct val="100000"/>
              </a:lnSpc>
            </a:pPr>
            <a:r>
              <a:rPr lang="it-IT" sz="2000">
                <a:solidFill>
                  <a:srgbClr val="ffffff"/>
                </a:solidFill>
                <a:latin typeface="Arial"/>
              </a:rPr>
              <a:t>3</a:t>
            </a:r>
            <a:endParaRPr/>
          </a:p>
        </p:txBody>
      </p:sp>
      <p:sp>
        <p:nvSpPr>
          <p:cNvPr id="3589" name="CustomShape 21"/>
          <p:cNvSpPr/>
          <p:nvPr/>
        </p:nvSpPr>
        <p:spPr>
          <a:xfrm>
            <a:off x="1606680" y="5267880"/>
            <a:ext cx="2579040" cy="903960"/>
          </a:xfrm>
          <a:prstGeom prst="rect">
            <a:avLst>
              <a:gd fmla="val 60000" name="adj1"/>
              <a:gd fmla="val 50000" name="adj2"/>
            </a:avLst>
          </a:prstGeom>
          <a:solidFill>
            <a:srgbClr val="c00000"/>
          </a:solidFill>
        </p:spPr>
      </p:sp>
      <p:sp>
        <p:nvSpPr>
          <p:cNvPr id="3590" name="CustomShape 22"/>
          <p:cNvSpPr/>
          <p:nvPr/>
        </p:nvSpPr>
        <p:spPr>
          <a:xfrm>
            <a:off x="5626080" y="5360040"/>
            <a:ext cx="4102560" cy="82764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Degli </a:t>
            </a:r>
            <a:r>
              <a:rPr lang="it-IT" sz="1200" u="sng">
                <a:solidFill>
                  <a:srgbClr val="ffffff"/>
                </a:solidFill>
                <a:latin typeface="Arial"/>
              </a:rPr>
              <a:t>esiti della valutazione svolta</a:t>
            </a:r>
            <a:endParaRPr/>
          </a:p>
        </p:txBody>
      </p:sp>
      <p:pic>
        <p:nvPicPr>
          <p:cNvPr descr="" id="3591" name="Immagine 83"/>
          <p:cNvPicPr/>
          <p:nvPr/>
        </p:nvPicPr>
        <p:blipFill>
          <a:blip r:embed="rId8"/>
          <a:stretch>
            <a:fillRect/>
          </a:stretch>
        </p:blipFill>
        <p:spPr>
          <a:xfrm>
            <a:off x="582480" y="5234040"/>
            <a:ext cx="680760" cy="766440"/>
          </a:xfrm>
          <a:prstGeom prst="rect">
            <a:avLst/>
          </a:prstGeom>
        </p:spPr>
      </p:pic>
      <p:sp>
        <p:nvSpPr>
          <p:cNvPr id="3592" name="CustomShape 23"/>
          <p:cNvSpPr/>
          <p:nvPr/>
        </p:nvSpPr>
        <p:spPr>
          <a:xfrm>
            <a:off x="533520" y="5039280"/>
            <a:ext cx="876960" cy="303480"/>
          </a:xfrm>
          <a:prstGeom prst="rect">
            <a:avLst/>
          </a:prstGeom>
        </p:spPr>
        <p:txBody>
          <a:bodyPr bIns="45000" lIns="90000" rIns="90000" tIns="45000"/>
          <a:p>
            <a:pPr algn="ctr">
              <a:lnSpc>
                <a:spcPct val="100000"/>
              </a:lnSpc>
            </a:pPr>
            <a:r>
              <a:rPr lang="it-IT" sz="1400">
                <a:solidFill>
                  <a:srgbClr val="002060"/>
                </a:solidFill>
                <a:latin typeface="Verdana"/>
              </a:rPr>
              <a:t>R. UFF.</a:t>
            </a:r>
            <a:endParaRPr/>
          </a:p>
        </p:txBody>
      </p:sp>
      <p:sp>
        <p:nvSpPr>
          <p:cNvPr id="3593" name="CustomShape 24"/>
          <p:cNvSpPr/>
          <p:nvPr/>
        </p:nvSpPr>
        <p:spPr>
          <a:xfrm>
            <a:off x="1474920" y="5211720"/>
            <a:ext cx="380520" cy="377640"/>
          </a:xfrm>
          <a:prstGeom prst="rect">
            <a:avLst/>
          </a:prstGeom>
          <a:solidFill>
            <a:srgbClr val="002366"/>
          </a:solidFill>
        </p:spPr>
        <p:txBody>
          <a:bodyPr anchor="ctr" bIns="45000" lIns="90000" rIns="90000" tIns="45000"/>
          <a:p>
            <a:pPr algn="ctr">
              <a:lnSpc>
                <a:spcPct val="100000"/>
              </a:lnSpc>
            </a:pPr>
            <a:r>
              <a:rPr lang="it-IT" sz="2000">
                <a:solidFill>
                  <a:srgbClr val="ffffff"/>
                </a:solidFill>
                <a:latin typeface="Arial"/>
              </a:rPr>
              <a:t>4</a:t>
            </a:r>
            <a:endParaRPr/>
          </a:p>
        </p:txBody>
      </p:sp>
      <p:pic>
        <p:nvPicPr>
          <p:cNvPr descr="" id="3594" name="Immagine 4"/>
          <p:cNvPicPr/>
          <p:nvPr/>
        </p:nvPicPr>
        <p:blipFill>
          <a:blip r:embed="rId9"/>
          <a:stretch>
            <a:fillRect/>
          </a:stretch>
        </p:blipFill>
        <p:spPr>
          <a:xfrm>
            <a:off x="4440240" y="5442120"/>
            <a:ext cx="893520" cy="664920"/>
          </a:xfrm>
          <a:prstGeom prst="rect">
            <a:avLst/>
          </a:prstGeom>
        </p:spPr>
      </p:pic>
      <p:sp>
        <p:nvSpPr>
          <p:cNvPr id="3595" name="CustomShape 25"/>
          <p:cNvSpPr/>
          <p:nvPr/>
        </p:nvSpPr>
        <p:spPr>
          <a:xfrm>
            <a:off x="4191120" y="5144400"/>
            <a:ext cx="1420560" cy="333720"/>
          </a:xfrm>
          <a:prstGeom prst="rect">
            <a:avLst/>
          </a:prstGeom>
        </p:spPr>
        <p:txBody>
          <a:bodyPr bIns="45000" lIns="90000" rIns="90000" tIns="45000"/>
          <a:p>
            <a:pPr algn="ctr">
              <a:lnSpc>
                <a:spcPct val="100000"/>
              </a:lnSpc>
            </a:pPr>
            <a:r>
              <a:rPr lang="it-IT" sz="800">
                <a:solidFill>
                  <a:srgbClr val="002060"/>
                </a:solidFill>
                <a:latin typeface="Verdana"/>
              </a:rPr>
              <a:t>Responsabile Anticorruzione</a:t>
            </a:r>
            <a:endParaRPr/>
          </a:p>
        </p:txBody>
      </p:sp>
      <p:sp>
        <p:nvSpPr>
          <p:cNvPr id="3596" name="CustomShape 26"/>
          <p:cNvSpPr/>
          <p:nvPr/>
        </p:nvSpPr>
        <p:spPr>
          <a:xfrm>
            <a:off x="1704960" y="5621400"/>
            <a:ext cx="2179440" cy="242640"/>
          </a:xfrm>
          <a:prstGeom prst="rect">
            <a:avLst/>
          </a:prstGeom>
        </p:spPr>
        <p:txBody>
          <a:bodyPr bIns="45000" lIns="90000" rIns="90000" tIns="45000"/>
          <a:p>
            <a:pPr algn="ctr">
              <a:lnSpc>
                <a:spcPct val="100000"/>
              </a:lnSpc>
            </a:pPr>
            <a:r>
              <a:rPr lang="it-IT" sz="1000">
                <a:solidFill>
                  <a:srgbClr val="ffffff"/>
                </a:solidFill>
                <a:latin typeface="Arial"/>
              </a:rPr>
              <a:t>Informa</a:t>
            </a:r>
            <a:endParaRPr/>
          </a:p>
        </p:txBody>
      </p:sp>
      <p:sp>
        <p:nvSpPr>
          <p:cNvPr id="3597" name="CustomShape 27"/>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7 Obbligo di astensione (2/2)</a:t>
            </a:r>
            <a:endParaRPr/>
          </a:p>
        </p:txBody>
      </p:sp>
      <p:pic>
        <p:nvPicPr>
          <p:cNvPr descr="" id="3598" name=""/>
          <p:cNvPicPr/>
          <p:nvPr/>
        </p:nvPicPr>
        <p:blipFill>
          <a:blip r:embed="rId10"/>
          <a:stretch>
            <a:fillRect/>
          </a:stretch>
        </p:blipFill>
        <p:spPr>
          <a:xfrm>
            <a:off x="0" y="0"/>
            <a:ext cx="152280" cy="152280"/>
          </a:xfrm>
          <a:prstGeom prst="rect">
            <a:avLst/>
          </a:prstGeom>
        </p:spPr>
      </p:pic>
    </p:spTree>
  </p:cSld>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599" name="Immagine 15"/>
          <p:cNvPicPr/>
          <p:nvPr/>
        </p:nvPicPr>
        <p:blipFill>
          <a:blip r:embed="rId1"/>
          <a:stretch>
            <a:fillRect/>
          </a:stretch>
        </p:blipFill>
        <p:spPr>
          <a:xfrm>
            <a:off x="692280" y="1563840"/>
            <a:ext cx="2901600" cy="4392360"/>
          </a:xfrm>
          <a:prstGeom prst="rect">
            <a:avLst/>
          </a:prstGeom>
        </p:spPr>
      </p:pic>
      <p:sp>
        <p:nvSpPr>
          <p:cNvPr id="3600"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9 Trasparenza e tracciabilità  </a:t>
            </a:r>
            <a:endParaRPr/>
          </a:p>
        </p:txBody>
      </p:sp>
      <p:sp>
        <p:nvSpPr>
          <p:cNvPr id="3601" name="CustomShape 2"/>
          <p:cNvSpPr/>
          <p:nvPr/>
        </p:nvSpPr>
        <p:spPr>
          <a:xfrm>
            <a:off x="3052800" y="1347840"/>
            <a:ext cx="6373440" cy="426600"/>
          </a:xfrm>
          <a:prstGeom prst="rect">
            <a:avLst/>
          </a:prstGeom>
        </p:spPr>
        <p:txBody>
          <a:bodyPr bIns="0" lIns="0" rIns="0" tIns="0"/>
          <a:p>
            <a:pPr algn="just">
              <a:lnSpc>
                <a:spcPct val="100000"/>
              </a:lnSpc>
            </a:pPr>
            <a:r>
              <a:rPr lang="it-IT" sz="1400">
                <a:solidFill>
                  <a:srgbClr val="002366"/>
                </a:solidFill>
                <a:latin typeface="Arial"/>
              </a:rPr>
              <a:t>Il dipendente assicura l'adempimento degli obblighi di trasparenza previsti in capo alle pubbliche amministrazioni:</a:t>
            </a:r>
            <a:endParaRPr/>
          </a:p>
        </p:txBody>
      </p:sp>
      <p:sp>
        <p:nvSpPr>
          <p:cNvPr id="3602" name="CustomShape 3"/>
          <p:cNvSpPr/>
          <p:nvPr/>
        </p:nvSpPr>
        <p:spPr>
          <a:xfrm>
            <a:off x="2998440" y="3677760"/>
            <a:ext cx="2819160" cy="106632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Seguendo quanto prescritto nelle disposizioni normative </a:t>
            </a:r>
            <a:r>
              <a:rPr lang="it-IT" sz="1200">
                <a:solidFill>
                  <a:srgbClr val="ffffff"/>
                </a:solidFill>
                <a:latin typeface="Arial"/>
              </a:rPr>
              <a:t>vigenti e nel </a:t>
            </a:r>
            <a:r>
              <a:rPr lang="it-IT" sz="1200" u="sng">
                <a:solidFill>
                  <a:srgbClr val="ffffff"/>
                </a:solidFill>
                <a:latin typeface="Arial"/>
              </a:rPr>
              <a:t>Programma triennale per la trasparenza e l'integrità</a:t>
            </a:r>
            <a:endParaRPr/>
          </a:p>
        </p:txBody>
      </p:sp>
      <p:sp>
        <p:nvSpPr>
          <p:cNvPr id="3603" name="CustomShape 4"/>
          <p:cNvSpPr/>
          <p:nvPr/>
        </p:nvSpPr>
        <p:spPr>
          <a:xfrm>
            <a:off x="2998440" y="2230560"/>
            <a:ext cx="2819160" cy="114372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Prestando la massima collaborazione</a:t>
            </a:r>
            <a:r>
              <a:rPr lang="it-IT" sz="1200">
                <a:solidFill>
                  <a:srgbClr val="ffffff"/>
                </a:solidFill>
                <a:latin typeface="Arial"/>
              </a:rPr>
              <a:t> nell'elaborazione, nel reperimento e nella trasmissione dei dati sottoposti all'obbligo di pubblicazione sul sito istituzionale</a:t>
            </a:r>
            <a:endParaRPr/>
          </a:p>
        </p:txBody>
      </p:sp>
      <p:pic>
        <p:nvPicPr>
          <p:cNvPr descr="" id="3604" name="Immagine 10"/>
          <p:cNvPicPr/>
          <p:nvPr/>
        </p:nvPicPr>
        <p:blipFill>
          <a:blip r:embed="rId2"/>
          <a:stretch>
            <a:fillRect/>
          </a:stretch>
        </p:blipFill>
        <p:spPr>
          <a:xfrm>
            <a:off x="-19440" y="2313000"/>
            <a:ext cx="1349280" cy="1011960"/>
          </a:xfrm>
          <a:prstGeom prst="rect">
            <a:avLst/>
          </a:prstGeom>
        </p:spPr>
      </p:pic>
      <p:sp>
        <p:nvSpPr>
          <p:cNvPr id="3605" name="CustomShape 5"/>
          <p:cNvSpPr/>
          <p:nvPr/>
        </p:nvSpPr>
        <p:spPr>
          <a:xfrm>
            <a:off x="2998440" y="5047200"/>
            <a:ext cx="2819160" cy="12110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Rendendo sempre tracciabili i processi decisionali</a:t>
            </a:r>
            <a:r>
              <a:rPr lang="it-IT" sz="1200">
                <a:solidFill>
                  <a:srgbClr val="ffffff"/>
                </a:solidFill>
                <a:latin typeface="Arial"/>
              </a:rPr>
              <a:t> attraverso un adeguato supporto documentale che consenta in ogni momento la sua replicabilità </a:t>
            </a:r>
            <a:endParaRPr/>
          </a:p>
        </p:txBody>
      </p:sp>
      <p:pic>
        <p:nvPicPr>
          <p:cNvPr descr="" id="3606" name="Immagine 4"/>
          <p:cNvPicPr/>
          <p:nvPr/>
        </p:nvPicPr>
        <p:blipFill>
          <a:blip r:embed="rId3"/>
          <a:stretch>
            <a:fillRect/>
          </a:stretch>
        </p:blipFill>
        <p:spPr>
          <a:xfrm>
            <a:off x="99360" y="3640680"/>
            <a:ext cx="1347480" cy="1009440"/>
          </a:xfrm>
          <a:prstGeom prst="rect">
            <a:avLst/>
          </a:prstGeom>
        </p:spPr>
      </p:pic>
      <p:sp>
        <p:nvSpPr>
          <p:cNvPr id="3607" name="CustomShape 6"/>
          <p:cNvSpPr/>
          <p:nvPr/>
        </p:nvSpPr>
        <p:spPr>
          <a:xfrm>
            <a:off x="6095880" y="6104880"/>
            <a:ext cx="3852360" cy="280800"/>
          </a:xfrm>
          <a:prstGeom prst="rect">
            <a:avLst>
              <a:gd fmla="val 48320" name="adj"/>
            </a:avLst>
          </a:prstGeom>
          <a:solidFill>
            <a:srgbClr val="c00000"/>
          </a:solidFill>
        </p:spPr>
      </p:sp>
      <p:sp>
        <p:nvSpPr>
          <p:cNvPr id="3608" name="CustomShape 7"/>
          <p:cNvSpPr/>
          <p:nvPr/>
        </p:nvSpPr>
        <p:spPr>
          <a:xfrm>
            <a:off x="6696360" y="2197440"/>
            <a:ext cx="2716200" cy="3908520"/>
          </a:xfrm>
          <a:prstGeom prst="rect">
            <a:avLst/>
          </a:prstGeom>
          <a:solidFill>
            <a:srgbClr val="747678"/>
          </a:solidFill>
        </p:spPr>
      </p:sp>
      <p:sp>
        <p:nvSpPr>
          <p:cNvPr id="3609" name="CustomShape 8"/>
          <p:cNvSpPr/>
          <p:nvPr/>
        </p:nvSpPr>
        <p:spPr>
          <a:xfrm>
            <a:off x="6727680" y="2768760"/>
            <a:ext cx="2684160" cy="3285000"/>
          </a:xfrm>
          <a:prstGeom prst="rect">
            <a:avLst/>
          </a:prstGeom>
        </p:spPr>
        <p:txBody>
          <a:bodyPr bIns="45000" lIns="90000" rIns="90000" tIns="45000"/>
          <a:p>
            <a:pPr algn="ctr">
              <a:lnSpc>
                <a:spcPct val="100000"/>
              </a:lnSpc>
            </a:pPr>
            <a:r>
              <a:rPr lang="it-IT" sz="1200" u="sng">
                <a:solidFill>
                  <a:srgbClr val="ffffff"/>
                </a:solidFill>
                <a:latin typeface="Arial"/>
              </a:rPr>
              <a:t>D.LGS. 14 MARZO 2013 N. 33</a:t>
            </a:r>
            <a:endParaRPr/>
          </a:p>
          <a:p>
            <a:pPr algn="just">
              <a:lnSpc>
                <a:spcPct val="100000"/>
              </a:lnSpc>
            </a:pPr>
            <a:r>
              <a:rPr lang="it-IT" sz="1200">
                <a:solidFill>
                  <a:srgbClr val="ffffff"/>
                </a:solidFill>
                <a:latin typeface="Arial"/>
              </a:rPr>
              <a:t>"</a:t>
            </a:r>
            <a:r>
              <a:rPr i="1" lang="it-IT" sz="1200">
                <a:solidFill>
                  <a:srgbClr val="ffffff"/>
                </a:solidFill>
                <a:latin typeface="Arial"/>
              </a:rPr>
              <a:t>Riordino della disciplina riguardante gli obblighi di pubblicità, trasparenza e diffusione di informazioni da parte delle pubbliche amministrazioni</a:t>
            </a:r>
            <a:r>
              <a:rPr lang="it-IT" sz="1200">
                <a:solidFill>
                  <a:srgbClr val="ffffff"/>
                </a:solidFill>
                <a:latin typeface="Arial"/>
              </a:rPr>
              <a:t>"</a:t>
            </a:r>
            <a:endParaRPr/>
          </a:p>
          <a:p>
            <a:pPr algn="ctr">
              <a:lnSpc>
                <a:spcPct val="100000"/>
              </a:lnSpc>
            </a:pPr>
            <a:endParaRPr/>
          </a:p>
          <a:p>
            <a:pPr algn="just">
              <a:lnSpc>
                <a:spcPct val="100000"/>
              </a:lnSpc>
              <a:buFont typeface="StarSymbol"/>
              <a:buChar char="-"/>
            </a:pPr>
            <a:r>
              <a:rPr lang="it-IT" sz="1200">
                <a:solidFill>
                  <a:srgbClr val="ffffff"/>
                </a:solidFill>
                <a:latin typeface="Arial"/>
              </a:rPr>
              <a:t>Nomina di un Responsabile per la Trasparenza;</a:t>
            </a:r>
            <a:endParaRPr/>
          </a:p>
          <a:p>
            <a:pPr algn="just">
              <a:lnSpc>
                <a:spcPct val="100000"/>
              </a:lnSpc>
            </a:pPr>
            <a:endParaRPr/>
          </a:p>
          <a:p>
            <a:pPr algn="just">
              <a:lnSpc>
                <a:spcPct val="100000"/>
              </a:lnSpc>
              <a:buFont typeface="StarSymbol"/>
              <a:buChar char="-"/>
            </a:pPr>
            <a:r>
              <a:rPr lang="it-IT" sz="1200">
                <a:solidFill>
                  <a:srgbClr val="ffffff"/>
                </a:solidFill>
                <a:latin typeface="Arial"/>
              </a:rPr>
              <a:t>Diritto di chiunque di richiedere i documenti, nei casi in cui sia stata omessa la loro pubblicazione;</a:t>
            </a:r>
            <a:endParaRPr/>
          </a:p>
          <a:p>
            <a:pPr algn="just">
              <a:lnSpc>
                <a:spcPct val="100000"/>
              </a:lnSpc>
            </a:pPr>
            <a:endParaRPr/>
          </a:p>
          <a:p>
            <a:pPr algn="just">
              <a:lnSpc>
                <a:spcPct val="100000"/>
              </a:lnSpc>
              <a:buFont typeface="StarSymbol"/>
              <a:buChar char="-"/>
            </a:pPr>
            <a:r>
              <a:rPr lang="it-IT" sz="1200">
                <a:solidFill>
                  <a:srgbClr val="ffffff"/>
                </a:solidFill>
                <a:latin typeface="Arial"/>
              </a:rPr>
              <a:t>Obblighi di pubblicazione.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3610" name="CustomShape 9"/>
          <p:cNvSpPr/>
          <p:nvPr/>
        </p:nvSpPr>
        <p:spPr>
          <a:xfrm>
            <a:off x="1676880" y="144000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pic>
        <p:nvPicPr>
          <p:cNvPr descr="" id="3611" name="Immagine 1"/>
          <p:cNvPicPr/>
          <p:nvPr/>
        </p:nvPicPr>
        <p:blipFill>
          <a:blip r:embed="rId4"/>
          <a:stretch>
            <a:fillRect/>
          </a:stretch>
        </p:blipFill>
        <p:spPr>
          <a:xfrm>
            <a:off x="416880" y="4990320"/>
            <a:ext cx="1434600" cy="1018080"/>
          </a:xfrm>
          <a:prstGeom prst="rect">
            <a:avLst/>
          </a:prstGeom>
        </p:spPr>
      </p:pic>
      <p:pic>
        <p:nvPicPr>
          <p:cNvPr descr="" id="3612" name=""/>
          <p:cNvPicPr/>
          <p:nvPr/>
        </p:nvPicPr>
        <p:blipFill>
          <a:blip r:embed="rId5"/>
          <a:stretch>
            <a:fillRect/>
          </a:stretch>
        </p:blipFill>
        <p:spPr>
          <a:xfrm>
            <a:off x="0" y="0"/>
            <a:ext cx="152280" cy="152280"/>
          </a:xfrm>
          <a:prstGeom prst="rect">
            <a:avLst/>
          </a:prstGeom>
        </p:spPr>
      </p:pic>
    </p:spTree>
  </p:cSld>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13" name="Immagine 1"/>
          <p:cNvPicPr/>
          <p:nvPr/>
        </p:nvPicPr>
        <p:blipFill>
          <a:blip r:embed="rId1"/>
          <a:stretch>
            <a:fillRect/>
          </a:stretch>
        </p:blipFill>
        <p:spPr>
          <a:xfrm>
            <a:off x="6797520" y="3875040"/>
            <a:ext cx="2792160" cy="2457000"/>
          </a:xfrm>
          <a:prstGeom prst="rect">
            <a:avLst/>
          </a:prstGeom>
        </p:spPr>
      </p:pic>
      <p:sp>
        <p:nvSpPr>
          <p:cNvPr id="3614" name="CustomShape 1"/>
          <p:cNvSpPr/>
          <p:nvPr/>
        </p:nvSpPr>
        <p:spPr>
          <a:xfrm>
            <a:off x="0" y="152280"/>
            <a:ext cx="8408520" cy="914040"/>
          </a:xfrm>
          <a:prstGeom prst="rect">
            <a:avLst/>
          </a:prstGeom>
        </p:spPr>
        <p:txBody>
          <a:bodyPr anchor="ctr" bIns="0" lIns="0" rIns="0" tIns="0"/>
          <a:p>
            <a:pPr algn="ctr" lvl="1">
              <a:lnSpc>
                <a:spcPct val="100000"/>
              </a:lnSpc>
              <a:buSzPct val="45000"/>
              <a:buFont typeface="StarSymbol"/>
              <a:buChar char=""/>
            </a:pPr>
            <a:r>
              <a:rPr i="1" lang="it-IT" sz="1600">
                <a:solidFill>
                  <a:srgbClr val="747678"/>
                </a:solidFill>
                <a:latin typeface="Arial"/>
                <a:ea typeface="Verdana"/>
              </a:rPr>
              <a:t>Art. 10 Comportamento nei rapporti privati </a:t>
            </a:r>
            <a:endParaRPr/>
          </a:p>
        </p:txBody>
      </p:sp>
      <p:sp>
        <p:nvSpPr>
          <p:cNvPr id="3615" name="CustomShape 2"/>
          <p:cNvSpPr/>
          <p:nvPr/>
        </p:nvSpPr>
        <p:spPr>
          <a:xfrm>
            <a:off x="766800" y="1357560"/>
            <a:ext cx="6037560" cy="3456000"/>
          </a:xfrm>
          <a:prstGeom prst="rect">
            <a:avLst/>
          </a:prstGeom>
          <a:solidFill>
            <a:srgbClr val="007c92"/>
          </a:solidFill>
        </p:spPr>
        <p:txBody>
          <a:bodyPr anchor="ctr" bIns="45000" lIns="90000" rIns="90000" tIns="45000"/>
          <a:p>
            <a:pPr algn="just">
              <a:lnSpc>
                <a:spcPct val="100000"/>
              </a:lnSpc>
            </a:pPr>
            <a:r>
              <a:rPr lang="it-IT" sz="1600">
                <a:solidFill>
                  <a:srgbClr val="ffffff"/>
                </a:solidFill>
                <a:latin typeface="Arial"/>
              </a:rPr>
              <a:t>Nei </a:t>
            </a:r>
            <a:r>
              <a:rPr lang="it-IT" sz="1600" u="sng">
                <a:solidFill>
                  <a:srgbClr val="ffffff"/>
                </a:solidFill>
                <a:latin typeface="Arial"/>
              </a:rPr>
              <a:t>rapporti privati</a:t>
            </a:r>
            <a:r>
              <a:rPr lang="it-IT" sz="1600">
                <a:solidFill>
                  <a:srgbClr val="ffffff"/>
                </a:solidFill>
                <a:latin typeface="Arial"/>
              </a:rPr>
              <a:t>, comprese le relazioni extra lavorative con pubblici ufficiali nell’esercizio delle loro funzioni il dipendente:</a:t>
            </a:r>
            <a:endParaRPr/>
          </a:p>
          <a:p>
            <a:pPr algn="just">
              <a:lnSpc>
                <a:spcPct val="100000"/>
              </a:lnSpc>
            </a:pPr>
            <a:endParaRPr/>
          </a:p>
          <a:p>
            <a:pPr algn="just">
              <a:lnSpc>
                <a:spcPct val="100000"/>
              </a:lnSpc>
              <a:buFont typeface="StarSymbol"/>
              <a:buChar char="-"/>
            </a:pPr>
            <a:r>
              <a:rPr lang="it-IT" sz="1600" u="sng">
                <a:solidFill>
                  <a:srgbClr val="ffffff"/>
                </a:solidFill>
                <a:latin typeface="Arial"/>
              </a:rPr>
              <a:t>non sfrutta</a:t>
            </a:r>
            <a:r>
              <a:rPr lang="it-IT" sz="1600">
                <a:solidFill>
                  <a:srgbClr val="ffffff"/>
                </a:solidFill>
                <a:latin typeface="Arial"/>
              </a:rPr>
              <a:t> e </a:t>
            </a:r>
            <a:r>
              <a:rPr lang="it-IT" sz="1600" u="sng">
                <a:solidFill>
                  <a:srgbClr val="ffffff"/>
                </a:solidFill>
                <a:latin typeface="Arial"/>
              </a:rPr>
              <a:t>non menziona</a:t>
            </a:r>
            <a:r>
              <a:rPr lang="it-IT" sz="1600">
                <a:solidFill>
                  <a:srgbClr val="ffffff"/>
                </a:solidFill>
                <a:latin typeface="Arial"/>
              </a:rPr>
              <a:t> la posizione che ricopre nell’amministrazione per ottenere utilità che non gli spettino; </a:t>
            </a:r>
            <a:endParaRPr/>
          </a:p>
          <a:p>
            <a:pPr algn="just">
              <a:lnSpc>
                <a:spcPct val="100000"/>
              </a:lnSpc>
            </a:pPr>
            <a:endParaRPr/>
          </a:p>
          <a:p>
            <a:pPr algn="just">
              <a:lnSpc>
                <a:spcPct val="100000"/>
              </a:lnSpc>
              <a:buFont typeface="StarSymbol"/>
              <a:buChar char="-"/>
            </a:pPr>
            <a:r>
              <a:rPr lang="it-IT" sz="1600" u="sng">
                <a:solidFill>
                  <a:srgbClr val="ffffff"/>
                </a:solidFill>
                <a:latin typeface="Arial"/>
              </a:rPr>
              <a:t>non assume altro comportamento</a:t>
            </a:r>
            <a:r>
              <a:rPr lang="it-IT" sz="1600">
                <a:solidFill>
                  <a:srgbClr val="ffffff"/>
                </a:solidFill>
                <a:latin typeface="Arial"/>
              </a:rPr>
              <a:t> che possa nuocere all’immagine dell’amministrazione.</a:t>
            </a:r>
            <a:endParaRPr/>
          </a:p>
        </p:txBody>
      </p:sp>
      <p:sp>
        <p:nvSpPr>
          <p:cNvPr id="3616" name="CustomShape 3"/>
          <p:cNvSpPr/>
          <p:nvPr/>
        </p:nvSpPr>
        <p:spPr>
          <a:xfrm>
            <a:off x="8265240" y="360216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pic>
        <p:nvPicPr>
          <p:cNvPr descr="" id="3617" name=""/>
          <p:cNvPicPr/>
          <p:nvPr/>
        </p:nvPicPr>
        <p:blipFill>
          <a:blip r:embed="rId2"/>
          <a:stretch>
            <a:fillRect/>
          </a:stretch>
        </p:blipFill>
        <p:spPr>
          <a:xfrm>
            <a:off x="0" y="0"/>
            <a:ext cx="152280" cy="152280"/>
          </a:xfrm>
          <a:prstGeom prst="rect">
            <a:avLst/>
          </a:prstGeom>
        </p:spPr>
      </p:pic>
    </p:spTree>
  </p:cSld>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18"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11 Comportamento in servizio</a:t>
            </a:r>
            <a:endParaRPr/>
          </a:p>
        </p:txBody>
      </p:sp>
      <p:pic>
        <p:nvPicPr>
          <p:cNvPr descr="" id="3619" name="Immagine 4"/>
          <p:cNvPicPr/>
          <p:nvPr/>
        </p:nvPicPr>
        <p:blipFill>
          <a:blip r:embed="rId1"/>
          <a:stretch>
            <a:fillRect/>
          </a:stretch>
        </p:blipFill>
        <p:spPr>
          <a:xfrm>
            <a:off x="8295840" y="2764800"/>
            <a:ext cx="1222560" cy="916920"/>
          </a:xfrm>
          <a:prstGeom prst="rect">
            <a:avLst/>
          </a:prstGeom>
        </p:spPr>
      </p:pic>
      <p:sp>
        <p:nvSpPr>
          <p:cNvPr id="3620" name="CustomShape 2"/>
          <p:cNvSpPr/>
          <p:nvPr/>
        </p:nvSpPr>
        <p:spPr>
          <a:xfrm>
            <a:off x="2895480" y="1141560"/>
            <a:ext cx="5790960" cy="426600"/>
          </a:xfrm>
          <a:prstGeom prst="rect">
            <a:avLst/>
          </a:prstGeom>
        </p:spPr>
        <p:txBody>
          <a:bodyPr bIns="0" lIns="0" rIns="0" tIns="0"/>
          <a:p>
            <a:pPr algn="just">
              <a:lnSpc>
                <a:spcPct val="100000"/>
              </a:lnSpc>
            </a:pPr>
            <a:r>
              <a:rPr lang="it-IT" sz="1400">
                <a:solidFill>
                  <a:srgbClr val="002366"/>
                </a:solidFill>
                <a:latin typeface="Arial"/>
              </a:rPr>
              <a:t>Il dipendente nello svolgere i suoi compiti deve:</a:t>
            </a:r>
            <a:endParaRPr/>
          </a:p>
          <a:p>
            <a:pPr algn="just">
              <a:lnSpc>
                <a:spcPct val="100000"/>
              </a:lnSpc>
            </a:pPr>
            <a:endParaRPr/>
          </a:p>
        </p:txBody>
      </p:sp>
      <p:sp>
        <p:nvSpPr>
          <p:cNvPr id="3621" name="CustomShape 3"/>
          <p:cNvSpPr/>
          <p:nvPr/>
        </p:nvSpPr>
        <p:spPr>
          <a:xfrm>
            <a:off x="354960" y="1697760"/>
            <a:ext cx="2819160" cy="1215720"/>
          </a:xfrm>
          <a:prstGeom prst="rect">
            <a:avLst>
              <a:gd fmla="val 16667" name="adj"/>
            </a:avLst>
          </a:prstGeom>
          <a:solidFill>
            <a:srgbClr val="007c92"/>
          </a:solidFill>
        </p:spPr>
        <p:txBody>
          <a:bodyPr anchor="ctr" bIns="45000" lIns="90000" rIns="90000" tIns="45000"/>
          <a:p>
            <a:pPr algn="ctr">
              <a:lnSpc>
                <a:spcPct val="100000"/>
              </a:lnSpc>
            </a:pPr>
            <a:r>
              <a:rPr lang="it-IT" sz="1400" u="sng">
                <a:solidFill>
                  <a:srgbClr val="ffffff"/>
                </a:solidFill>
                <a:latin typeface="Arial"/>
              </a:rPr>
              <a:t>Rispettare</a:t>
            </a:r>
            <a:r>
              <a:rPr lang="it-IT" sz="1400">
                <a:solidFill>
                  <a:srgbClr val="ffffff"/>
                </a:solidFill>
                <a:latin typeface="Arial"/>
              </a:rPr>
              <a:t> i termini del procedimento amministrativo </a:t>
            </a:r>
            <a:endParaRPr/>
          </a:p>
        </p:txBody>
      </p:sp>
      <p:sp>
        <p:nvSpPr>
          <p:cNvPr id="3622" name="CustomShape 4"/>
          <p:cNvSpPr/>
          <p:nvPr/>
        </p:nvSpPr>
        <p:spPr>
          <a:xfrm>
            <a:off x="4648320" y="1926720"/>
            <a:ext cx="2819160" cy="1883160"/>
          </a:xfrm>
          <a:prstGeom prst="rect">
            <a:avLst>
              <a:gd fmla="val 16667" name="adj"/>
            </a:avLst>
          </a:prstGeom>
          <a:solidFill>
            <a:srgbClr val="007c92"/>
          </a:solidFill>
        </p:spPr>
        <p:txBody>
          <a:bodyPr anchor="ctr" bIns="45000" lIns="90000" rIns="90000" tIns="45000"/>
          <a:p>
            <a:pPr algn="ctr">
              <a:lnSpc>
                <a:spcPct val="100000"/>
              </a:lnSpc>
            </a:pPr>
            <a:r>
              <a:rPr lang="it-IT" sz="1400">
                <a:solidFill>
                  <a:srgbClr val="ffffff"/>
                </a:solidFill>
                <a:latin typeface="Arial"/>
              </a:rPr>
              <a:t>Salvo giustificato</a:t>
            </a:r>
            <a:endParaRPr/>
          </a:p>
          <a:p>
            <a:pPr algn="ctr">
              <a:lnSpc>
                <a:spcPct val="100000"/>
              </a:lnSpc>
            </a:pPr>
            <a:r>
              <a:rPr lang="it-IT" sz="1400">
                <a:solidFill>
                  <a:srgbClr val="ffffff"/>
                </a:solidFill>
                <a:latin typeface="Arial"/>
              </a:rPr>
              <a:t>motivo, </a:t>
            </a:r>
            <a:r>
              <a:rPr lang="it-IT" sz="1400" u="sng">
                <a:solidFill>
                  <a:srgbClr val="ffffff"/>
                </a:solidFill>
                <a:latin typeface="Arial"/>
              </a:rPr>
              <a:t>non ritarda</a:t>
            </a:r>
            <a:r>
              <a:rPr lang="it-IT" sz="1400">
                <a:solidFill>
                  <a:srgbClr val="ffffff"/>
                </a:solidFill>
                <a:latin typeface="Arial"/>
              </a:rPr>
              <a:t> né </a:t>
            </a:r>
            <a:r>
              <a:rPr lang="it-IT" sz="1400" u="sng">
                <a:solidFill>
                  <a:srgbClr val="ffffff"/>
                </a:solidFill>
                <a:latin typeface="Arial"/>
              </a:rPr>
              <a:t>adotta comportamenti</a:t>
            </a:r>
            <a:r>
              <a:rPr lang="it-IT" sz="1400">
                <a:solidFill>
                  <a:srgbClr val="ffffff"/>
                </a:solidFill>
                <a:latin typeface="Arial"/>
              </a:rPr>
              <a:t> tali da far ricadere su altri dipendenti il compimento di attività o</a:t>
            </a:r>
            <a:endParaRPr/>
          </a:p>
          <a:p>
            <a:pPr algn="ctr">
              <a:lnSpc>
                <a:spcPct val="100000"/>
              </a:lnSpc>
            </a:pPr>
            <a:r>
              <a:rPr lang="it-IT" sz="1400">
                <a:solidFill>
                  <a:srgbClr val="ffffff"/>
                </a:solidFill>
                <a:latin typeface="Arial"/>
              </a:rPr>
              <a:t>l'adozione di decisioni di propria spettanza</a:t>
            </a:r>
            <a:endParaRPr/>
          </a:p>
        </p:txBody>
      </p:sp>
      <p:sp>
        <p:nvSpPr>
          <p:cNvPr id="3623" name="CustomShape 5"/>
          <p:cNvSpPr/>
          <p:nvPr/>
        </p:nvSpPr>
        <p:spPr>
          <a:xfrm>
            <a:off x="6699240" y="4344840"/>
            <a:ext cx="2819160" cy="1676160"/>
          </a:xfrm>
          <a:prstGeom prst="rect">
            <a:avLst>
              <a:gd fmla="val 16667" name="adj"/>
            </a:avLst>
          </a:prstGeom>
          <a:solidFill>
            <a:srgbClr val="007c92"/>
          </a:solidFill>
        </p:spPr>
        <p:txBody>
          <a:bodyPr anchor="ctr" bIns="45000" lIns="90000" rIns="90000" tIns="45000"/>
          <a:p>
            <a:pPr algn="ctr">
              <a:lnSpc>
                <a:spcPct val="100000"/>
              </a:lnSpc>
            </a:pPr>
            <a:r>
              <a:rPr lang="it-IT" sz="1400" u="sng">
                <a:solidFill>
                  <a:srgbClr val="ffffff"/>
                </a:solidFill>
                <a:latin typeface="Arial"/>
              </a:rPr>
              <a:t>Utilizzare i permessi</a:t>
            </a:r>
            <a:r>
              <a:rPr lang="it-IT" sz="1400">
                <a:solidFill>
                  <a:srgbClr val="ffffff"/>
                </a:solidFill>
                <a:latin typeface="Arial"/>
              </a:rPr>
              <a:t> di astensione dal lavoro, comunque denominati, </a:t>
            </a:r>
            <a:r>
              <a:rPr lang="it-IT" sz="1400" u="sng">
                <a:solidFill>
                  <a:srgbClr val="ffffff"/>
                </a:solidFill>
                <a:latin typeface="Arial"/>
              </a:rPr>
              <a:t>nel rispetto delle</a:t>
            </a:r>
            <a:endParaRPr/>
          </a:p>
          <a:p>
            <a:pPr algn="ctr">
              <a:lnSpc>
                <a:spcPct val="100000"/>
              </a:lnSpc>
            </a:pPr>
            <a:r>
              <a:rPr lang="it-IT" sz="1400" u="sng">
                <a:solidFill>
                  <a:srgbClr val="ffffff"/>
                </a:solidFill>
                <a:latin typeface="Arial"/>
              </a:rPr>
              <a:t>condizioni previste dalla legge</a:t>
            </a:r>
            <a:r>
              <a:rPr lang="it-IT" sz="1400">
                <a:solidFill>
                  <a:srgbClr val="ffffff"/>
                </a:solidFill>
                <a:latin typeface="Arial"/>
              </a:rPr>
              <a:t>, </a:t>
            </a:r>
            <a:r>
              <a:rPr lang="it-IT" sz="1400" u="sng">
                <a:solidFill>
                  <a:srgbClr val="ffffff"/>
                </a:solidFill>
                <a:latin typeface="Arial"/>
              </a:rPr>
              <a:t>dai regolamenti</a:t>
            </a:r>
            <a:r>
              <a:rPr lang="it-IT" sz="1400">
                <a:solidFill>
                  <a:srgbClr val="ffffff"/>
                </a:solidFill>
                <a:latin typeface="Arial"/>
              </a:rPr>
              <a:t> e </a:t>
            </a:r>
            <a:r>
              <a:rPr lang="it-IT" sz="1400" u="sng">
                <a:solidFill>
                  <a:srgbClr val="ffffff"/>
                </a:solidFill>
                <a:latin typeface="Arial"/>
              </a:rPr>
              <a:t>dai contratti collettivi</a:t>
            </a:r>
            <a:endParaRPr/>
          </a:p>
        </p:txBody>
      </p:sp>
      <p:sp>
        <p:nvSpPr>
          <p:cNvPr id="3624" name="CustomShape 6"/>
          <p:cNvSpPr/>
          <p:nvPr/>
        </p:nvSpPr>
        <p:spPr>
          <a:xfrm>
            <a:off x="2017800" y="4095000"/>
            <a:ext cx="3011040" cy="1926000"/>
          </a:xfrm>
          <a:prstGeom prst="rect">
            <a:avLst>
              <a:gd fmla="val 16667" name="adj"/>
            </a:avLst>
          </a:prstGeom>
          <a:solidFill>
            <a:srgbClr val="007c92"/>
          </a:solidFill>
        </p:spPr>
        <p:txBody>
          <a:bodyPr anchor="ctr" bIns="45000" lIns="90000" rIns="90000" tIns="45000"/>
          <a:p>
            <a:pPr algn="ctr">
              <a:lnSpc>
                <a:spcPct val="100000"/>
              </a:lnSpc>
            </a:pPr>
            <a:r>
              <a:rPr lang="it-IT" sz="1400" u="sng">
                <a:solidFill>
                  <a:srgbClr val="ffffff"/>
                </a:solidFill>
                <a:latin typeface="Arial"/>
              </a:rPr>
              <a:t>Utilizzare il materiale</a:t>
            </a:r>
            <a:r>
              <a:rPr lang="it-IT" sz="1400">
                <a:solidFill>
                  <a:srgbClr val="ffffff"/>
                </a:solidFill>
                <a:latin typeface="Arial"/>
              </a:rPr>
              <a:t>, le attrezzature, i servizi telematici e telefonici e i mezzi di trasporto dell'amministrazione</a:t>
            </a:r>
            <a:endParaRPr/>
          </a:p>
          <a:p>
            <a:pPr algn="ctr">
              <a:lnSpc>
                <a:spcPct val="100000"/>
              </a:lnSpc>
            </a:pPr>
            <a:r>
              <a:rPr lang="it-IT" sz="1400" u="sng">
                <a:solidFill>
                  <a:srgbClr val="ffffff"/>
                </a:solidFill>
                <a:latin typeface="Arial"/>
              </a:rPr>
              <a:t>soltanto per lo svolgimento dei compiti d'ufficio</a:t>
            </a:r>
            <a:endParaRPr/>
          </a:p>
        </p:txBody>
      </p:sp>
      <p:pic>
        <p:nvPicPr>
          <p:cNvPr descr="" id="3625" name="Immagine 6"/>
          <p:cNvPicPr/>
          <p:nvPr/>
        </p:nvPicPr>
        <p:blipFill>
          <a:blip r:embed="rId2"/>
          <a:stretch>
            <a:fillRect/>
          </a:stretch>
        </p:blipFill>
        <p:spPr>
          <a:xfrm>
            <a:off x="469800" y="3510000"/>
            <a:ext cx="1294920" cy="1301400"/>
          </a:xfrm>
          <a:prstGeom prst="rect">
            <a:avLst/>
          </a:prstGeom>
        </p:spPr>
      </p:pic>
      <p:pic>
        <p:nvPicPr>
          <p:cNvPr descr="" id="3626" name="Immagine 13"/>
          <p:cNvPicPr/>
          <p:nvPr/>
        </p:nvPicPr>
        <p:blipFill>
          <a:blip r:embed="rId3"/>
          <a:stretch>
            <a:fillRect/>
          </a:stretch>
        </p:blipFill>
        <p:spPr>
          <a:xfrm>
            <a:off x="3459240" y="2209680"/>
            <a:ext cx="1068120" cy="1306080"/>
          </a:xfrm>
          <a:prstGeom prst="rect">
            <a:avLst/>
          </a:prstGeom>
        </p:spPr>
      </p:pic>
      <p:pic>
        <p:nvPicPr>
          <p:cNvPr descr="" id="3627" name="Immagine 14"/>
          <p:cNvPicPr/>
          <p:nvPr/>
        </p:nvPicPr>
        <p:blipFill>
          <a:blip r:embed="rId4"/>
          <a:stretch>
            <a:fillRect/>
          </a:stretch>
        </p:blipFill>
        <p:spPr>
          <a:xfrm>
            <a:off x="7824960" y="1685880"/>
            <a:ext cx="982440" cy="1079280"/>
          </a:xfrm>
          <a:prstGeom prst="rect">
            <a:avLst/>
          </a:prstGeom>
        </p:spPr>
      </p:pic>
      <p:pic>
        <p:nvPicPr>
          <p:cNvPr descr="" id="3628" name="Immagine 18"/>
          <p:cNvPicPr/>
          <p:nvPr/>
        </p:nvPicPr>
        <p:blipFill>
          <a:blip r:embed="rId5"/>
          <a:stretch>
            <a:fillRect/>
          </a:stretch>
        </p:blipFill>
        <p:spPr>
          <a:xfrm>
            <a:off x="5445000" y="4397400"/>
            <a:ext cx="1218960" cy="1320480"/>
          </a:xfrm>
          <a:prstGeom prst="rect">
            <a:avLst/>
          </a:prstGeom>
        </p:spPr>
      </p:pic>
      <p:pic>
        <p:nvPicPr>
          <p:cNvPr descr="" id="3629" name=""/>
          <p:cNvPicPr/>
          <p:nvPr/>
        </p:nvPicPr>
        <p:blipFill>
          <a:blip r:embed="rId6"/>
          <a:stretch>
            <a:fillRect/>
          </a:stretch>
        </p:blipFill>
        <p:spPr>
          <a:xfrm>
            <a:off x="0" y="0"/>
            <a:ext cx="152280" cy="152280"/>
          </a:xfrm>
          <a:prstGeom prst="rect">
            <a:avLst/>
          </a:prstGeom>
        </p:spPr>
      </p:pic>
    </p:spTree>
  </p:cSld>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30" name="Immagine 5"/>
          <p:cNvPicPr/>
          <p:nvPr/>
        </p:nvPicPr>
        <p:blipFill>
          <a:blip r:embed="rId1"/>
          <a:stretch>
            <a:fillRect/>
          </a:stretch>
        </p:blipFill>
        <p:spPr>
          <a:xfrm>
            <a:off x="4172040" y="5030640"/>
            <a:ext cx="1334880" cy="1152000"/>
          </a:xfrm>
          <a:prstGeom prst="rect">
            <a:avLst/>
          </a:prstGeom>
        </p:spPr>
      </p:pic>
      <p:pic>
        <p:nvPicPr>
          <p:cNvPr descr="" id="3631" name="Immagine 19"/>
          <p:cNvPicPr/>
          <p:nvPr/>
        </p:nvPicPr>
        <p:blipFill>
          <a:blip r:embed="rId2"/>
          <a:stretch>
            <a:fillRect/>
          </a:stretch>
        </p:blipFill>
        <p:spPr>
          <a:xfrm>
            <a:off x="128520" y="1682640"/>
            <a:ext cx="2903040" cy="4392360"/>
          </a:xfrm>
          <a:prstGeom prst="rect">
            <a:avLst/>
          </a:prstGeom>
        </p:spPr>
      </p:pic>
      <p:pic>
        <p:nvPicPr>
          <p:cNvPr descr="" id="3632" name="Immagine 9"/>
          <p:cNvPicPr/>
          <p:nvPr/>
        </p:nvPicPr>
        <p:blipFill>
          <a:blip r:embed="rId3"/>
          <a:stretch>
            <a:fillRect/>
          </a:stretch>
        </p:blipFill>
        <p:spPr>
          <a:xfrm>
            <a:off x="2429640" y="1951200"/>
            <a:ext cx="1833120" cy="1652400"/>
          </a:xfrm>
          <a:prstGeom prst="rect">
            <a:avLst/>
          </a:prstGeom>
        </p:spPr>
      </p:pic>
      <p:sp>
        <p:nvSpPr>
          <p:cNvPr id="3633" name="CustomShape 1"/>
          <p:cNvSpPr/>
          <p:nvPr/>
        </p:nvSpPr>
        <p:spPr>
          <a:xfrm>
            <a:off x="3030840" y="2537280"/>
            <a:ext cx="1503000" cy="577080"/>
          </a:xfrm>
          <a:prstGeom prst="rect">
            <a:avLst/>
          </a:prstGeom>
        </p:spPr>
        <p:txBody>
          <a:bodyPr bIns="45000" lIns="90000" rIns="90000" tIns="45000"/>
          <a:p>
            <a:pPr algn="ctr">
              <a:lnSpc>
                <a:spcPct val="100000"/>
              </a:lnSpc>
            </a:pPr>
            <a:r>
              <a:rPr b="1" lang="it-IT" sz="800">
                <a:solidFill>
                  <a:srgbClr val="002366"/>
                </a:solidFill>
                <a:latin typeface="Times New Roman"/>
              </a:rPr>
              <a:t>Si fa riconoscere attraverso l'esposizione in modo visibile del badge o altro supporto identificativo</a:t>
            </a:r>
            <a:endParaRPr/>
          </a:p>
        </p:txBody>
      </p:sp>
      <p:sp>
        <p:nvSpPr>
          <p:cNvPr id="3634" name="CustomShape 2"/>
          <p:cNvSpPr/>
          <p:nvPr/>
        </p:nvSpPr>
        <p:spPr>
          <a:xfrm>
            <a:off x="0" y="152280"/>
            <a:ext cx="845640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12 Rapporti con il pubblico (1/3)</a:t>
            </a:r>
            <a:endParaRPr/>
          </a:p>
        </p:txBody>
      </p:sp>
      <p:pic>
        <p:nvPicPr>
          <p:cNvPr descr="" id="3635" name="Immagine 1"/>
          <p:cNvPicPr/>
          <p:nvPr/>
        </p:nvPicPr>
        <p:blipFill>
          <a:blip r:embed="rId4"/>
          <a:stretch>
            <a:fillRect/>
          </a:stretch>
        </p:blipFill>
        <p:spPr>
          <a:xfrm>
            <a:off x="5411880" y="3252960"/>
            <a:ext cx="1847520" cy="1852200"/>
          </a:xfrm>
          <a:prstGeom prst="rect">
            <a:avLst/>
          </a:prstGeom>
        </p:spPr>
      </p:pic>
      <p:sp>
        <p:nvSpPr>
          <p:cNvPr id="3636" name="CustomShape 3"/>
          <p:cNvSpPr/>
          <p:nvPr/>
        </p:nvSpPr>
        <p:spPr>
          <a:xfrm>
            <a:off x="3308400" y="1200240"/>
            <a:ext cx="5790960" cy="426600"/>
          </a:xfrm>
          <a:prstGeom prst="rect">
            <a:avLst/>
          </a:prstGeom>
        </p:spPr>
        <p:txBody>
          <a:bodyPr bIns="0" lIns="0" rIns="0" tIns="0"/>
          <a:p>
            <a:pPr algn="just">
              <a:lnSpc>
                <a:spcPct val="100000"/>
              </a:lnSpc>
            </a:pPr>
            <a:r>
              <a:rPr lang="it-IT" sz="1400">
                <a:solidFill>
                  <a:srgbClr val="002366"/>
                </a:solidFill>
                <a:latin typeface="Arial"/>
              </a:rPr>
              <a:t>Il dipendente in rapporto con il pubblico:</a:t>
            </a:r>
            <a:endParaRPr/>
          </a:p>
          <a:p>
            <a:pPr algn="just">
              <a:lnSpc>
                <a:spcPct val="100000"/>
              </a:lnSpc>
            </a:pPr>
            <a:endParaRPr/>
          </a:p>
        </p:txBody>
      </p:sp>
      <p:sp>
        <p:nvSpPr>
          <p:cNvPr id="3637" name="CustomShape 4"/>
          <p:cNvSpPr/>
          <p:nvPr/>
        </p:nvSpPr>
        <p:spPr>
          <a:xfrm>
            <a:off x="3341160" y="3654360"/>
            <a:ext cx="2238480" cy="99036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Opera</a:t>
            </a:r>
            <a:r>
              <a:rPr lang="it-IT" sz="1200">
                <a:solidFill>
                  <a:srgbClr val="ffffff"/>
                </a:solidFill>
                <a:latin typeface="Arial"/>
              </a:rPr>
              <a:t> con spirito di servizio, correttezza, cortesia, disponibilità e nella più completa disponibilità </a:t>
            </a:r>
            <a:endParaRPr/>
          </a:p>
        </p:txBody>
      </p:sp>
      <p:sp>
        <p:nvSpPr>
          <p:cNvPr id="3638" name="CustomShape 5"/>
          <p:cNvSpPr/>
          <p:nvPr/>
        </p:nvSpPr>
        <p:spPr>
          <a:xfrm>
            <a:off x="5054400" y="1859760"/>
            <a:ext cx="3589560" cy="123408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Rispetta</a:t>
            </a:r>
            <a:r>
              <a:rPr lang="it-IT" sz="1200">
                <a:solidFill>
                  <a:srgbClr val="ffffff"/>
                </a:solidFill>
                <a:latin typeface="Arial"/>
              </a:rPr>
              <a:t>, salvo</a:t>
            </a:r>
            <a:endParaRPr/>
          </a:p>
          <a:p>
            <a:pPr algn="ctr">
              <a:lnSpc>
                <a:spcPct val="100000"/>
              </a:lnSpc>
            </a:pPr>
            <a:r>
              <a:rPr lang="it-IT" sz="1200">
                <a:solidFill>
                  <a:srgbClr val="ffffff"/>
                </a:solidFill>
                <a:latin typeface="Arial"/>
              </a:rPr>
              <a:t>diverse esigenze di servizio o diverso ordine di priorità stabilito dall'amministrazione, </a:t>
            </a:r>
            <a:r>
              <a:rPr lang="it-IT" sz="1200" u="sng">
                <a:solidFill>
                  <a:srgbClr val="ffffff"/>
                </a:solidFill>
                <a:latin typeface="Arial"/>
              </a:rPr>
              <a:t>l'ordine cronologico </a:t>
            </a:r>
            <a:r>
              <a:rPr lang="it-IT" sz="1200">
                <a:solidFill>
                  <a:srgbClr val="ffffff"/>
                </a:solidFill>
                <a:latin typeface="Arial"/>
              </a:rPr>
              <a:t>e </a:t>
            </a:r>
            <a:r>
              <a:rPr lang="it-IT" sz="1200" u="sng">
                <a:solidFill>
                  <a:srgbClr val="ffffff"/>
                </a:solidFill>
                <a:latin typeface="Arial"/>
              </a:rPr>
              <a:t>non rifiuta prestazioni </a:t>
            </a:r>
            <a:r>
              <a:rPr lang="it-IT" sz="1200">
                <a:solidFill>
                  <a:srgbClr val="ffffff"/>
                </a:solidFill>
                <a:latin typeface="Arial"/>
              </a:rPr>
              <a:t>a cui sia tenuto con motivazioni generiche</a:t>
            </a:r>
            <a:endParaRPr/>
          </a:p>
        </p:txBody>
      </p:sp>
      <p:sp>
        <p:nvSpPr>
          <p:cNvPr id="3639" name="CustomShape 6"/>
          <p:cNvSpPr/>
          <p:nvPr/>
        </p:nvSpPr>
        <p:spPr>
          <a:xfrm>
            <a:off x="1696320" y="5598000"/>
            <a:ext cx="2819160" cy="92700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Rispetta gli appuntamenti con i cittadini</a:t>
            </a:r>
            <a:r>
              <a:rPr lang="it-IT" sz="1200">
                <a:solidFill>
                  <a:srgbClr val="ffffff"/>
                </a:solidFill>
                <a:latin typeface="Arial"/>
              </a:rPr>
              <a:t> e risponde senza ritardo ai loro reclami </a:t>
            </a:r>
            <a:endParaRPr/>
          </a:p>
        </p:txBody>
      </p:sp>
      <p:sp>
        <p:nvSpPr>
          <p:cNvPr id="3640" name="CustomShape 7"/>
          <p:cNvSpPr/>
          <p:nvPr/>
        </p:nvSpPr>
        <p:spPr>
          <a:xfrm>
            <a:off x="6102360" y="5220720"/>
            <a:ext cx="2603880" cy="9122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Si astiene da dichiarazioni pubbliche offensive</a:t>
            </a:r>
            <a:r>
              <a:rPr lang="it-IT" sz="1200">
                <a:solidFill>
                  <a:srgbClr val="ffffff"/>
                </a:solidFill>
                <a:latin typeface="Arial"/>
              </a:rPr>
              <a:t> nei confronti dell'amministrazione</a:t>
            </a:r>
            <a:endParaRPr/>
          </a:p>
        </p:txBody>
      </p:sp>
      <p:pic>
        <p:nvPicPr>
          <p:cNvPr descr="" id="3641" name="Immagine 2"/>
          <p:cNvPicPr/>
          <p:nvPr/>
        </p:nvPicPr>
        <p:blipFill>
          <a:blip r:embed="rId5"/>
          <a:stretch>
            <a:fillRect/>
          </a:stretch>
        </p:blipFill>
        <p:spPr>
          <a:xfrm>
            <a:off x="7945560" y="1771560"/>
            <a:ext cx="2120400" cy="2120400"/>
          </a:xfrm>
          <a:prstGeom prst="rect">
            <a:avLst/>
          </a:prstGeom>
        </p:spPr>
      </p:pic>
      <p:sp>
        <p:nvSpPr>
          <p:cNvPr id="3642" name="CustomShape 8"/>
          <p:cNvSpPr/>
          <p:nvPr/>
        </p:nvSpPr>
        <p:spPr>
          <a:xfrm>
            <a:off x="1072800" y="155916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pic>
        <p:nvPicPr>
          <p:cNvPr descr="" id="3643" name="Immagine 6"/>
          <p:cNvPicPr/>
          <p:nvPr/>
        </p:nvPicPr>
        <p:blipFill>
          <a:blip r:embed="rId6"/>
          <a:stretch>
            <a:fillRect/>
          </a:stretch>
        </p:blipFill>
        <p:spPr>
          <a:xfrm>
            <a:off x="8111520" y="4624920"/>
            <a:ext cx="1234080" cy="822240"/>
          </a:xfrm>
          <a:prstGeom prst="rect">
            <a:avLst/>
          </a:prstGeom>
        </p:spPr>
      </p:pic>
      <p:pic>
        <p:nvPicPr>
          <p:cNvPr descr="" id="3644" name=""/>
          <p:cNvPicPr/>
          <p:nvPr/>
        </p:nvPicPr>
        <p:blipFill>
          <a:blip r:embed="rId7"/>
          <a:stretch>
            <a:fillRect/>
          </a:stretch>
        </p:blipFill>
        <p:spPr>
          <a:xfrm>
            <a:off x="0" y="0"/>
            <a:ext cx="152280" cy="152280"/>
          </a:xfrm>
          <a:prstGeom prst="rect">
            <a:avLst/>
          </a:prstGeom>
        </p:spPr>
      </p:pic>
    </p:spTree>
  </p:cSld>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5" name="CustomShape 1"/>
          <p:cNvSpPr/>
          <p:nvPr/>
        </p:nvSpPr>
        <p:spPr>
          <a:xfrm>
            <a:off x="3254400" y="1228680"/>
            <a:ext cx="5790960" cy="426600"/>
          </a:xfrm>
          <a:prstGeom prst="rect">
            <a:avLst/>
          </a:prstGeom>
        </p:spPr>
        <p:txBody>
          <a:bodyPr bIns="0" lIns="0" rIns="0" tIns="0"/>
          <a:p>
            <a:pPr algn="just">
              <a:lnSpc>
                <a:spcPct val="100000"/>
              </a:lnSpc>
            </a:pPr>
            <a:r>
              <a:rPr lang="it-IT" sz="1400">
                <a:solidFill>
                  <a:srgbClr val="002366"/>
                </a:solidFill>
                <a:latin typeface="Arial"/>
              </a:rPr>
              <a:t>Il dipendente in rapporto con il pubblico:</a:t>
            </a:r>
            <a:endParaRPr/>
          </a:p>
          <a:p>
            <a:pPr algn="just">
              <a:lnSpc>
                <a:spcPct val="100000"/>
              </a:lnSpc>
            </a:pPr>
            <a:endParaRPr/>
          </a:p>
        </p:txBody>
      </p:sp>
      <p:pic>
        <p:nvPicPr>
          <p:cNvPr descr="" id="3646" name="Immagine 19"/>
          <p:cNvPicPr/>
          <p:nvPr/>
        </p:nvPicPr>
        <p:blipFill>
          <a:blip r:embed="rId1"/>
          <a:stretch>
            <a:fillRect/>
          </a:stretch>
        </p:blipFill>
        <p:spPr>
          <a:xfrm>
            <a:off x="108000" y="1398600"/>
            <a:ext cx="2903040" cy="4392360"/>
          </a:xfrm>
          <a:prstGeom prst="rect">
            <a:avLst/>
          </a:prstGeom>
        </p:spPr>
      </p:pic>
      <p:sp>
        <p:nvSpPr>
          <p:cNvPr id="3647" name="CustomShape 2"/>
          <p:cNvSpPr/>
          <p:nvPr/>
        </p:nvSpPr>
        <p:spPr>
          <a:xfrm>
            <a:off x="1066680" y="126000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648" name="CustomShape 3"/>
          <p:cNvSpPr/>
          <p:nvPr/>
        </p:nvSpPr>
        <p:spPr>
          <a:xfrm>
            <a:off x="2644560" y="1694520"/>
            <a:ext cx="2819160" cy="9122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Cura il rispetto degli standard di qualità e quantità</a:t>
            </a:r>
            <a:r>
              <a:rPr lang="it-IT" sz="1200">
                <a:solidFill>
                  <a:srgbClr val="ffffff"/>
                </a:solidFill>
                <a:latin typeface="Arial"/>
              </a:rPr>
              <a:t> fissati dall'amministrazione anche nelle apposite carte dei servizi</a:t>
            </a:r>
            <a:endParaRPr/>
          </a:p>
        </p:txBody>
      </p:sp>
      <p:pic>
        <p:nvPicPr>
          <p:cNvPr descr="" id="3649" name="Immagine 2"/>
          <p:cNvPicPr/>
          <p:nvPr/>
        </p:nvPicPr>
        <p:blipFill>
          <a:blip r:embed="rId2"/>
          <a:stretch>
            <a:fillRect/>
          </a:stretch>
        </p:blipFill>
        <p:spPr>
          <a:xfrm>
            <a:off x="5646600" y="1791360"/>
            <a:ext cx="1004400" cy="1004400"/>
          </a:xfrm>
          <a:prstGeom prst="rect">
            <a:avLst/>
          </a:prstGeom>
        </p:spPr>
      </p:pic>
      <p:sp>
        <p:nvSpPr>
          <p:cNvPr id="3650" name="CustomShape 4"/>
          <p:cNvSpPr/>
          <p:nvPr/>
        </p:nvSpPr>
        <p:spPr>
          <a:xfrm>
            <a:off x="6834600" y="2151000"/>
            <a:ext cx="2819160" cy="12092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Assicura la continuità del servizio</a:t>
            </a:r>
            <a:r>
              <a:rPr lang="it-IT" sz="1200">
                <a:solidFill>
                  <a:srgbClr val="ffffff"/>
                </a:solidFill>
                <a:latin typeface="Arial"/>
              </a:rPr>
              <a:t>, consente agli utenti la scelta tra i servizi erogati informandoli sulle modalità di erogazione e sui livelli di qualità</a:t>
            </a:r>
            <a:endParaRPr/>
          </a:p>
        </p:txBody>
      </p:sp>
      <p:sp>
        <p:nvSpPr>
          <p:cNvPr id="3651" name="CustomShape 5"/>
          <p:cNvSpPr/>
          <p:nvPr/>
        </p:nvSpPr>
        <p:spPr>
          <a:xfrm>
            <a:off x="6913080" y="3654360"/>
            <a:ext cx="2819160" cy="104508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Non assume</a:t>
            </a:r>
            <a:r>
              <a:rPr lang="it-IT" sz="1200">
                <a:solidFill>
                  <a:srgbClr val="ffffff"/>
                </a:solidFill>
                <a:latin typeface="Arial"/>
              </a:rPr>
              <a:t> impegni né anticipa l'esito di decisioni o azioni proprie o altrui inerenti all'ufficio, al di fuori dei casi consentiti</a:t>
            </a:r>
            <a:endParaRPr/>
          </a:p>
        </p:txBody>
      </p:sp>
      <p:sp>
        <p:nvSpPr>
          <p:cNvPr id="3652" name="CustomShape 6"/>
          <p:cNvSpPr/>
          <p:nvPr/>
        </p:nvSpPr>
        <p:spPr>
          <a:xfrm>
            <a:off x="2726280" y="3182040"/>
            <a:ext cx="3021480" cy="200016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Fornisce informazioni e notizie relative ad atti od operazioni amministrative</a:t>
            </a:r>
            <a:r>
              <a:rPr lang="it-IT" sz="1200">
                <a:solidFill>
                  <a:srgbClr val="ffffff"/>
                </a:solidFill>
                <a:latin typeface="Arial"/>
              </a:rPr>
              <a:t>, in corso o conclusi nelle ipotesi previste dalle disposizioni di legge e regolamentari in materia di accesso, informando sempre gli interessati della possibilità di avvalersi anche dell’Ufficio per le relazioni con il pubblico</a:t>
            </a:r>
            <a:endParaRPr/>
          </a:p>
        </p:txBody>
      </p:sp>
      <p:pic>
        <p:nvPicPr>
          <p:cNvPr descr="" id="3653" name="Immagine 6"/>
          <p:cNvPicPr/>
          <p:nvPr/>
        </p:nvPicPr>
        <p:blipFill>
          <a:blip r:embed="rId3"/>
          <a:stretch>
            <a:fillRect/>
          </a:stretch>
        </p:blipFill>
        <p:spPr>
          <a:xfrm>
            <a:off x="5784840" y="3603600"/>
            <a:ext cx="1079280" cy="1079280"/>
          </a:xfrm>
          <a:prstGeom prst="rect">
            <a:avLst/>
          </a:prstGeom>
        </p:spPr>
      </p:pic>
      <p:sp>
        <p:nvSpPr>
          <p:cNvPr id="3654" name="CustomShape 7"/>
          <p:cNvSpPr/>
          <p:nvPr/>
        </p:nvSpPr>
        <p:spPr>
          <a:xfrm>
            <a:off x="5961240" y="5039640"/>
            <a:ext cx="3231360" cy="110160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Rilascia copie ed estratti di atti o documenti secondo la sua competenza</a:t>
            </a:r>
            <a:r>
              <a:rPr lang="it-IT" sz="1200">
                <a:solidFill>
                  <a:srgbClr val="ffffff"/>
                </a:solidFill>
                <a:latin typeface="Arial"/>
              </a:rPr>
              <a:t>, con le modalità stabilite dalle norme in materia di accesso e dai regolamenti dell’amministrazione.</a:t>
            </a:r>
            <a:endParaRPr/>
          </a:p>
        </p:txBody>
      </p:sp>
      <p:sp>
        <p:nvSpPr>
          <p:cNvPr id="3655" name="CustomShape 8"/>
          <p:cNvSpPr/>
          <p:nvPr/>
        </p:nvSpPr>
        <p:spPr>
          <a:xfrm>
            <a:off x="0" y="152280"/>
            <a:ext cx="845640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12 Rapporti con il pubblico (2/3)</a:t>
            </a:r>
            <a:endParaRPr/>
          </a:p>
        </p:txBody>
      </p:sp>
      <p:pic>
        <p:nvPicPr>
          <p:cNvPr descr="" id="3656" name=""/>
          <p:cNvPicPr/>
          <p:nvPr/>
        </p:nvPicPr>
        <p:blipFill>
          <a:blip r:embed="rId4"/>
          <a:stretch>
            <a:fillRect/>
          </a:stretch>
        </p:blipFill>
        <p:spPr>
          <a:xfrm>
            <a:off x="0" y="0"/>
            <a:ext cx="152280" cy="15228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6" name="CustomShape 1"/>
          <p:cNvSpPr/>
          <p:nvPr/>
        </p:nvSpPr>
        <p:spPr>
          <a:xfrm>
            <a:off x="3240720" y="1834200"/>
            <a:ext cx="1904760" cy="4255200"/>
          </a:xfrm>
          <a:prstGeom prst="rect">
            <a:avLst>
              <a:gd fmla="val 16667" name="adj"/>
            </a:avLst>
          </a:prstGeom>
          <a:solidFill>
            <a:srgbClr val="97989a"/>
          </a:solidFill>
        </p:spPr>
        <p:txBody>
          <a:bodyPr anchor="ctr" bIns="54000" lIns="54000" rIns="54000" tIns="54000"/>
          <a:p>
            <a:pPr>
              <a:lnSpc>
                <a:spcPct val="100000"/>
              </a:lnSpc>
            </a:pPr>
            <a:r>
              <a:rPr b="1" lang="it-IT" sz="1200">
                <a:solidFill>
                  <a:srgbClr val="ffffff"/>
                </a:solidFill>
                <a:latin typeface="Arial"/>
              </a:rPr>
              <a:t>Contenuti del Codice di comportamento</a:t>
            </a:r>
            <a:endParaRPr/>
          </a:p>
        </p:txBody>
      </p:sp>
      <p:sp>
        <p:nvSpPr>
          <p:cNvPr id="1677" name="CustomShape 2"/>
          <p:cNvSpPr/>
          <p:nvPr/>
        </p:nvSpPr>
        <p:spPr>
          <a:xfrm>
            <a:off x="856800" y="4681800"/>
            <a:ext cx="2133360" cy="1371240"/>
          </a:xfrm>
          <a:prstGeom prst="rect">
            <a:avLst>
              <a:gd fmla="val 65827" name="adj1"/>
              <a:gd fmla="val -87135" name="adj2"/>
            </a:avLst>
          </a:prstGeom>
          <a:solidFill>
            <a:srgbClr val="0c2d83"/>
          </a:solidFill>
        </p:spPr>
        <p:txBody>
          <a:bodyPr anchor="ctr" bIns="45000" lIns="90000" rIns="90000" tIns="45000"/>
          <a:p>
            <a:pPr algn="ctr">
              <a:lnSpc>
                <a:spcPct val="100000"/>
              </a:lnSpc>
            </a:pPr>
            <a:r>
              <a:rPr lang="it-IT" sz="1000">
                <a:solidFill>
                  <a:srgbClr val="ffffff"/>
                </a:solidFill>
                <a:latin typeface="Arial"/>
              </a:rPr>
              <a:t>Con Delibera n. 75 del 24 ottobre 2013 l'A.N.A.C.  ha adottato le “</a:t>
            </a:r>
            <a:r>
              <a:rPr i="1" lang="it-IT" sz="1000">
                <a:solidFill>
                  <a:srgbClr val="ffffff"/>
                </a:solidFill>
                <a:latin typeface="Arial"/>
              </a:rPr>
              <a:t>Linee guida in materia di codici di comportamento delle pubbliche amministrazioni</a:t>
            </a:r>
            <a:r>
              <a:rPr lang="it-IT" sz="1200">
                <a:solidFill>
                  <a:srgbClr val="ffffff"/>
                </a:solidFill>
                <a:latin typeface="Arial"/>
              </a:rPr>
              <a:t>”</a:t>
            </a:r>
            <a:endParaRPr/>
          </a:p>
        </p:txBody>
      </p:sp>
      <p:pic>
        <p:nvPicPr>
          <p:cNvPr descr="" id="1678" name="Immagine 1"/>
          <p:cNvPicPr/>
          <p:nvPr/>
        </p:nvPicPr>
        <p:blipFill>
          <a:blip r:embed="rId1"/>
          <a:stretch>
            <a:fillRect/>
          </a:stretch>
        </p:blipFill>
        <p:spPr>
          <a:xfrm>
            <a:off x="598680" y="1834200"/>
            <a:ext cx="2363040" cy="1937880"/>
          </a:xfrm>
          <a:prstGeom prst="rect">
            <a:avLst/>
          </a:prstGeom>
        </p:spPr>
      </p:pic>
      <p:pic>
        <p:nvPicPr>
          <p:cNvPr descr="" id="1679" name="Immagine 10"/>
          <p:cNvPicPr/>
          <p:nvPr/>
        </p:nvPicPr>
        <p:blipFill>
          <a:blip r:embed="rId2"/>
          <a:stretch>
            <a:fillRect/>
          </a:stretch>
        </p:blipFill>
        <p:spPr>
          <a:xfrm>
            <a:off x="5340600" y="1793880"/>
            <a:ext cx="4152600" cy="4667760"/>
          </a:xfrm>
          <a:prstGeom prst="rect">
            <a:avLst/>
          </a:prstGeom>
        </p:spPr>
      </p:pic>
      <p:sp>
        <p:nvSpPr>
          <p:cNvPr id="1680" name="CustomShape 3"/>
          <p:cNvSpPr/>
          <p:nvPr/>
        </p:nvSpPr>
        <p:spPr>
          <a:xfrm>
            <a:off x="5562720" y="2356200"/>
            <a:ext cx="3819240" cy="3558240"/>
          </a:xfrm>
          <a:prstGeom prst="rect">
            <a:avLst/>
          </a:prstGeom>
        </p:spPr>
        <p:txBody>
          <a:bodyPr bIns="45000" lIns="90000" rIns="90000" tIns="45000"/>
          <a:p>
            <a:pPr>
              <a:lnSpc>
                <a:spcPct val="100000"/>
              </a:lnSpc>
            </a:pPr>
            <a:r>
              <a:rPr b="1" lang="it-IT" sz="1200">
                <a:solidFill>
                  <a:srgbClr val="ffffff"/>
                </a:solidFill>
                <a:latin typeface="Times New Roman"/>
              </a:rPr>
              <a:t>Art. 1 Disposizioni di carattere generale</a:t>
            </a:r>
            <a:endParaRPr/>
          </a:p>
          <a:p>
            <a:pPr>
              <a:lnSpc>
                <a:spcPct val="100000"/>
              </a:lnSpc>
            </a:pPr>
            <a:r>
              <a:rPr b="1" lang="it-IT" sz="1200">
                <a:solidFill>
                  <a:srgbClr val="ffffff"/>
                </a:solidFill>
                <a:latin typeface="Times New Roman"/>
              </a:rPr>
              <a:t>Art. 2 Ambito di applicazione</a:t>
            </a:r>
            <a:endParaRPr/>
          </a:p>
          <a:p>
            <a:pPr>
              <a:lnSpc>
                <a:spcPct val="100000"/>
              </a:lnSpc>
            </a:pPr>
            <a:r>
              <a:rPr b="1" lang="it-IT" sz="1200">
                <a:solidFill>
                  <a:srgbClr val="ffffff"/>
                </a:solidFill>
                <a:latin typeface="Times New Roman"/>
              </a:rPr>
              <a:t>Art. 3 Principi generali</a:t>
            </a:r>
            <a:endParaRPr/>
          </a:p>
          <a:p>
            <a:pPr>
              <a:lnSpc>
                <a:spcPct val="100000"/>
              </a:lnSpc>
            </a:pPr>
            <a:r>
              <a:rPr b="1" lang="it-IT" sz="1200">
                <a:solidFill>
                  <a:srgbClr val="ffffff"/>
                </a:solidFill>
                <a:latin typeface="Times New Roman"/>
              </a:rPr>
              <a:t>Art. 4 Regali compensi e altre utilità </a:t>
            </a:r>
            <a:endParaRPr/>
          </a:p>
          <a:p>
            <a:pPr>
              <a:lnSpc>
                <a:spcPct val="100000"/>
              </a:lnSpc>
            </a:pPr>
            <a:r>
              <a:rPr b="1" lang="it-IT" sz="1200">
                <a:solidFill>
                  <a:srgbClr val="ffffff"/>
                </a:solidFill>
                <a:latin typeface="Times New Roman"/>
              </a:rPr>
              <a:t>Art. 5 Partecipazione ed associazioni ed organizzazioni  </a:t>
            </a:r>
            <a:endParaRPr/>
          </a:p>
          <a:p>
            <a:pPr>
              <a:lnSpc>
                <a:spcPct val="100000"/>
              </a:lnSpc>
            </a:pPr>
            <a:r>
              <a:rPr b="1" lang="it-IT" sz="1200">
                <a:solidFill>
                  <a:srgbClr val="ffffff"/>
                </a:solidFill>
                <a:latin typeface="Times New Roman"/>
              </a:rPr>
              <a:t>Art. 6 Comunicazione degli interessi finanziari e conflitti di interessi </a:t>
            </a:r>
            <a:endParaRPr/>
          </a:p>
          <a:p>
            <a:pPr>
              <a:lnSpc>
                <a:spcPct val="100000"/>
              </a:lnSpc>
            </a:pPr>
            <a:r>
              <a:rPr b="1" lang="it-IT" sz="1200">
                <a:solidFill>
                  <a:srgbClr val="ffffff"/>
                </a:solidFill>
                <a:latin typeface="Times New Roman"/>
              </a:rPr>
              <a:t>Art. 7 Obbligo di astensione</a:t>
            </a:r>
            <a:endParaRPr/>
          </a:p>
          <a:p>
            <a:pPr>
              <a:lnSpc>
                <a:spcPct val="100000"/>
              </a:lnSpc>
            </a:pPr>
            <a:r>
              <a:rPr b="1" lang="it-IT" sz="1200">
                <a:solidFill>
                  <a:srgbClr val="ffffff"/>
                </a:solidFill>
                <a:latin typeface="Times New Roman"/>
              </a:rPr>
              <a:t>Art. 8 Prevenzione della corruzione</a:t>
            </a:r>
            <a:endParaRPr/>
          </a:p>
          <a:p>
            <a:pPr>
              <a:lnSpc>
                <a:spcPct val="100000"/>
              </a:lnSpc>
            </a:pPr>
            <a:r>
              <a:rPr b="1" lang="it-IT" sz="1200">
                <a:solidFill>
                  <a:srgbClr val="ffffff"/>
                </a:solidFill>
                <a:latin typeface="Times New Roman"/>
              </a:rPr>
              <a:t>Art. 9 Trasparenza e tracciabilità </a:t>
            </a:r>
            <a:endParaRPr/>
          </a:p>
          <a:p>
            <a:pPr>
              <a:lnSpc>
                <a:spcPct val="100000"/>
              </a:lnSpc>
            </a:pPr>
            <a:r>
              <a:rPr b="1" lang="it-IT" sz="1200">
                <a:solidFill>
                  <a:srgbClr val="ffffff"/>
                </a:solidFill>
                <a:latin typeface="Times New Roman"/>
              </a:rPr>
              <a:t>Art. 10 Comportamento nei rapporti privati</a:t>
            </a:r>
            <a:endParaRPr/>
          </a:p>
          <a:p>
            <a:pPr>
              <a:lnSpc>
                <a:spcPct val="100000"/>
              </a:lnSpc>
            </a:pPr>
            <a:r>
              <a:rPr b="1" lang="it-IT" sz="1200">
                <a:solidFill>
                  <a:srgbClr val="ffffff"/>
                </a:solidFill>
                <a:latin typeface="Times New Roman"/>
              </a:rPr>
              <a:t>Art. 11 Comportamento in servizio</a:t>
            </a:r>
            <a:endParaRPr/>
          </a:p>
          <a:p>
            <a:pPr>
              <a:lnSpc>
                <a:spcPct val="100000"/>
              </a:lnSpc>
            </a:pPr>
            <a:r>
              <a:rPr b="1" lang="it-IT" sz="1200">
                <a:solidFill>
                  <a:srgbClr val="ffffff"/>
                </a:solidFill>
                <a:latin typeface="Times New Roman"/>
              </a:rPr>
              <a:t>Art. 12 Rapporti con il pubblico</a:t>
            </a:r>
            <a:endParaRPr/>
          </a:p>
          <a:p>
            <a:pPr>
              <a:lnSpc>
                <a:spcPct val="100000"/>
              </a:lnSpc>
            </a:pPr>
            <a:r>
              <a:rPr b="1" lang="it-IT" sz="1200">
                <a:solidFill>
                  <a:srgbClr val="ffffff"/>
                </a:solidFill>
                <a:latin typeface="Times New Roman"/>
              </a:rPr>
              <a:t>Art. 13 Disposizioni particolari per i dirigenti</a:t>
            </a:r>
            <a:endParaRPr/>
          </a:p>
          <a:p>
            <a:pPr>
              <a:lnSpc>
                <a:spcPct val="100000"/>
              </a:lnSpc>
            </a:pPr>
            <a:r>
              <a:rPr b="1" lang="it-IT" sz="1200">
                <a:solidFill>
                  <a:srgbClr val="ffffff"/>
                </a:solidFill>
                <a:latin typeface="Times New Roman"/>
              </a:rPr>
              <a:t>Art. 14 Contratti ed altri atti negoziali</a:t>
            </a:r>
            <a:endParaRPr/>
          </a:p>
          <a:p>
            <a:pPr>
              <a:lnSpc>
                <a:spcPct val="100000"/>
              </a:lnSpc>
            </a:pPr>
            <a:r>
              <a:rPr b="1" lang="it-IT" sz="1200">
                <a:solidFill>
                  <a:srgbClr val="ffffff"/>
                </a:solidFill>
                <a:latin typeface="Times New Roman"/>
              </a:rPr>
              <a:t>Art. 15 Vigilanza, monitoraggio e attività formative</a:t>
            </a:r>
            <a:endParaRPr/>
          </a:p>
          <a:p>
            <a:pPr>
              <a:lnSpc>
                <a:spcPct val="100000"/>
              </a:lnSpc>
            </a:pPr>
            <a:r>
              <a:rPr b="1" lang="it-IT" sz="1200">
                <a:solidFill>
                  <a:srgbClr val="ffffff"/>
                </a:solidFill>
                <a:latin typeface="Times New Roman"/>
              </a:rPr>
              <a:t>Art. 16 Responsabilità conseguente alla violazione dei doveri del codice</a:t>
            </a:r>
            <a:endParaRPr/>
          </a:p>
          <a:p>
            <a:pPr>
              <a:lnSpc>
                <a:spcPct val="100000"/>
              </a:lnSpc>
            </a:pPr>
            <a:r>
              <a:rPr b="1" lang="it-IT" sz="1200">
                <a:solidFill>
                  <a:srgbClr val="ffffff"/>
                </a:solidFill>
                <a:latin typeface="Times New Roman"/>
              </a:rPr>
              <a:t>Art. 17 Disposizioni finali</a:t>
            </a:r>
            <a:endParaRPr/>
          </a:p>
        </p:txBody>
      </p:sp>
      <p:sp>
        <p:nvSpPr>
          <p:cNvPr id="1681" name="CustomShape 4"/>
          <p:cNvSpPr/>
          <p:nvPr/>
        </p:nvSpPr>
        <p:spPr>
          <a:xfrm>
            <a:off x="819360" y="1112760"/>
            <a:ext cx="8502120" cy="431280"/>
          </a:xfrm>
          <a:prstGeom prst="rect">
            <a:avLst>
              <a:gd fmla="val 16667" name="adj"/>
            </a:avLst>
          </a:prstGeom>
          <a:solidFill>
            <a:srgbClr val="002060"/>
          </a:solidFill>
        </p:spPr>
        <p:txBody>
          <a:bodyPr anchor="ctr" bIns="54000" lIns="54000" rIns="54000" tIns="54000"/>
          <a:p>
            <a:pPr algn="ctr">
              <a:lnSpc>
                <a:spcPct val="100000"/>
              </a:lnSpc>
            </a:pPr>
            <a:r>
              <a:rPr b="1" lang="it-IT" sz="1600">
                <a:solidFill>
                  <a:srgbClr val="ffffff"/>
                </a:solidFill>
                <a:latin typeface="Arial"/>
              </a:rPr>
              <a:t>DPR 62/2013</a:t>
            </a:r>
            <a:endParaRPr/>
          </a:p>
        </p:txBody>
      </p:sp>
      <p:sp>
        <p:nvSpPr>
          <p:cNvPr id="1682" name="TextShape 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57" name="Immagine 19"/>
          <p:cNvPicPr/>
          <p:nvPr/>
        </p:nvPicPr>
        <p:blipFill>
          <a:blip r:embed="rId1"/>
          <a:stretch>
            <a:fillRect/>
          </a:stretch>
        </p:blipFill>
        <p:spPr>
          <a:xfrm>
            <a:off x="108000" y="1398600"/>
            <a:ext cx="2903040" cy="4392360"/>
          </a:xfrm>
          <a:prstGeom prst="rect">
            <a:avLst/>
          </a:prstGeom>
        </p:spPr>
      </p:pic>
      <p:pic>
        <p:nvPicPr>
          <p:cNvPr descr="" id="3658" name="Immagine 1"/>
          <p:cNvPicPr/>
          <p:nvPr/>
        </p:nvPicPr>
        <p:blipFill>
          <a:blip r:embed="rId2"/>
          <a:stretch>
            <a:fillRect/>
          </a:stretch>
        </p:blipFill>
        <p:spPr>
          <a:xfrm>
            <a:off x="2000520" y="1035720"/>
            <a:ext cx="7920720" cy="5227560"/>
          </a:xfrm>
          <a:prstGeom prst="rect">
            <a:avLst/>
          </a:prstGeom>
        </p:spPr>
      </p:pic>
      <p:sp>
        <p:nvSpPr>
          <p:cNvPr id="3659" name="CustomShape 1"/>
          <p:cNvSpPr/>
          <p:nvPr/>
        </p:nvSpPr>
        <p:spPr>
          <a:xfrm>
            <a:off x="2560680" y="1244520"/>
            <a:ext cx="5790960" cy="426600"/>
          </a:xfrm>
          <a:prstGeom prst="rect">
            <a:avLst/>
          </a:prstGeom>
        </p:spPr>
        <p:txBody>
          <a:bodyPr bIns="0" lIns="0" rIns="0" tIns="0"/>
          <a:p>
            <a:pPr algn="just">
              <a:lnSpc>
                <a:spcPct val="100000"/>
              </a:lnSpc>
            </a:pPr>
            <a:r>
              <a:rPr lang="it-IT" sz="1400">
                <a:solidFill>
                  <a:srgbClr val="002366"/>
                </a:solidFill>
                <a:latin typeface="Arial"/>
              </a:rPr>
              <a:t>Il dipendente in rapporto con il pubblico:</a:t>
            </a:r>
            <a:endParaRPr/>
          </a:p>
          <a:p>
            <a:pPr algn="just">
              <a:lnSpc>
                <a:spcPct val="100000"/>
              </a:lnSpc>
            </a:pPr>
            <a:endParaRPr/>
          </a:p>
        </p:txBody>
      </p:sp>
      <p:sp>
        <p:nvSpPr>
          <p:cNvPr id="3660" name="CustomShape 2"/>
          <p:cNvSpPr/>
          <p:nvPr/>
        </p:nvSpPr>
        <p:spPr>
          <a:xfrm>
            <a:off x="1066680" y="1275120"/>
            <a:ext cx="1140840" cy="242640"/>
          </a:xfrm>
          <a:prstGeom prst="rect">
            <a:avLst/>
          </a:prstGeom>
        </p:spPr>
        <p:txBody>
          <a:bodyPr bIns="45000" lIns="90000" rIns="90000" tIns="45000"/>
          <a:p>
            <a:pPr algn="ctr">
              <a:lnSpc>
                <a:spcPct val="100000"/>
              </a:lnSpc>
            </a:pPr>
            <a:r>
              <a:rPr lang="it-IT" sz="1000">
                <a:solidFill>
                  <a:srgbClr val="ebb700"/>
                </a:solidFill>
                <a:latin typeface="Verdana"/>
              </a:rPr>
              <a:t>Dipendente</a:t>
            </a:r>
            <a:endParaRPr/>
          </a:p>
        </p:txBody>
      </p:sp>
      <p:sp>
        <p:nvSpPr>
          <p:cNvPr id="3661" name="CustomShape 3"/>
          <p:cNvSpPr/>
          <p:nvPr/>
        </p:nvSpPr>
        <p:spPr>
          <a:xfrm>
            <a:off x="2559600" y="1738080"/>
            <a:ext cx="2819160" cy="12092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Osserva il segreto d'ufficio</a:t>
            </a:r>
            <a:r>
              <a:rPr lang="it-IT" sz="1200">
                <a:solidFill>
                  <a:srgbClr val="ffffff"/>
                </a:solidFill>
                <a:latin typeface="Arial"/>
              </a:rPr>
              <a:t> e la normativa in materia di tutela e trattamento dei dati personali</a:t>
            </a:r>
            <a:endParaRPr/>
          </a:p>
        </p:txBody>
      </p:sp>
      <p:sp>
        <p:nvSpPr>
          <p:cNvPr id="3662" name="CustomShape 4"/>
          <p:cNvSpPr/>
          <p:nvPr/>
        </p:nvSpPr>
        <p:spPr>
          <a:xfrm>
            <a:off x="5702400" y="2969640"/>
            <a:ext cx="1028520" cy="151920"/>
          </a:xfrm>
          <a:prstGeom prst="rect">
            <a:avLst>
              <a:gd fmla="val 48320" name="adj"/>
            </a:avLst>
          </a:prstGeom>
          <a:solidFill>
            <a:srgbClr val="c00000"/>
          </a:solidFill>
        </p:spPr>
      </p:sp>
      <p:sp>
        <p:nvSpPr>
          <p:cNvPr id="3663" name="CustomShape 5"/>
          <p:cNvSpPr/>
          <p:nvPr/>
        </p:nvSpPr>
        <p:spPr>
          <a:xfrm>
            <a:off x="5925960" y="1654200"/>
            <a:ext cx="3385800" cy="1094760"/>
          </a:xfrm>
          <a:prstGeom prst="rect">
            <a:avLst/>
          </a:prstGeom>
        </p:spPr>
        <p:txBody>
          <a:bodyPr bIns="45000" lIns="90000" rIns="90000" tIns="45000"/>
          <a:p>
            <a:pPr algn="just">
              <a:lnSpc>
                <a:spcPct val="100000"/>
              </a:lnSpc>
            </a:pPr>
            <a:r>
              <a:rPr lang="it-IT" sz="1100">
                <a:solidFill>
                  <a:srgbClr val="002366"/>
                </a:solidFill>
                <a:latin typeface="Arial"/>
              </a:rPr>
              <a:t>Il segreto d'ufficio è disciplinato all’art. </a:t>
            </a:r>
            <a:r>
              <a:rPr i="1" lang="it-IT" sz="1100">
                <a:solidFill>
                  <a:srgbClr val="002366"/>
                </a:solidFill>
                <a:latin typeface="Arial"/>
              </a:rPr>
              <a:t>15 del d.P.R. n. 3/1957</a:t>
            </a:r>
            <a:r>
              <a:rPr lang="it-IT" sz="1100">
                <a:solidFill>
                  <a:srgbClr val="002366"/>
                </a:solidFill>
                <a:latin typeface="Arial"/>
              </a:rPr>
              <a:t>, il cui contenuto è stato rivisto dalla </a:t>
            </a:r>
            <a:r>
              <a:rPr i="1" lang="it-IT" sz="1100">
                <a:solidFill>
                  <a:srgbClr val="002366"/>
                </a:solidFill>
                <a:latin typeface="Arial"/>
              </a:rPr>
              <a:t>l. n. 241/1990 (art. 22 e ss.), </a:t>
            </a:r>
            <a:r>
              <a:rPr lang="it-IT" sz="1100">
                <a:solidFill>
                  <a:srgbClr val="002366"/>
                </a:solidFill>
                <a:latin typeface="Arial"/>
              </a:rPr>
              <a:t>introducendo</a:t>
            </a:r>
            <a:r>
              <a:rPr i="1" lang="it-IT" sz="1100">
                <a:solidFill>
                  <a:srgbClr val="002366"/>
                </a:solidFill>
                <a:latin typeface="Arial"/>
              </a:rPr>
              <a:t> </a:t>
            </a:r>
            <a:r>
              <a:rPr lang="it-IT" sz="1100">
                <a:solidFill>
                  <a:srgbClr val="002366"/>
                </a:solidFill>
                <a:latin typeface="Arial"/>
              </a:rPr>
              <a:t>il diritto di accesso ai documenti amministrativi</a:t>
            </a:r>
            <a:r>
              <a:rPr i="1" lang="it-IT" sz="1100">
                <a:solidFill>
                  <a:srgbClr val="002366"/>
                </a:solidFill>
                <a:latin typeface="Arial"/>
              </a:rPr>
              <a:t> </a:t>
            </a:r>
            <a:r>
              <a:rPr lang="it-IT" sz="1100">
                <a:solidFill>
                  <a:srgbClr val="002366"/>
                </a:solidFill>
                <a:latin typeface="Arial"/>
              </a:rPr>
              <a:t>come principio generale dell’attività amministrativa, volto ad assicurarne l’imparzialità e la trasparenza</a:t>
            </a:r>
            <a:endParaRPr/>
          </a:p>
        </p:txBody>
      </p:sp>
      <p:sp>
        <p:nvSpPr>
          <p:cNvPr id="3664" name="CustomShape 6"/>
          <p:cNvSpPr/>
          <p:nvPr/>
        </p:nvSpPr>
        <p:spPr>
          <a:xfrm>
            <a:off x="5961240" y="3116160"/>
            <a:ext cx="3385800" cy="592560"/>
          </a:xfrm>
          <a:prstGeom prst="rect">
            <a:avLst/>
          </a:prstGeom>
        </p:spPr>
        <p:txBody>
          <a:bodyPr bIns="45000" lIns="90000" rIns="90000" tIns="45000"/>
          <a:p>
            <a:pPr algn="just">
              <a:lnSpc>
                <a:spcPct val="100000"/>
              </a:lnSpc>
            </a:pPr>
            <a:r>
              <a:rPr i="1" lang="it-IT" sz="1100">
                <a:solidFill>
                  <a:srgbClr val="002366"/>
                </a:solidFill>
                <a:latin typeface="Arial"/>
              </a:rPr>
              <a:t>D. lgs. 196/2003 Codice In Materia Di Protezione Dei Dati Personali</a:t>
            </a:r>
            <a:endParaRPr/>
          </a:p>
          <a:p>
            <a:pPr algn="just">
              <a:lnSpc>
                <a:spcPct val="100000"/>
              </a:lnSpc>
            </a:pPr>
            <a:endParaRPr/>
          </a:p>
        </p:txBody>
      </p:sp>
      <p:sp>
        <p:nvSpPr>
          <p:cNvPr id="3665" name="CustomShape 7"/>
          <p:cNvSpPr/>
          <p:nvPr/>
        </p:nvSpPr>
        <p:spPr>
          <a:xfrm>
            <a:off x="3728880" y="4532400"/>
            <a:ext cx="5037840" cy="1284120"/>
          </a:xfrm>
          <a:prstGeom prst="rect">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Informa il richiedente dei motivi che ostano all’accoglimento della richiesta</a:t>
            </a:r>
            <a:r>
              <a:rPr lang="it-IT" sz="1200">
                <a:solidFill>
                  <a:srgbClr val="ffffff"/>
                </a:solidFill>
                <a:latin typeface="Arial"/>
              </a:rPr>
              <a:t>, qualora sia richiesto oralmente di fornire informazioni, atti, documenti non accessibili tutelati dal segreto d’ufficio o dalle disposizioni in materia di dati personali </a:t>
            </a:r>
            <a:endParaRPr/>
          </a:p>
        </p:txBody>
      </p:sp>
      <p:sp>
        <p:nvSpPr>
          <p:cNvPr id="3666" name="CustomShape 8"/>
          <p:cNvSpPr/>
          <p:nvPr/>
        </p:nvSpPr>
        <p:spPr>
          <a:xfrm>
            <a:off x="0" y="152280"/>
            <a:ext cx="845640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12 Rapporti con il pubblico (3/3)</a:t>
            </a:r>
            <a:endParaRPr/>
          </a:p>
        </p:txBody>
      </p:sp>
      <p:pic>
        <p:nvPicPr>
          <p:cNvPr descr="" id="3667" name=""/>
          <p:cNvPicPr/>
          <p:nvPr/>
        </p:nvPicPr>
        <p:blipFill>
          <a:blip r:embed="rId3"/>
          <a:stretch>
            <a:fillRect/>
          </a:stretch>
        </p:blipFill>
        <p:spPr>
          <a:xfrm>
            <a:off x="0" y="0"/>
            <a:ext cx="152280" cy="152280"/>
          </a:xfrm>
          <a:prstGeom prst="rect">
            <a:avLst/>
          </a:prstGeom>
        </p:spPr>
      </p:pic>
    </p:spTree>
  </p:cSld>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68" name="Immagine 13"/>
          <p:cNvPicPr/>
          <p:nvPr/>
        </p:nvPicPr>
        <p:blipFill>
          <a:blip r:embed="rId1"/>
          <a:stretch>
            <a:fillRect/>
          </a:stretch>
        </p:blipFill>
        <p:spPr>
          <a:xfrm>
            <a:off x="1981080" y="4343400"/>
            <a:ext cx="1255320" cy="1371240"/>
          </a:xfrm>
          <a:prstGeom prst="rect">
            <a:avLst/>
          </a:prstGeom>
        </p:spPr>
      </p:pic>
      <p:sp>
        <p:nvSpPr>
          <p:cNvPr id="3669" name="CustomShape 1"/>
          <p:cNvSpPr/>
          <p:nvPr/>
        </p:nvSpPr>
        <p:spPr>
          <a:xfrm>
            <a:off x="-773094113280" y="838080"/>
            <a:ext cx="773094112920" cy="369360"/>
          </a:xfrm>
          <a:prstGeom prst="rect">
            <a:avLst/>
          </a:prstGeom>
        </p:spPr>
        <p:txBody>
          <a:bodyPr bIns="45000" lIns="90000" rIns="90000" tIns="45000"/>
          <a:p>
            <a:r>
              <a:rPr b="1" lang="it-IT" sz="1200">
                <a:latin typeface="Calibri"/>
              </a:rPr>
              <a:t>ART.</a:t>
            </a:r>
            <a:endParaRPr/>
          </a:p>
        </p:txBody>
      </p:sp>
      <p:sp>
        <p:nvSpPr>
          <p:cNvPr id="3670" name="CustomShape 2"/>
          <p:cNvSpPr/>
          <p:nvPr/>
        </p:nvSpPr>
        <p:spPr>
          <a:xfrm>
            <a:off x="-773094113280" y="-773094113280"/>
            <a:ext cx="27401416200" cy="11708663040"/>
          </a:xfrm>
          <a:prstGeom prst="rect">
            <a:avLst/>
          </a:prstGeom>
        </p:spPr>
      </p:sp>
      <p:sp>
        <p:nvSpPr>
          <p:cNvPr id="3671" name="CustomShape 3"/>
          <p:cNvSpPr/>
          <p:nvPr/>
        </p:nvSpPr>
        <p:spPr>
          <a:xfrm>
            <a:off x="-773094113280" y="-773094113280"/>
            <a:ext cx="773094112920" cy="369360"/>
          </a:xfrm>
          <a:prstGeom prst="rect">
            <a:avLst/>
          </a:prstGeom>
        </p:spPr>
        <p:txBody>
          <a:bodyPr bIns="45000" lIns="90000" rIns="90000" tIns="45000"/>
          <a:p>
            <a:pPr lvl="1">
              <a:buSzPct val="45000"/>
              <a:buFont typeface="StarSymbol"/>
              <a:buChar char=""/>
            </a:pPr>
            <a:r>
              <a:rPr b="1" lang="it-IT" sz="1200">
                <a:latin typeface="Calibri"/>
              </a:rPr>
              <a:t>DIRIGENTI OPERANTI NEGLI UFFICI DI DIRETTA COLLABORAZIONE DELLE AUTORITA' PUBBLICHE</a:t>
            </a:r>
            <a:endParaRPr/>
          </a:p>
        </p:txBody>
      </p:sp>
      <p:sp>
        <p:nvSpPr>
          <p:cNvPr id="3672" name="CustomShape 4"/>
          <p:cNvSpPr/>
          <p:nvPr/>
        </p:nvSpPr>
        <p:spPr>
          <a:xfrm>
            <a:off x="-773094113280" y="-773094113280"/>
            <a:ext cx="773094112920" cy="369360"/>
          </a:xfrm>
          <a:prstGeom prst="rect">
            <a:avLst/>
          </a:prstGeom>
        </p:spPr>
        <p:txBody>
          <a:bodyPr bIns="45000" lIns="90000" rIns="90000" tIns="45000"/>
          <a:p>
            <a:pPr lvl="1">
              <a:buSzPct val="45000"/>
              <a:buFont typeface="StarSymbol"/>
              <a:buChar char=""/>
            </a:pPr>
            <a:r>
              <a:rPr b="1" lang="it-IT" sz="1200">
                <a:latin typeface="Calibri"/>
              </a:rPr>
              <a:t>DIRIGENTI</a:t>
            </a:r>
            <a:endParaRPr/>
          </a:p>
        </p:txBody>
      </p:sp>
      <p:sp>
        <p:nvSpPr>
          <p:cNvPr id="3673" name="CustomShape 5"/>
          <p:cNvSpPr/>
          <p:nvPr/>
        </p:nvSpPr>
        <p:spPr>
          <a:xfrm>
            <a:off x="-773094113280" y="-773094113280"/>
            <a:ext cx="773094112920" cy="369360"/>
          </a:xfrm>
          <a:prstGeom prst="rect">
            <a:avLst/>
          </a:prstGeom>
        </p:spPr>
        <p:txBody>
          <a:bodyPr bIns="45000" lIns="90000" rIns="90000" tIns="45000"/>
          <a:p>
            <a:pPr lvl="1">
              <a:buSzPct val="45000"/>
              <a:buFont typeface="StarSymbol"/>
              <a:buChar char=""/>
            </a:pPr>
            <a:r>
              <a:rPr b="1" lang="it-IT" sz="1200">
                <a:latin typeface="Calibri"/>
              </a:rPr>
              <a:t>TITOLARI DI INCARICHI DI FUNZIONE DIRIGENZIALI AI SENSI </a:t>
            </a:r>
            <a:endParaRPr/>
          </a:p>
        </p:txBody>
      </p:sp>
      <p:sp>
        <p:nvSpPr>
          <p:cNvPr id="3674" name="CustomShape 6"/>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13 Disposizioni particolari per i dirigenti (1/5)</a:t>
            </a:r>
            <a:endParaRPr/>
          </a:p>
        </p:txBody>
      </p:sp>
      <p:sp>
        <p:nvSpPr>
          <p:cNvPr id="3675" name="CustomShape 7"/>
          <p:cNvSpPr/>
          <p:nvPr/>
        </p:nvSpPr>
        <p:spPr>
          <a:xfrm>
            <a:off x="914400" y="1219320"/>
            <a:ext cx="5790960" cy="487080"/>
          </a:xfrm>
          <a:prstGeom prst="rect">
            <a:avLst/>
          </a:prstGeom>
        </p:spPr>
        <p:txBody>
          <a:bodyPr bIns="0" lIns="0" rIns="0" tIns="0"/>
          <a:p>
            <a:pPr algn="just">
              <a:lnSpc>
                <a:spcPct val="100000"/>
              </a:lnSpc>
            </a:pPr>
            <a:r>
              <a:rPr lang="it-IT" sz="1600">
                <a:solidFill>
                  <a:srgbClr val="002366"/>
                </a:solidFill>
                <a:latin typeface="Arial"/>
              </a:rPr>
              <a:t>Ambito di applicazione dell'art. 13:</a:t>
            </a:r>
            <a:endParaRPr/>
          </a:p>
          <a:p>
            <a:pPr algn="just">
              <a:lnSpc>
                <a:spcPct val="100000"/>
              </a:lnSpc>
            </a:pPr>
            <a:endParaRPr/>
          </a:p>
        </p:txBody>
      </p:sp>
      <p:pic>
        <p:nvPicPr>
          <p:cNvPr descr="" id="3676" name=""/>
          <p:cNvPicPr/>
          <p:nvPr/>
        </p:nvPicPr>
        <p:blipFill>
          <a:blip r:embed="rId2"/>
          <a:stretch>
            <a:fillRect/>
          </a:stretch>
        </p:blipFill>
        <p:spPr>
          <a:xfrm>
            <a:off x="0" y="0"/>
            <a:ext cx="152280" cy="152280"/>
          </a:xfrm>
          <a:prstGeom prst="rect">
            <a:avLst/>
          </a:prstGeom>
        </p:spPr>
      </p:pic>
    </p:spTree>
  </p:cSld>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677" name="Immagine 17"/>
          <p:cNvPicPr/>
          <p:nvPr/>
        </p:nvPicPr>
        <p:blipFill>
          <a:blip r:embed="rId1"/>
          <a:stretch>
            <a:fillRect/>
          </a:stretch>
        </p:blipFill>
        <p:spPr>
          <a:xfrm>
            <a:off x="4313160" y="3052800"/>
            <a:ext cx="844200" cy="799920"/>
          </a:xfrm>
          <a:prstGeom prst="rect">
            <a:avLst/>
          </a:prstGeom>
        </p:spPr>
      </p:pic>
      <p:sp>
        <p:nvSpPr>
          <p:cNvPr id="3678" name="CustomShape 1"/>
          <p:cNvSpPr/>
          <p:nvPr/>
        </p:nvSpPr>
        <p:spPr>
          <a:xfrm>
            <a:off x="4277520" y="2854800"/>
            <a:ext cx="898200" cy="242640"/>
          </a:xfrm>
          <a:prstGeom prst="rect">
            <a:avLst/>
          </a:prstGeom>
        </p:spPr>
        <p:txBody>
          <a:bodyPr bIns="45000" lIns="90000" rIns="90000" tIns="45000"/>
          <a:p>
            <a:pPr algn="ctr">
              <a:lnSpc>
                <a:spcPct val="100000"/>
              </a:lnSpc>
            </a:pPr>
            <a:r>
              <a:rPr lang="it-IT" sz="1000">
                <a:solidFill>
                  <a:srgbClr val="ebb700"/>
                </a:solidFill>
                <a:latin typeface="Verdana"/>
              </a:rPr>
              <a:t>R.UFF.</a:t>
            </a:r>
            <a:endParaRPr/>
          </a:p>
        </p:txBody>
      </p:sp>
      <p:sp>
        <p:nvSpPr>
          <p:cNvPr id="3679" name="CustomShape 2"/>
          <p:cNvSpPr/>
          <p:nvPr/>
        </p:nvSpPr>
        <p:spPr>
          <a:xfrm>
            <a:off x="4593960" y="1253880"/>
            <a:ext cx="5059080" cy="1184400"/>
          </a:xfrm>
          <a:prstGeom prst="rect">
            <a:avLst>
              <a:gd fmla="val 16667" name="adj"/>
            </a:avLst>
          </a:prstGeom>
          <a:solidFill>
            <a:srgbClr val="007c92"/>
          </a:solidFill>
        </p:spPr>
        <p:txBody>
          <a:bodyPr anchor="ctr" bIns="45000" lIns="90000" rIns="90000" tIns="45000"/>
          <a:p>
            <a:pPr algn="just">
              <a:lnSpc>
                <a:spcPct val="100000"/>
              </a:lnSpc>
              <a:buFont typeface="StarSymbol"/>
              <a:buChar char="-"/>
            </a:pPr>
            <a:r>
              <a:rPr lang="it-IT" sz="1200" u="sng">
                <a:solidFill>
                  <a:srgbClr val="ffffff"/>
                </a:solidFill>
                <a:latin typeface="Arial"/>
              </a:rPr>
              <a:t>con diligenza le funzioni ad esso spettanti</a:t>
            </a:r>
            <a:r>
              <a:rPr lang="it-IT" sz="1200">
                <a:solidFill>
                  <a:srgbClr val="ffffff"/>
                </a:solidFill>
                <a:latin typeface="Arial"/>
              </a:rPr>
              <a:t> in base all'atto di conferimento dell'incarico, persegue gli obiettivi assegnati e adotta un comportamento organizzativo adeguato</a:t>
            </a:r>
            <a:endParaRPr/>
          </a:p>
          <a:p>
            <a:pPr algn="just">
              <a:lnSpc>
                <a:spcPct val="100000"/>
              </a:lnSpc>
              <a:buFont typeface="StarSymbol"/>
              <a:buChar char="-"/>
            </a:pPr>
            <a:r>
              <a:rPr lang="it-IT" sz="1200">
                <a:solidFill>
                  <a:srgbClr val="ffffff"/>
                </a:solidFill>
                <a:latin typeface="Arial"/>
              </a:rPr>
              <a:t>la </a:t>
            </a:r>
            <a:r>
              <a:rPr lang="it-IT" sz="1200" u="sng">
                <a:solidFill>
                  <a:srgbClr val="ffffff"/>
                </a:solidFill>
                <a:latin typeface="Arial"/>
              </a:rPr>
              <a:t>valutazione del personale assegnato alla struttura</a:t>
            </a:r>
            <a:r>
              <a:rPr lang="it-IT" sz="1200">
                <a:solidFill>
                  <a:srgbClr val="ffffff"/>
                </a:solidFill>
                <a:latin typeface="Arial"/>
              </a:rPr>
              <a:t> cui è preposto con imparzialità e rispettando le indicazioni ed i tempi prescritti</a:t>
            </a:r>
            <a:endParaRPr/>
          </a:p>
        </p:txBody>
      </p:sp>
      <p:sp>
        <p:nvSpPr>
          <p:cNvPr id="3680" name="CustomShape 3"/>
          <p:cNvSpPr/>
          <p:nvPr/>
        </p:nvSpPr>
        <p:spPr>
          <a:xfrm>
            <a:off x="5029200" y="2666880"/>
            <a:ext cx="3545280" cy="1659240"/>
          </a:xfrm>
          <a:prstGeom prst="rect">
            <a:avLst>
              <a:gd fmla="val 16667" name="adj"/>
            </a:avLst>
          </a:prstGeom>
          <a:solidFill>
            <a:srgbClr val="007c92"/>
          </a:solidFill>
        </p:spPr>
        <p:txBody>
          <a:bodyPr anchor="ctr" bIns="45000" lIns="90000" rIns="90000" tIns="45000"/>
          <a:p>
            <a:pPr algn="just">
              <a:lnSpc>
                <a:spcPct val="100000"/>
              </a:lnSpc>
              <a:buFont typeface="StarSymbol"/>
              <a:buChar char="-"/>
            </a:pPr>
            <a:r>
              <a:rPr lang="it-IT" sz="1200">
                <a:solidFill>
                  <a:srgbClr val="ffffff"/>
                </a:solidFill>
                <a:latin typeface="Arial"/>
              </a:rPr>
              <a:t>prima di assumere le sue funzioni, le </a:t>
            </a:r>
            <a:r>
              <a:rPr lang="it-IT" sz="1200" u="sng">
                <a:solidFill>
                  <a:srgbClr val="ffffff"/>
                </a:solidFill>
                <a:latin typeface="Arial"/>
              </a:rPr>
              <a:t>partecipazioni azionarie</a:t>
            </a:r>
            <a:r>
              <a:rPr lang="it-IT" sz="1200">
                <a:solidFill>
                  <a:srgbClr val="ffffff"/>
                </a:solidFill>
                <a:latin typeface="Arial"/>
              </a:rPr>
              <a:t> e gli </a:t>
            </a:r>
            <a:r>
              <a:rPr lang="it-IT" sz="1200" u="sng">
                <a:solidFill>
                  <a:srgbClr val="ffffff"/>
                </a:solidFill>
                <a:latin typeface="Arial"/>
              </a:rPr>
              <a:t>altri interessi finanziari</a:t>
            </a:r>
            <a:r>
              <a:rPr lang="it-IT" sz="1200">
                <a:solidFill>
                  <a:srgbClr val="ffffff"/>
                </a:solidFill>
                <a:latin typeface="Arial"/>
              </a:rPr>
              <a:t> che possano porlo in conflitto di interessi con la funzione pubblica che svolge</a:t>
            </a:r>
            <a:endParaRPr/>
          </a:p>
          <a:p>
            <a:pPr algn="just">
              <a:lnSpc>
                <a:spcPct val="100000"/>
              </a:lnSpc>
              <a:buFont typeface="StarSymbol"/>
              <a:buChar char="-"/>
            </a:pPr>
            <a:r>
              <a:rPr lang="it-IT" sz="1200" u="sng">
                <a:solidFill>
                  <a:srgbClr val="ffffff"/>
                </a:solidFill>
                <a:latin typeface="Arial"/>
              </a:rPr>
              <a:t>tutte e le variazioni dei dat</a:t>
            </a:r>
            <a:r>
              <a:rPr lang="it-IT" sz="1200">
                <a:solidFill>
                  <a:srgbClr val="ffffff"/>
                </a:solidFill>
                <a:latin typeface="Arial"/>
              </a:rPr>
              <a:t>i e delle informazioni relative a possibili situazioni di conflitto di interesse</a:t>
            </a:r>
            <a:endParaRPr/>
          </a:p>
        </p:txBody>
      </p:sp>
      <p:sp>
        <p:nvSpPr>
          <p:cNvPr id="3681" name="CustomShape 4"/>
          <p:cNvSpPr/>
          <p:nvPr/>
        </p:nvSpPr>
        <p:spPr>
          <a:xfrm>
            <a:off x="4617720" y="4513680"/>
            <a:ext cx="5011560" cy="858960"/>
          </a:xfrm>
          <a:prstGeom prst="rect">
            <a:avLst>
              <a:gd fmla="val 16667" name="adj"/>
            </a:avLst>
          </a:prstGeom>
          <a:solidFill>
            <a:srgbClr val="007c92"/>
          </a:solidFill>
        </p:spPr>
        <p:txBody>
          <a:bodyPr anchor="ctr" bIns="45000" lIns="90000" rIns="90000" tIns="45000"/>
          <a:p>
            <a:pPr algn="just">
              <a:lnSpc>
                <a:spcPct val="100000"/>
              </a:lnSpc>
            </a:pPr>
            <a:r>
              <a:rPr lang="it-IT" sz="1200">
                <a:solidFill>
                  <a:srgbClr val="ffffff"/>
                </a:solidFill>
                <a:latin typeface="Arial"/>
              </a:rPr>
              <a:t>a richiesta dell’amministrazione, </a:t>
            </a:r>
            <a:r>
              <a:rPr lang="it-IT" sz="1200" u="sng">
                <a:solidFill>
                  <a:srgbClr val="ffffff"/>
                </a:solidFill>
                <a:latin typeface="Arial"/>
              </a:rPr>
              <a:t>le informazioni sulla propria situazione patrimoniale</a:t>
            </a:r>
            <a:r>
              <a:rPr lang="it-IT" sz="1200">
                <a:solidFill>
                  <a:srgbClr val="ffffff"/>
                </a:solidFill>
                <a:latin typeface="Arial"/>
              </a:rPr>
              <a:t> e le </a:t>
            </a:r>
            <a:r>
              <a:rPr lang="it-IT" sz="1200" u="sng">
                <a:solidFill>
                  <a:srgbClr val="ffffff"/>
                </a:solidFill>
                <a:latin typeface="Arial"/>
              </a:rPr>
              <a:t>dichiarazioni annuali dei redditi </a:t>
            </a:r>
            <a:r>
              <a:rPr lang="it-IT" sz="1200">
                <a:solidFill>
                  <a:srgbClr val="ffffff"/>
                </a:solidFill>
                <a:latin typeface="Arial"/>
              </a:rPr>
              <a:t>soggetti all’imposta sui redditi delle persone fisiche previste dalla legge</a:t>
            </a:r>
            <a:endParaRPr/>
          </a:p>
        </p:txBody>
      </p:sp>
      <p:pic>
        <p:nvPicPr>
          <p:cNvPr descr="" id="3682" name="Immagine 20"/>
          <p:cNvPicPr/>
          <p:nvPr/>
        </p:nvPicPr>
        <p:blipFill>
          <a:blip r:embed="rId2"/>
          <a:stretch>
            <a:fillRect/>
          </a:stretch>
        </p:blipFill>
        <p:spPr>
          <a:xfrm>
            <a:off x="487440" y="3340080"/>
            <a:ext cx="1218960" cy="1331640"/>
          </a:xfrm>
          <a:prstGeom prst="rect">
            <a:avLst/>
          </a:prstGeom>
        </p:spPr>
      </p:pic>
      <p:sp>
        <p:nvSpPr>
          <p:cNvPr id="3683" name="CustomShape 5"/>
          <p:cNvSpPr/>
          <p:nvPr/>
        </p:nvSpPr>
        <p:spPr>
          <a:xfrm>
            <a:off x="530280" y="3000240"/>
            <a:ext cx="1133280" cy="182880"/>
          </a:xfrm>
          <a:prstGeom prst="rect">
            <a:avLst/>
          </a:prstGeom>
        </p:spPr>
        <p:txBody>
          <a:bodyPr bIns="0" lIns="0" rIns="0" tIns="0"/>
          <a:p>
            <a:pPr algn="just">
              <a:lnSpc>
                <a:spcPct val="100000"/>
              </a:lnSpc>
            </a:pPr>
            <a:r>
              <a:rPr lang="it-IT" sz="1200">
                <a:solidFill>
                  <a:srgbClr val="002366"/>
                </a:solidFill>
                <a:latin typeface="Arial"/>
              </a:rPr>
              <a:t>Il Dirigente</a:t>
            </a:r>
            <a:endParaRPr/>
          </a:p>
        </p:txBody>
      </p:sp>
      <p:sp>
        <p:nvSpPr>
          <p:cNvPr id="3684" name="CustomShape 6"/>
          <p:cNvSpPr/>
          <p:nvPr/>
        </p:nvSpPr>
        <p:spPr>
          <a:xfrm>
            <a:off x="1897200" y="156564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Svolge</a:t>
            </a:r>
            <a:endParaRPr/>
          </a:p>
        </p:txBody>
      </p:sp>
      <p:sp>
        <p:nvSpPr>
          <p:cNvPr id="3685" name="CustomShape 7"/>
          <p:cNvSpPr/>
          <p:nvPr/>
        </p:nvSpPr>
        <p:spPr>
          <a:xfrm>
            <a:off x="1880280" y="315000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Comunica</a:t>
            </a:r>
            <a:endParaRPr/>
          </a:p>
        </p:txBody>
      </p:sp>
      <p:sp>
        <p:nvSpPr>
          <p:cNvPr id="3686" name="CustomShape 8"/>
          <p:cNvSpPr/>
          <p:nvPr/>
        </p:nvSpPr>
        <p:spPr>
          <a:xfrm>
            <a:off x="1862280" y="464652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Fornisce</a:t>
            </a:r>
            <a:endParaRPr/>
          </a:p>
        </p:txBody>
      </p:sp>
      <p:sp>
        <p:nvSpPr>
          <p:cNvPr id="3687" name="CustomShape 9"/>
          <p:cNvSpPr/>
          <p:nvPr/>
        </p:nvSpPr>
        <p:spPr>
          <a:xfrm>
            <a:off x="1880280" y="5777640"/>
            <a:ext cx="2579040" cy="51876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Dichiara</a:t>
            </a:r>
            <a:endParaRPr/>
          </a:p>
        </p:txBody>
      </p:sp>
      <p:sp>
        <p:nvSpPr>
          <p:cNvPr id="3688" name="CustomShape 10"/>
          <p:cNvSpPr/>
          <p:nvPr/>
        </p:nvSpPr>
        <p:spPr>
          <a:xfrm>
            <a:off x="4617720" y="5560560"/>
            <a:ext cx="5011560" cy="964440"/>
          </a:xfrm>
          <a:prstGeom prst="rect">
            <a:avLst>
              <a:gd fmla="val 16667" name="adj"/>
            </a:avLst>
          </a:prstGeom>
          <a:solidFill>
            <a:srgbClr val="007c92"/>
          </a:solidFill>
        </p:spPr>
        <p:txBody>
          <a:bodyPr anchor="ctr" bIns="45000" lIns="90000" rIns="90000" tIns="45000"/>
          <a:p>
            <a:pPr algn="just">
              <a:lnSpc>
                <a:spcPct val="100000"/>
              </a:lnSpc>
            </a:pPr>
            <a:r>
              <a:rPr lang="it-IT" sz="1200">
                <a:solidFill>
                  <a:srgbClr val="ffffff"/>
                </a:solidFill>
                <a:latin typeface="Arial"/>
              </a:rPr>
              <a:t>se ha parenti e affini entro il secondo grado, coniuge o convivente che esercitano attività politiche, professionali o economiche che li pongano in contatti frequenti con l’ufficio che dovrà dirigere o che siano coinvolti nelle decisioni e nelle attività inerenti all’ufficio</a:t>
            </a:r>
            <a:endParaRPr/>
          </a:p>
        </p:txBody>
      </p:sp>
      <p:sp>
        <p:nvSpPr>
          <p:cNvPr id="3689" name="CustomShape 11"/>
          <p:cNvSpPr/>
          <p:nvPr/>
        </p:nvSpPr>
        <p:spPr>
          <a:xfrm>
            <a:off x="8670960" y="3820320"/>
            <a:ext cx="1028520" cy="151920"/>
          </a:xfrm>
          <a:prstGeom prst="rect">
            <a:avLst>
              <a:gd fmla="val 48320" name="adj"/>
            </a:avLst>
          </a:prstGeom>
          <a:solidFill>
            <a:srgbClr val="c00000"/>
          </a:solidFill>
        </p:spPr>
      </p:sp>
      <p:sp>
        <p:nvSpPr>
          <p:cNvPr id="3690" name="CustomShape 12"/>
          <p:cNvSpPr/>
          <p:nvPr/>
        </p:nvSpPr>
        <p:spPr>
          <a:xfrm>
            <a:off x="8747280" y="2800440"/>
            <a:ext cx="1090080" cy="1094760"/>
          </a:xfrm>
          <a:prstGeom prst="rect">
            <a:avLst/>
          </a:prstGeom>
        </p:spPr>
        <p:txBody>
          <a:bodyPr bIns="45000" lIns="90000" rIns="90000" tIns="45000"/>
          <a:p>
            <a:pPr algn="ctr">
              <a:lnSpc>
                <a:spcPct val="100000"/>
              </a:lnSpc>
            </a:pPr>
            <a:r>
              <a:rPr lang="it-IT" sz="1100">
                <a:solidFill>
                  <a:srgbClr val="002366"/>
                </a:solidFill>
                <a:latin typeface="Arial"/>
              </a:rPr>
              <a:t>Ove già non rilasciate e pubblicate ai sensi dell'</a:t>
            </a:r>
            <a:r>
              <a:rPr i="1" lang="it-IT" sz="1100">
                <a:solidFill>
                  <a:srgbClr val="002366"/>
                </a:solidFill>
                <a:latin typeface="Arial"/>
              </a:rPr>
              <a:t>art. 20 del D.lgs. 39/2013</a:t>
            </a:r>
            <a:endParaRPr/>
          </a:p>
        </p:txBody>
      </p:sp>
      <p:sp>
        <p:nvSpPr>
          <p:cNvPr id="3691" name="CustomShape 13"/>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13 Disposizioni particolari per i dirigenti (2/5)</a:t>
            </a:r>
            <a:endParaRPr/>
          </a:p>
        </p:txBody>
      </p:sp>
      <p:pic>
        <p:nvPicPr>
          <p:cNvPr descr="" id="3692" name=""/>
          <p:cNvPicPr/>
          <p:nvPr/>
        </p:nvPicPr>
        <p:blipFill>
          <a:blip r:embed="rId3"/>
          <a:stretch>
            <a:fillRect/>
          </a:stretch>
        </p:blipFill>
        <p:spPr>
          <a:xfrm>
            <a:off x="0" y="0"/>
            <a:ext cx="152280" cy="152280"/>
          </a:xfrm>
          <a:prstGeom prst="rect">
            <a:avLst/>
          </a:prstGeom>
        </p:spPr>
      </p:pic>
    </p:spTree>
  </p:cSld>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3" name="CustomShape 1"/>
          <p:cNvSpPr/>
          <p:nvPr/>
        </p:nvSpPr>
        <p:spPr>
          <a:xfrm>
            <a:off x="4663440" y="1290240"/>
            <a:ext cx="4990680" cy="1654200"/>
          </a:xfrm>
          <a:prstGeom prst="rect">
            <a:avLst>
              <a:gd fmla="val 16667" name="adj"/>
            </a:avLst>
          </a:prstGeom>
          <a:solidFill>
            <a:srgbClr val="007c92"/>
          </a:solidFill>
        </p:spPr>
        <p:txBody>
          <a:bodyPr anchor="ctr" bIns="45000" lIns="90000" rIns="90000" tIns="45000"/>
          <a:p>
            <a:pPr algn="just">
              <a:lnSpc>
                <a:spcPct val="100000"/>
              </a:lnSpc>
              <a:buFont typeface="StarSymbol"/>
              <a:buChar char="-"/>
            </a:pPr>
            <a:r>
              <a:rPr lang="it-IT" sz="1200" u="sng">
                <a:solidFill>
                  <a:srgbClr val="ffffff"/>
                </a:solidFill>
                <a:latin typeface="Arial"/>
              </a:rPr>
              <a:t>atteggiamenti leali e trasparenti</a:t>
            </a:r>
            <a:r>
              <a:rPr lang="it-IT" sz="1200">
                <a:solidFill>
                  <a:srgbClr val="ffffff"/>
                </a:solidFill>
                <a:latin typeface="Arial"/>
              </a:rPr>
              <a:t> e adotta un comportamento esemplare e imparziale nei rapporti con i colleghi, i collaboratori e i destinatari dell’azione amministrativa </a:t>
            </a:r>
            <a:endParaRPr/>
          </a:p>
          <a:p>
            <a:pPr algn="just">
              <a:lnSpc>
                <a:spcPct val="100000"/>
              </a:lnSpc>
              <a:buFont typeface="StarSymbol"/>
              <a:buChar char="-"/>
            </a:pPr>
            <a:r>
              <a:rPr lang="it-IT" sz="1200" u="sng">
                <a:solidFill>
                  <a:srgbClr val="ffffff"/>
                </a:solidFill>
                <a:latin typeface="Arial"/>
              </a:rPr>
              <a:t>iniziative finalizzate alla circolazione delle informazioni</a:t>
            </a:r>
            <a:r>
              <a:rPr lang="it-IT" sz="1200">
                <a:solidFill>
                  <a:srgbClr val="ffffff"/>
                </a:solidFill>
                <a:latin typeface="Arial"/>
              </a:rPr>
              <a:t>, alla formazione e all’aggiornamento del personale all’inclusione e alla valorizzazione delle differenze di genere, di età e di condizioni personali</a:t>
            </a:r>
            <a:endParaRPr/>
          </a:p>
        </p:txBody>
      </p:sp>
      <p:sp>
        <p:nvSpPr>
          <p:cNvPr id="3694" name="CustomShape 2"/>
          <p:cNvSpPr/>
          <p:nvPr/>
        </p:nvSpPr>
        <p:spPr>
          <a:xfrm>
            <a:off x="4707000" y="3180240"/>
            <a:ext cx="4990680" cy="1284480"/>
          </a:xfrm>
          <a:prstGeom prst="rect">
            <a:avLst>
              <a:gd fmla="val 16667" name="adj"/>
            </a:avLst>
          </a:prstGeom>
          <a:solidFill>
            <a:srgbClr val="007c92"/>
          </a:solidFill>
        </p:spPr>
        <p:txBody>
          <a:bodyPr anchor="ctr" bIns="45000" lIns="90000" rIns="90000" tIns="45000"/>
          <a:p>
            <a:pPr algn="just">
              <a:lnSpc>
                <a:spcPct val="100000"/>
              </a:lnSpc>
              <a:buFont typeface="StarSymbol"/>
              <a:buChar char="-"/>
            </a:pPr>
            <a:r>
              <a:rPr lang="it-IT" sz="1200">
                <a:solidFill>
                  <a:srgbClr val="ffffff"/>
                </a:solidFill>
                <a:latin typeface="Arial"/>
              </a:rPr>
              <a:t>che </a:t>
            </a:r>
            <a:r>
              <a:rPr lang="it-IT" sz="1200" u="sng">
                <a:solidFill>
                  <a:srgbClr val="ffffff"/>
                </a:solidFill>
                <a:latin typeface="Arial"/>
              </a:rPr>
              <a:t>le risorse assegnate al suo ufficio siano utilizzate per finalità esclusivamente istituzionali</a:t>
            </a:r>
            <a:r>
              <a:rPr lang="it-IT" sz="1200">
                <a:solidFill>
                  <a:srgbClr val="ffffff"/>
                </a:solidFill>
                <a:latin typeface="Arial"/>
              </a:rPr>
              <a:t> e, in nessun caso, per esigenze personali</a:t>
            </a:r>
            <a:endParaRPr/>
          </a:p>
          <a:p>
            <a:pPr algn="just">
              <a:lnSpc>
                <a:spcPct val="100000"/>
              </a:lnSpc>
              <a:buFont typeface="StarSymbol"/>
              <a:buChar char="-"/>
            </a:pPr>
            <a:r>
              <a:rPr lang="it-IT" sz="1200">
                <a:solidFill>
                  <a:srgbClr val="ffffff"/>
                </a:solidFill>
                <a:latin typeface="Arial"/>
              </a:rPr>
              <a:t>compatibilmente con le risorse disponibili, </a:t>
            </a:r>
            <a:r>
              <a:rPr lang="it-IT" sz="1200" u="sng">
                <a:solidFill>
                  <a:srgbClr val="ffffff"/>
                </a:solidFill>
                <a:latin typeface="Arial"/>
              </a:rPr>
              <a:t>il benessere organizzativo nella struttura</a:t>
            </a:r>
            <a:r>
              <a:rPr lang="it-IT" sz="1200">
                <a:solidFill>
                  <a:srgbClr val="ffffff"/>
                </a:solidFill>
                <a:latin typeface="Arial"/>
              </a:rPr>
              <a:t> a cui è preposto, favorendo l’instaurarsi di rapporti cordiali e rispettosi tra i collaboratori</a:t>
            </a:r>
            <a:endParaRPr/>
          </a:p>
        </p:txBody>
      </p:sp>
      <p:sp>
        <p:nvSpPr>
          <p:cNvPr id="3695" name="CustomShape 3"/>
          <p:cNvSpPr/>
          <p:nvPr/>
        </p:nvSpPr>
        <p:spPr>
          <a:xfrm>
            <a:off x="1904040" y="168876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Assume</a:t>
            </a:r>
            <a:endParaRPr/>
          </a:p>
        </p:txBody>
      </p:sp>
      <p:sp>
        <p:nvSpPr>
          <p:cNvPr id="3696" name="CustomShape 4"/>
          <p:cNvSpPr/>
          <p:nvPr/>
        </p:nvSpPr>
        <p:spPr>
          <a:xfrm>
            <a:off x="1870560" y="357840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Cura</a:t>
            </a:r>
            <a:endParaRPr/>
          </a:p>
        </p:txBody>
      </p:sp>
      <p:sp>
        <p:nvSpPr>
          <p:cNvPr id="3697" name="CustomShape 5"/>
          <p:cNvSpPr/>
          <p:nvPr/>
        </p:nvSpPr>
        <p:spPr>
          <a:xfrm>
            <a:off x="1883520" y="482004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Assegna</a:t>
            </a:r>
            <a:endParaRPr/>
          </a:p>
        </p:txBody>
      </p:sp>
      <p:sp>
        <p:nvSpPr>
          <p:cNvPr id="3698" name="CustomShape 6"/>
          <p:cNvSpPr/>
          <p:nvPr/>
        </p:nvSpPr>
        <p:spPr>
          <a:xfrm>
            <a:off x="4663440" y="4692960"/>
            <a:ext cx="5011560" cy="85896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l’istruttoria delle pratiche sulla base di un’equa ripartizione del carico di lavoro</a:t>
            </a:r>
            <a:r>
              <a:rPr lang="it-IT" sz="1200">
                <a:solidFill>
                  <a:srgbClr val="ffffff"/>
                </a:solidFill>
                <a:latin typeface="Arial"/>
              </a:rPr>
              <a:t>, in base alle capacità, alle attitudini e alla professionalità del personale a sua disposizione</a:t>
            </a:r>
            <a:endParaRPr/>
          </a:p>
        </p:txBody>
      </p:sp>
      <p:sp>
        <p:nvSpPr>
          <p:cNvPr id="3699" name="CustomShape 7"/>
          <p:cNvSpPr/>
          <p:nvPr/>
        </p:nvSpPr>
        <p:spPr>
          <a:xfrm>
            <a:off x="1883520" y="587952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Affida</a:t>
            </a:r>
            <a:endParaRPr/>
          </a:p>
        </p:txBody>
      </p:sp>
      <p:sp>
        <p:nvSpPr>
          <p:cNvPr id="3700" name="CustomShape 8"/>
          <p:cNvSpPr/>
          <p:nvPr/>
        </p:nvSpPr>
        <p:spPr>
          <a:xfrm>
            <a:off x="4663440" y="5780160"/>
            <a:ext cx="5011560" cy="696960"/>
          </a:xfrm>
          <a:prstGeom prst="rect">
            <a:avLst>
              <a:gd fmla="val 16667" name="adj"/>
            </a:avLst>
          </a:prstGeom>
          <a:solidFill>
            <a:srgbClr val="007c92"/>
          </a:solidFill>
        </p:spPr>
        <p:txBody>
          <a:bodyPr anchor="ctr" bIns="45000" lIns="90000" rIns="90000" tIns="45000"/>
          <a:p>
            <a:pPr algn="just">
              <a:lnSpc>
                <a:spcPct val="100000"/>
              </a:lnSpc>
            </a:pPr>
            <a:r>
              <a:rPr lang="it-IT" sz="1200">
                <a:solidFill>
                  <a:srgbClr val="ffffff"/>
                </a:solidFill>
                <a:latin typeface="Arial"/>
              </a:rPr>
              <a:t>gli </a:t>
            </a:r>
            <a:r>
              <a:rPr lang="it-IT" sz="1200" u="sng">
                <a:solidFill>
                  <a:srgbClr val="ffffff"/>
                </a:solidFill>
                <a:latin typeface="Arial"/>
              </a:rPr>
              <a:t>incarichi aggiuntivi in base alla professionalità</a:t>
            </a:r>
            <a:r>
              <a:rPr lang="it-IT" sz="1200">
                <a:solidFill>
                  <a:srgbClr val="ffffff"/>
                </a:solidFill>
                <a:latin typeface="Arial"/>
              </a:rPr>
              <a:t> e, per quanto possibile, secondo criteri di rotazione.</a:t>
            </a:r>
            <a:endParaRPr/>
          </a:p>
        </p:txBody>
      </p:sp>
      <p:sp>
        <p:nvSpPr>
          <p:cNvPr id="3701" name="CustomShape 9"/>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13 Disposizioni particolari per i dirigenti (3/5)</a:t>
            </a:r>
            <a:endParaRPr/>
          </a:p>
        </p:txBody>
      </p:sp>
      <p:pic>
        <p:nvPicPr>
          <p:cNvPr descr="" id="3702" name="Immagine 20"/>
          <p:cNvPicPr/>
          <p:nvPr/>
        </p:nvPicPr>
        <p:blipFill>
          <a:blip r:embed="rId1"/>
          <a:stretch>
            <a:fillRect/>
          </a:stretch>
        </p:blipFill>
        <p:spPr>
          <a:xfrm>
            <a:off x="530280" y="3360600"/>
            <a:ext cx="1218960" cy="1331640"/>
          </a:xfrm>
          <a:prstGeom prst="rect">
            <a:avLst/>
          </a:prstGeom>
        </p:spPr>
      </p:pic>
      <p:sp>
        <p:nvSpPr>
          <p:cNvPr id="3703" name="CustomShape 10"/>
          <p:cNvSpPr/>
          <p:nvPr/>
        </p:nvSpPr>
        <p:spPr>
          <a:xfrm>
            <a:off x="573120" y="3103560"/>
            <a:ext cx="1133280" cy="182880"/>
          </a:xfrm>
          <a:prstGeom prst="rect">
            <a:avLst/>
          </a:prstGeom>
        </p:spPr>
        <p:txBody>
          <a:bodyPr bIns="0" lIns="0" rIns="0" tIns="0"/>
          <a:p>
            <a:pPr algn="just">
              <a:lnSpc>
                <a:spcPct val="100000"/>
              </a:lnSpc>
            </a:pPr>
            <a:r>
              <a:rPr lang="it-IT" sz="1200">
                <a:solidFill>
                  <a:srgbClr val="002366"/>
                </a:solidFill>
                <a:latin typeface="Arial"/>
              </a:rPr>
              <a:t>Il Dirigente</a:t>
            </a:r>
            <a:endParaRPr/>
          </a:p>
        </p:txBody>
      </p:sp>
      <p:pic>
        <p:nvPicPr>
          <p:cNvPr descr="" id="3704" name=""/>
          <p:cNvPicPr/>
          <p:nvPr/>
        </p:nvPicPr>
        <p:blipFill>
          <a:blip r:embed="rId2"/>
          <a:stretch>
            <a:fillRect/>
          </a:stretch>
        </p:blipFill>
        <p:spPr>
          <a:xfrm>
            <a:off x="0" y="0"/>
            <a:ext cx="152280" cy="152280"/>
          </a:xfrm>
          <a:prstGeom prst="rect">
            <a:avLst/>
          </a:prstGeom>
        </p:spPr>
      </p:pic>
    </p:spTree>
  </p:cSld>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5" name="CustomShape 1"/>
          <p:cNvSpPr/>
          <p:nvPr/>
        </p:nvSpPr>
        <p:spPr>
          <a:xfrm>
            <a:off x="1895760" y="166068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Accerta</a:t>
            </a:r>
            <a:endParaRPr/>
          </a:p>
        </p:txBody>
      </p:sp>
      <p:sp>
        <p:nvSpPr>
          <p:cNvPr id="3706" name="CustomShape 2"/>
          <p:cNvSpPr/>
          <p:nvPr/>
        </p:nvSpPr>
        <p:spPr>
          <a:xfrm>
            <a:off x="4659480" y="1480320"/>
            <a:ext cx="5011560" cy="85896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casi di incompatibilità</a:t>
            </a:r>
            <a:r>
              <a:rPr lang="it-IT" sz="1200">
                <a:solidFill>
                  <a:srgbClr val="ffffff"/>
                </a:solidFill>
                <a:latin typeface="Arial"/>
              </a:rPr>
              <a:t>, di diritto o di fatto o </a:t>
            </a:r>
            <a:r>
              <a:rPr lang="it-IT" sz="1200" u="sng">
                <a:solidFill>
                  <a:srgbClr val="ffffff"/>
                </a:solidFill>
                <a:latin typeface="Arial"/>
              </a:rPr>
              <a:t>situazioni di conflitto di interesse</a:t>
            </a:r>
            <a:r>
              <a:rPr lang="it-IT" sz="1200">
                <a:solidFill>
                  <a:srgbClr val="ffffff"/>
                </a:solidFill>
                <a:latin typeface="Arial"/>
              </a:rPr>
              <a:t>, anche potenziale, che integrano la violazione dei doveri 6 del Codice</a:t>
            </a:r>
            <a:endParaRPr/>
          </a:p>
        </p:txBody>
      </p:sp>
      <p:sp>
        <p:nvSpPr>
          <p:cNvPr id="3707" name="CustomShape 3"/>
          <p:cNvSpPr/>
          <p:nvPr/>
        </p:nvSpPr>
        <p:spPr>
          <a:xfrm>
            <a:off x="1928520" y="292212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Attiva e conclude</a:t>
            </a:r>
            <a:endParaRPr/>
          </a:p>
        </p:txBody>
      </p:sp>
      <p:sp>
        <p:nvSpPr>
          <p:cNvPr id="3708" name="CustomShape 4"/>
          <p:cNvSpPr/>
          <p:nvPr/>
        </p:nvSpPr>
        <p:spPr>
          <a:xfrm>
            <a:off x="4659480" y="2837520"/>
            <a:ext cx="5011560" cy="554400"/>
          </a:xfrm>
          <a:prstGeom prst="rect">
            <a:avLst>
              <a:gd fmla="val 16667" name="adj"/>
            </a:avLst>
          </a:prstGeom>
          <a:solidFill>
            <a:srgbClr val="007c92"/>
          </a:solidFill>
        </p:spPr>
        <p:txBody>
          <a:bodyPr anchor="ctr" bIns="45000" lIns="90000" rIns="90000" tIns="45000"/>
          <a:p>
            <a:pPr algn="just">
              <a:lnSpc>
                <a:spcPct val="100000"/>
              </a:lnSpc>
            </a:pPr>
            <a:r>
              <a:rPr lang="it-IT" sz="1200">
                <a:solidFill>
                  <a:srgbClr val="ffffff"/>
                </a:solidFill>
                <a:latin typeface="Arial"/>
              </a:rPr>
              <a:t>se competente, il </a:t>
            </a:r>
            <a:r>
              <a:rPr lang="it-IT" sz="1200" u="sng">
                <a:solidFill>
                  <a:srgbClr val="ffffff"/>
                </a:solidFill>
                <a:latin typeface="Arial"/>
              </a:rPr>
              <a:t>procedimento disciplinare</a:t>
            </a:r>
            <a:endParaRPr/>
          </a:p>
        </p:txBody>
      </p:sp>
      <p:sp>
        <p:nvSpPr>
          <p:cNvPr id="3709" name="CustomShape 5"/>
          <p:cNvSpPr/>
          <p:nvPr/>
        </p:nvSpPr>
        <p:spPr>
          <a:xfrm>
            <a:off x="1941120" y="392976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Segnala</a:t>
            </a:r>
            <a:endParaRPr/>
          </a:p>
        </p:txBody>
      </p:sp>
      <p:sp>
        <p:nvSpPr>
          <p:cNvPr id="3710" name="CustomShape 6"/>
          <p:cNvSpPr/>
          <p:nvPr/>
        </p:nvSpPr>
        <p:spPr>
          <a:xfrm>
            <a:off x="4659480" y="3958200"/>
            <a:ext cx="5011560" cy="538920"/>
          </a:xfrm>
          <a:prstGeom prst="rect">
            <a:avLst>
              <a:gd fmla="val 16667" name="adj"/>
            </a:avLst>
          </a:prstGeom>
          <a:solidFill>
            <a:srgbClr val="007c92"/>
          </a:solidFill>
        </p:spPr>
        <p:txBody>
          <a:bodyPr anchor="ctr" bIns="45000" lIns="90000" rIns="90000" tIns="45000"/>
          <a:p>
            <a:pPr algn="just">
              <a:lnSpc>
                <a:spcPct val="100000"/>
              </a:lnSpc>
            </a:pPr>
            <a:r>
              <a:rPr lang="it-IT" sz="1200">
                <a:solidFill>
                  <a:srgbClr val="ffffff"/>
                </a:solidFill>
                <a:latin typeface="Arial"/>
              </a:rPr>
              <a:t>l'</a:t>
            </a:r>
            <a:r>
              <a:rPr lang="it-IT" sz="1200" u="sng">
                <a:solidFill>
                  <a:srgbClr val="ffffff"/>
                </a:solidFill>
                <a:latin typeface="Arial"/>
              </a:rPr>
              <a:t>illecito</a:t>
            </a:r>
            <a:r>
              <a:rPr lang="it-IT" sz="1200">
                <a:solidFill>
                  <a:srgbClr val="ffffff"/>
                </a:solidFill>
                <a:latin typeface="Arial"/>
              </a:rPr>
              <a:t>, tempestivamente, all'Ufficio di disciplina</a:t>
            </a:r>
            <a:endParaRPr/>
          </a:p>
        </p:txBody>
      </p:sp>
      <p:sp>
        <p:nvSpPr>
          <p:cNvPr id="3711" name="CustomShape 7"/>
          <p:cNvSpPr/>
          <p:nvPr/>
        </p:nvSpPr>
        <p:spPr>
          <a:xfrm>
            <a:off x="1941120" y="493812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Evita</a:t>
            </a:r>
            <a:endParaRPr/>
          </a:p>
        </p:txBody>
      </p:sp>
      <p:sp>
        <p:nvSpPr>
          <p:cNvPr id="3712" name="CustomShape 8"/>
          <p:cNvSpPr/>
          <p:nvPr/>
        </p:nvSpPr>
        <p:spPr>
          <a:xfrm>
            <a:off x="4659480" y="4903200"/>
            <a:ext cx="5011560" cy="54504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che notizie non rispondenti al vero quanto all’organizzazione</a:t>
            </a:r>
            <a:r>
              <a:rPr lang="it-IT" sz="1200">
                <a:solidFill>
                  <a:srgbClr val="ffffff"/>
                </a:solidFill>
                <a:latin typeface="Arial"/>
              </a:rPr>
              <a:t>, all’attività e ai dipendenti possano diffondersi</a:t>
            </a:r>
            <a:endParaRPr/>
          </a:p>
        </p:txBody>
      </p:sp>
      <p:sp>
        <p:nvSpPr>
          <p:cNvPr id="3713" name="CustomShape 9"/>
          <p:cNvSpPr/>
          <p:nvPr/>
        </p:nvSpPr>
        <p:spPr>
          <a:xfrm>
            <a:off x="1928520" y="5997600"/>
            <a:ext cx="2579040" cy="502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200">
                <a:solidFill>
                  <a:srgbClr val="ffffff"/>
                </a:solidFill>
                <a:latin typeface="Arial"/>
              </a:rPr>
              <a:t>Favorisce</a:t>
            </a:r>
            <a:endParaRPr/>
          </a:p>
        </p:txBody>
      </p:sp>
      <p:sp>
        <p:nvSpPr>
          <p:cNvPr id="3714" name="CustomShape 10"/>
          <p:cNvSpPr/>
          <p:nvPr/>
        </p:nvSpPr>
        <p:spPr>
          <a:xfrm>
            <a:off x="4698360" y="5955480"/>
            <a:ext cx="5011560" cy="545040"/>
          </a:xfrm>
          <a:prstGeom prst="rect">
            <a:avLst>
              <a:gd fmla="val 16667" name="adj"/>
            </a:avLst>
          </a:prstGeom>
          <a:solidFill>
            <a:srgbClr val="007c92"/>
          </a:solidFill>
        </p:spPr>
        <p:txBody>
          <a:bodyPr anchor="ctr" bIns="45000" lIns="90000" rIns="90000" tIns="45000"/>
          <a:p>
            <a:pPr>
              <a:lnSpc>
                <a:spcPct val="100000"/>
              </a:lnSpc>
            </a:pPr>
            <a:r>
              <a:rPr lang="it-IT" sz="1200">
                <a:solidFill>
                  <a:srgbClr val="ffffff"/>
                </a:solidFill>
                <a:latin typeface="Arial"/>
              </a:rPr>
              <a:t>la diffusione della conoscenza di buone prassi e buoni esempi al fine di rafforzare il senso di fiducia nei confronti dell’amministrazione</a:t>
            </a:r>
            <a:endParaRPr/>
          </a:p>
        </p:txBody>
      </p:sp>
      <p:sp>
        <p:nvSpPr>
          <p:cNvPr id="3715" name="CustomShape 1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13 Disposizioni particolari per i dirigenti (4/5)</a:t>
            </a:r>
            <a:endParaRPr/>
          </a:p>
        </p:txBody>
      </p:sp>
      <p:pic>
        <p:nvPicPr>
          <p:cNvPr descr="" id="3716" name="Immagine 20"/>
          <p:cNvPicPr/>
          <p:nvPr/>
        </p:nvPicPr>
        <p:blipFill>
          <a:blip r:embed="rId1"/>
          <a:stretch>
            <a:fillRect/>
          </a:stretch>
        </p:blipFill>
        <p:spPr>
          <a:xfrm>
            <a:off x="530280" y="3360600"/>
            <a:ext cx="1218960" cy="1331640"/>
          </a:xfrm>
          <a:prstGeom prst="rect">
            <a:avLst/>
          </a:prstGeom>
        </p:spPr>
      </p:pic>
      <p:sp>
        <p:nvSpPr>
          <p:cNvPr id="3717" name="CustomShape 12"/>
          <p:cNvSpPr/>
          <p:nvPr/>
        </p:nvSpPr>
        <p:spPr>
          <a:xfrm>
            <a:off x="573120" y="3103560"/>
            <a:ext cx="1133280" cy="182880"/>
          </a:xfrm>
          <a:prstGeom prst="rect">
            <a:avLst/>
          </a:prstGeom>
        </p:spPr>
        <p:txBody>
          <a:bodyPr bIns="0" lIns="0" rIns="0" tIns="0"/>
          <a:p>
            <a:pPr algn="just">
              <a:lnSpc>
                <a:spcPct val="100000"/>
              </a:lnSpc>
            </a:pPr>
            <a:r>
              <a:rPr lang="it-IT" sz="1200">
                <a:solidFill>
                  <a:srgbClr val="002366"/>
                </a:solidFill>
                <a:latin typeface="Arial"/>
              </a:rPr>
              <a:t>Il Dirigente</a:t>
            </a:r>
            <a:endParaRPr/>
          </a:p>
        </p:txBody>
      </p:sp>
      <p:pic>
        <p:nvPicPr>
          <p:cNvPr descr="" id="3718" name=""/>
          <p:cNvPicPr/>
          <p:nvPr/>
        </p:nvPicPr>
        <p:blipFill>
          <a:blip r:embed="rId2"/>
          <a:stretch>
            <a:fillRect/>
          </a:stretch>
        </p:blipFill>
        <p:spPr>
          <a:xfrm>
            <a:off x="0" y="0"/>
            <a:ext cx="152280" cy="152280"/>
          </a:xfrm>
          <a:prstGeom prst="rect">
            <a:avLst/>
          </a:prstGeom>
        </p:spPr>
      </p:pic>
    </p:spTree>
  </p:cSld>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19" name="Immagine 1"/>
          <p:cNvPicPr/>
          <p:nvPr/>
        </p:nvPicPr>
        <p:blipFill>
          <a:blip r:embed="rId1"/>
          <a:stretch>
            <a:fillRect/>
          </a:stretch>
        </p:blipFill>
        <p:spPr>
          <a:xfrm>
            <a:off x="2158560" y="1901880"/>
            <a:ext cx="1218960" cy="1331640"/>
          </a:xfrm>
          <a:prstGeom prst="rect">
            <a:avLst/>
          </a:prstGeom>
        </p:spPr>
      </p:pic>
      <p:sp>
        <p:nvSpPr>
          <p:cNvPr id="3720" name="CustomShape 1"/>
          <p:cNvSpPr/>
          <p:nvPr/>
        </p:nvSpPr>
        <p:spPr>
          <a:xfrm>
            <a:off x="2260080" y="1650960"/>
            <a:ext cx="1163160" cy="365400"/>
          </a:xfrm>
          <a:prstGeom prst="rect">
            <a:avLst/>
          </a:prstGeom>
        </p:spPr>
        <p:txBody>
          <a:bodyPr bIns="0" lIns="0" rIns="0" tIns="0"/>
          <a:p>
            <a:pPr algn="just">
              <a:lnSpc>
                <a:spcPct val="100000"/>
              </a:lnSpc>
            </a:pPr>
            <a:r>
              <a:rPr lang="it-IT" sz="1200">
                <a:solidFill>
                  <a:srgbClr val="002366"/>
                </a:solidFill>
                <a:latin typeface="Arial"/>
              </a:rPr>
              <a:t>Il Dirigente</a:t>
            </a:r>
            <a:endParaRPr/>
          </a:p>
          <a:p>
            <a:pPr algn="just">
              <a:lnSpc>
                <a:spcPct val="100000"/>
              </a:lnSpc>
            </a:pPr>
            <a:endParaRPr/>
          </a:p>
        </p:txBody>
      </p:sp>
      <p:sp>
        <p:nvSpPr>
          <p:cNvPr id="3721" name="CustomShape 2"/>
          <p:cNvSpPr/>
          <p:nvPr/>
        </p:nvSpPr>
        <p:spPr>
          <a:xfrm>
            <a:off x="1488960" y="3241080"/>
            <a:ext cx="2715120" cy="99072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Intraprende</a:t>
            </a:r>
            <a:r>
              <a:rPr lang="it-IT" sz="1200">
                <a:solidFill>
                  <a:srgbClr val="ffffff"/>
                </a:solidFill>
                <a:latin typeface="Arial"/>
              </a:rPr>
              <a:t> con tempestività le iniziative necessarie ove venga a conoscenza di un illecito</a:t>
            </a:r>
            <a:endParaRPr/>
          </a:p>
        </p:txBody>
      </p:sp>
      <p:sp>
        <p:nvSpPr>
          <p:cNvPr id="3722" name="CustomShape 3"/>
          <p:cNvSpPr/>
          <p:nvPr/>
        </p:nvSpPr>
        <p:spPr>
          <a:xfrm>
            <a:off x="3390480" y="4371840"/>
            <a:ext cx="780120" cy="1297080"/>
          </a:xfrm>
          <a:prstGeom prst="rect">
            <a:avLst>
              <a:gd fmla="val 60000" name="adj1"/>
              <a:gd fmla="val 50000" name="adj2"/>
            </a:avLst>
          </a:prstGeom>
          <a:solidFill>
            <a:srgbClr val="c00000"/>
          </a:solidFill>
        </p:spPr>
      </p:sp>
      <p:sp>
        <p:nvSpPr>
          <p:cNvPr id="3723" name="CustomShape 4"/>
          <p:cNvSpPr/>
          <p:nvPr/>
        </p:nvSpPr>
        <p:spPr>
          <a:xfrm>
            <a:off x="2193480" y="4454640"/>
            <a:ext cx="1071360" cy="425160"/>
          </a:xfrm>
          <a:prstGeom prst="rect">
            <a:avLst/>
          </a:prstGeom>
        </p:spPr>
        <p:txBody>
          <a:bodyPr bIns="45000" lIns="90000" rIns="90000" tIns="45000"/>
          <a:p>
            <a:pPr algn="ctr">
              <a:lnSpc>
                <a:spcPct val="100000"/>
              </a:lnSpc>
            </a:pPr>
            <a:r>
              <a:rPr lang="it-IT" sz="1100">
                <a:solidFill>
                  <a:srgbClr val="ffffff"/>
                </a:solidFill>
                <a:latin typeface="Arial"/>
              </a:rPr>
              <a:t>e lo</a:t>
            </a:r>
            <a:endParaRPr/>
          </a:p>
          <a:p>
            <a:pPr algn="ctr">
              <a:lnSpc>
                <a:spcPct val="100000"/>
              </a:lnSpc>
            </a:pPr>
            <a:r>
              <a:rPr lang="it-IT" sz="1100">
                <a:solidFill>
                  <a:srgbClr val="ffffff"/>
                </a:solidFill>
                <a:latin typeface="Arial"/>
              </a:rPr>
              <a:t>Comunica</a:t>
            </a:r>
            <a:endParaRPr/>
          </a:p>
        </p:txBody>
      </p:sp>
      <p:pic>
        <p:nvPicPr>
          <p:cNvPr descr="" id="3724" name="Immagine 37"/>
          <p:cNvPicPr/>
          <p:nvPr/>
        </p:nvPicPr>
        <p:blipFill>
          <a:blip r:embed="rId2"/>
          <a:stretch>
            <a:fillRect/>
          </a:stretch>
        </p:blipFill>
        <p:spPr>
          <a:xfrm>
            <a:off x="1580760" y="5450760"/>
            <a:ext cx="879120" cy="882360"/>
          </a:xfrm>
          <a:prstGeom prst="rect">
            <a:avLst/>
          </a:prstGeom>
        </p:spPr>
      </p:pic>
      <p:sp>
        <p:nvSpPr>
          <p:cNvPr id="3725" name="CustomShape 5"/>
          <p:cNvSpPr/>
          <p:nvPr/>
        </p:nvSpPr>
        <p:spPr>
          <a:xfrm>
            <a:off x="1304280" y="5242320"/>
            <a:ext cx="1163160" cy="304920"/>
          </a:xfrm>
          <a:prstGeom prst="rect">
            <a:avLst/>
          </a:prstGeom>
        </p:spPr>
        <p:txBody>
          <a:bodyPr bIns="0" lIns="0" rIns="0" tIns="0"/>
          <a:p>
            <a:pPr algn="ctr">
              <a:lnSpc>
                <a:spcPct val="100000"/>
              </a:lnSpc>
            </a:pPr>
            <a:r>
              <a:rPr lang="it-IT" sz="1000">
                <a:solidFill>
                  <a:srgbClr val="002366"/>
                </a:solidFill>
                <a:latin typeface="Arial"/>
              </a:rPr>
              <a:t>Autorità Giudiziaria</a:t>
            </a:r>
            <a:endParaRPr/>
          </a:p>
          <a:p>
            <a:pPr algn="just">
              <a:lnSpc>
                <a:spcPct val="100000"/>
              </a:lnSpc>
            </a:pPr>
            <a:endParaRPr/>
          </a:p>
        </p:txBody>
      </p:sp>
      <p:pic>
        <p:nvPicPr>
          <p:cNvPr descr="" id="3726" name="Immagine 9"/>
          <p:cNvPicPr/>
          <p:nvPr/>
        </p:nvPicPr>
        <p:blipFill>
          <a:blip r:embed="rId3"/>
          <a:stretch>
            <a:fillRect/>
          </a:stretch>
        </p:blipFill>
        <p:spPr>
          <a:xfrm>
            <a:off x="2698560" y="5191560"/>
            <a:ext cx="1133280" cy="1022040"/>
          </a:xfrm>
          <a:prstGeom prst="rect">
            <a:avLst/>
          </a:prstGeom>
        </p:spPr>
      </p:pic>
      <p:sp>
        <p:nvSpPr>
          <p:cNvPr id="3727" name="CustomShape 6"/>
          <p:cNvSpPr/>
          <p:nvPr/>
        </p:nvSpPr>
        <p:spPr>
          <a:xfrm>
            <a:off x="4389480" y="3506760"/>
            <a:ext cx="551880" cy="533160"/>
          </a:xfrm>
          <a:prstGeom prst="rect">
            <a:avLst>
              <a:gd fmla="val 50000" name="adj1"/>
              <a:gd fmla="val 50000" name="adj2"/>
            </a:avLst>
          </a:prstGeom>
          <a:solidFill>
            <a:srgbClr val="c00000"/>
          </a:solidFill>
        </p:spPr>
      </p:sp>
      <p:sp>
        <p:nvSpPr>
          <p:cNvPr id="3728" name="CustomShape 7"/>
          <p:cNvSpPr/>
          <p:nvPr/>
        </p:nvSpPr>
        <p:spPr>
          <a:xfrm>
            <a:off x="5706000" y="1251000"/>
            <a:ext cx="1368720" cy="4866120"/>
          </a:xfrm>
          <a:prstGeom prst="rect">
            <a:avLst>
              <a:gd fmla="val 16667" name="adj"/>
            </a:avLst>
          </a:prstGeom>
          <a:solidFill>
            <a:srgbClr val="002366"/>
          </a:solidFill>
        </p:spPr>
        <p:txBody>
          <a:bodyPr anchor="ctr" bIns="45000" lIns="90000" rIns="90000" tIns="45000"/>
          <a:p>
            <a:pPr algn="ctr">
              <a:lnSpc>
                <a:spcPct val="100000"/>
              </a:lnSpc>
            </a:pPr>
            <a:endParaRPr/>
          </a:p>
          <a:p>
            <a:pPr algn="ctr">
              <a:lnSpc>
                <a:spcPct val="100000"/>
              </a:lnSpc>
            </a:pPr>
            <a:endParaRPr/>
          </a:p>
          <a:p>
            <a:pPr algn="ctr">
              <a:lnSpc>
                <a:spcPct val="100000"/>
              </a:lnSpc>
            </a:pPr>
            <a:endParaRPr/>
          </a:p>
          <a:p>
            <a:pPr algn="ctr">
              <a:lnSpc>
                <a:spcPct val="100000"/>
              </a:lnSpc>
            </a:pPr>
            <a:r>
              <a:rPr lang="it-IT" sz="1000" u="sng">
                <a:solidFill>
                  <a:srgbClr val="ffffff"/>
                </a:solidFill>
                <a:latin typeface="Arial"/>
              </a:rPr>
              <a:t>Adotta ogni cautela </a:t>
            </a:r>
            <a:r>
              <a:rPr lang="it-IT" sz="1000">
                <a:solidFill>
                  <a:srgbClr val="ffffff"/>
                </a:solidFill>
                <a:latin typeface="Arial"/>
              </a:rPr>
              <a:t>di legge affinché sia tutelato il segnalante e non sia indebitamente rilevata la sua identità nel procedimento disciplinare, ai sensi dell’art.54-bis del d.lgs. n. 165 del 2001</a:t>
            </a:r>
            <a:endParaRPr/>
          </a:p>
          <a:p>
            <a:pPr algn="ctr">
              <a:lnSpc>
                <a:spcPct val="100000"/>
              </a:lnSpc>
            </a:pPr>
            <a:endParaRPr/>
          </a:p>
          <a:p>
            <a:pPr algn="ctr">
              <a:lnSpc>
                <a:spcPct val="100000"/>
              </a:lnSpc>
            </a:pPr>
            <a:r>
              <a:rPr lang="it-IT" sz="800" u="sng">
                <a:solidFill>
                  <a:srgbClr val="ffffff"/>
                </a:solidFill>
                <a:latin typeface="Arial"/>
              </a:rPr>
              <a:t>C.D. WHISTLEBLOWER</a:t>
            </a:r>
            <a:endParaRPr/>
          </a:p>
        </p:txBody>
      </p:sp>
      <p:pic>
        <p:nvPicPr>
          <p:cNvPr descr="" id="3729" name="Immagine 55"/>
          <p:cNvPicPr/>
          <p:nvPr/>
        </p:nvPicPr>
        <p:blipFill>
          <a:blip r:embed="rId4"/>
          <a:stretch>
            <a:fillRect/>
          </a:stretch>
        </p:blipFill>
        <p:spPr>
          <a:xfrm>
            <a:off x="6034320" y="1663560"/>
            <a:ext cx="712080" cy="778320"/>
          </a:xfrm>
          <a:prstGeom prst="rect">
            <a:avLst/>
          </a:prstGeom>
        </p:spPr>
      </p:pic>
      <p:sp>
        <p:nvSpPr>
          <p:cNvPr id="3730" name="CustomShape 8"/>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13 Disposizioni particolari per i dirigenti (5/5)</a:t>
            </a:r>
            <a:endParaRPr/>
          </a:p>
        </p:txBody>
      </p:sp>
      <p:pic>
        <p:nvPicPr>
          <p:cNvPr descr="" id="3731" name=""/>
          <p:cNvPicPr/>
          <p:nvPr/>
        </p:nvPicPr>
        <p:blipFill>
          <a:blip r:embed="rId5"/>
          <a:stretch>
            <a:fillRect/>
          </a:stretch>
        </p:blipFill>
        <p:spPr>
          <a:xfrm>
            <a:off x="0" y="0"/>
            <a:ext cx="152280" cy="152280"/>
          </a:xfrm>
          <a:prstGeom prst="rect">
            <a:avLst/>
          </a:prstGeom>
        </p:spPr>
      </p:pic>
    </p:spTree>
  </p:cSld>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32" name="Immagine 1"/>
          <p:cNvPicPr/>
          <p:nvPr/>
        </p:nvPicPr>
        <p:blipFill>
          <a:blip r:embed="rId1"/>
          <a:stretch>
            <a:fillRect/>
          </a:stretch>
        </p:blipFill>
        <p:spPr>
          <a:xfrm>
            <a:off x="46440" y="1156680"/>
            <a:ext cx="9802080" cy="5091120"/>
          </a:xfrm>
          <a:prstGeom prst="rect">
            <a:avLst/>
          </a:prstGeom>
        </p:spPr>
      </p:pic>
      <p:pic>
        <p:nvPicPr>
          <p:cNvPr descr="" id="3733" name="Immagine 24"/>
          <p:cNvPicPr/>
          <p:nvPr/>
        </p:nvPicPr>
        <p:blipFill>
          <a:blip r:embed="rId2"/>
          <a:stretch>
            <a:fillRect/>
          </a:stretch>
        </p:blipFill>
        <p:spPr>
          <a:xfrm>
            <a:off x="8337600" y="1846440"/>
            <a:ext cx="802800" cy="802800"/>
          </a:xfrm>
          <a:prstGeom prst="rect">
            <a:avLst/>
          </a:prstGeom>
        </p:spPr>
      </p:pic>
      <p:sp>
        <p:nvSpPr>
          <p:cNvPr id="3734" name="CustomShape 1"/>
          <p:cNvSpPr/>
          <p:nvPr/>
        </p:nvSpPr>
        <p:spPr>
          <a:xfrm>
            <a:off x="0" y="152280"/>
            <a:ext cx="833724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14 Contratti ed altri atti negoziali (1/3)</a:t>
            </a:r>
            <a:endParaRPr/>
          </a:p>
        </p:txBody>
      </p:sp>
      <p:sp>
        <p:nvSpPr>
          <p:cNvPr id="3735" name="CustomShape 2"/>
          <p:cNvSpPr/>
          <p:nvPr/>
        </p:nvSpPr>
        <p:spPr>
          <a:xfrm>
            <a:off x="2209680" y="1382760"/>
            <a:ext cx="5790960" cy="426600"/>
          </a:xfrm>
          <a:prstGeom prst="rect">
            <a:avLst/>
          </a:prstGeom>
        </p:spPr>
        <p:txBody>
          <a:bodyPr bIns="0" lIns="0" rIns="0" tIns="0"/>
          <a:p>
            <a:pPr algn="just">
              <a:lnSpc>
                <a:spcPct val="100000"/>
              </a:lnSpc>
            </a:pPr>
            <a:r>
              <a:rPr lang="it-IT" sz="1400">
                <a:solidFill>
                  <a:srgbClr val="002366"/>
                </a:solidFill>
                <a:latin typeface="Arial"/>
              </a:rPr>
              <a:t>Il dipendente durante la:</a:t>
            </a:r>
            <a:endParaRPr/>
          </a:p>
          <a:p>
            <a:pPr algn="just">
              <a:lnSpc>
                <a:spcPct val="100000"/>
              </a:lnSpc>
            </a:pPr>
            <a:endParaRPr/>
          </a:p>
        </p:txBody>
      </p:sp>
      <p:sp>
        <p:nvSpPr>
          <p:cNvPr id="3736" name="CustomShape 3"/>
          <p:cNvSpPr/>
          <p:nvPr/>
        </p:nvSpPr>
        <p:spPr>
          <a:xfrm>
            <a:off x="7975440" y="3155760"/>
            <a:ext cx="1558800" cy="2507040"/>
          </a:xfrm>
          <a:prstGeom prst="rect">
            <a:avLst>
              <a:gd fmla="val 16667" name="adj"/>
            </a:avLst>
          </a:prstGeom>
          <a:solidFill>
            <a:srgbClr val="007c92"/>
          </a:solidFill>
        </p:spPr>
        <p:txBody>
          <a:bodyPr anchor="ctr" bIns="45000" lIns="90000" rIns="90000" tIns="45000"/>
          <a:p>
            <a:pPr algn="ctr">
              <a:lnSpc>
                <a:spcPct val="100000"/>
              </a:lnSpc>
            </a:pPr>
            <a:r>
              <a:rPr lang="it-IT" sz="1200" u="sng">
                <a:solidFill>
                  <a:srgbClr val="ffffff"/>
                </a:solidFill>
                <a:latin typeface="Arial"/>
              </a:rPr>
              <a:t>Non ricorre a mediatori terzi</a:t>
            </a:r>
            <a:endParaRPr/>
          </a:p>
          <a:p>
            <a:pPr algn="ctr">
              <a:lnSpc>
                <a:spcPct val="100000"/>
              </a:lnSpc>
            </a:pPr>
            <a:endParaRPr/>
          </a:p>
        </p:txBody>
      </p:sp>
      <p:sp>
        <p:nvSpPr>
          <p:cNvPr id="3737" name="CustomShape 4"/>
          <p:cNvSpPr/>
          <p:nvPr/>
        </p:nvSpPr>
        <p:spPr>
          <a:xfrm>
            <a:off x="2563200" y="3142800"/>
            <a:ext cx="2895120" cy="2507040"/>
          </a:xfrm>
          <a:prstGeom prst="rect">
            <a:avLst>
              <a:gd fmla="val 16667" name="adj"/>
            </a:avLst>
          </a:prstGeom>
          <a:solidFill>
            <a:srgbClr val="002366"/>
          </a:solidFill>
        </p:spPr>
        <p:txBody>
          <a:bodyPr anchor="ctr" bIns="45000" lIns="90000" rIns="90000" tIns="45000"/>
          <a:p>
            <a:pPr algn="ctr">
              <a:lnSpc>
                <a:spcPct val="100000"/>
              </a:lnSpc>
            </a:pPr>
            <a:r>
              <a:rPr lang="it-IT" sz="1200" u="sng">
                <a:solidFill>
                  <a:srgbClr val="ffffff"/>
                </a:solidFill>
                <a:latin typeface="Arial"/>
              </a:rPr>
              <a:t>Ad eccezione </a:t>
            </a:r>
            <a:r>
              <a:rPr lang="it-IT" sz="1200">
                <a:solidFill>
                  <a:srgbClr val="ffffff"/>
                </a:solidFill>
                <a:latin typeface="Arial"/>
              </a:rPr>
              <a:t>del caso in cui sia </a:t>
            </a:r>
            <a:r>
              <a:rPr lang="it-IT" sz="1200" u="sng">
                <a:solidFill>
                  <a:srgbClr val="ffffff"/>
                </a:solidFill>
                <a:latin typeface="Arial"/>
              </a:rPr>
              <a:t>l'amministrazione ad avvalersi di intermediazioni professionali</a:t>
            </a:r>
            <a:endParaRPr/>
          </a:p>
        </p:txBody>
      </p:sp>
      <p:sp>
        <p:nvSpPr>
          <p:cNvPr id="3738" name="CustomShape 5"/>
          <p:cNvSpPr/>
          <p:nvPr/>
        </p:nvSpPr>
        <p:spPr>
          <a:xfrm>
            <a:off x="9140760" y="3065400"/>
            <a:ext cx="842760" cy="232920"/>
          </a:xfrm>
          <a:prstGeom prst="rect">
            <a:avLst>
              <a:gd fmla="val 47774" name="adj"/>
            </a:avLst>
          </a:prstGeom>
          <a:solidFill>
            <a:srgbClr val="c00000"/>
          </a:solidFill>
        </p:spPr>
      </p:sp>
      <p:sp>
        <p:nvSpPr>
          <p:cNvPr id="3739" name="CustomShape 6"/>
          <p:cNvSpPr/>
          <p:nvPr/>
        </p:nvSpPr>
        <p:spPr>
          <a:xfrm>
            <a:off x="5747040" y="3142800"/>
            <a:ext cx="1713960" cy="2507040"/>
          </a:xfrm>
          <a:prstGeom prst="rect">
            <a:avLst>
              <a:gd fmla="val 16667" name="adj"/>
            </a:avLst>
          </a:prstGeom>
          <a:solidFill>
            <a:srgbClr val="007c92"/>
          </a:solidFill>
        </p:spPr>
        <p:txBody>
          <a:bodyPr anchor="ctr" bIns="45000" lIns="90000" rIns="90000" tIns="45000"/>
          <a:p>
            <a:pPr algn="ctr">
              <a:lnSpc>
                <a:spcPct val="100000"/>
              </a:lnSpc>
            </a:pPr>
            <a:endParaRPr/>
          </a:p>
          <a:p>
            <a:pPr algn="ctr">
              <a:lnSpc>
                <a:spcPct val="100000"/>
              </a:lnSpc>
            </a:pPr>
            <a:r>
              <a:rPr lang="it-IT" sz="1200">
                <a:solidFill>
                  <a:srgbClr val="ffffff"/>
                </a:solidFill>
                <a:latin typeface="Arial"/>
              </a:rPr>
              <a:t>Né corrisponde o promette ad alcuno utilità a titolo di</a:t>
            </a:r>
            <a:endParaRPr/>
          </a:p>
          <a:p>
            <a:pPr algn="ctr">
              <a:lnSpc>
                <a:spcPct val="100000"/>
              </a:lnSpc>
            </a:pPr>
            <a:r>
              <a:rPr lang="it-IT" sz="1200">
                <a:solidFill>
                  <a:srgbClr val="ffffff"/>
                </a:solidFill>
                <a:latin typeface="Arial"/>
              </a:rPr>
              <a:t>intermediazione, né per facilitare o aver facilitato la conclusione o l’esecuzione del contratto</a:t>
            </a:r>
            <a:endParaRPr/>
          </a:p>
        </p:txBody>
      </p:sp>
      <p:sp>
        <p:nvSpPr>
          <p:cNvPr id="3740" name="CustomShape 7"/>
          <p:cNvSpPr/>
          <p:nvPr/>
        </p:nvSpPr>
        <p:spPr>
          <a:xfrm>
            <a:off x="7624800" y="5288040"/>
            <a:ext cx="1782360" cy="250560"/>
          </a:xfrm>
          <a:prstGeom prst="rect">
            <a:avLst>
              <a:gd fmla="val 47774" name="adj"/>
            </a:avLst>
          </a:prstGeom>
          <a:solidFill>
            <a:srgbClr val="c00000"/>
          </a:solidFill>
        </p:spPr>
      </p:sp>
      <p:pic>
        <p:nvPicPr>
          <p:cNvPr descr="" id="3741" name="Immagine 23"/>
          <p:cNvPicPr/>
          <p:nvPr/>
        </p:nvPicPr>
        <p:blipFill>
          <a:blip r:embed="rId3"/>
          <a:stretch>
            <a:fillRect/>
          </a:stretch>
        </p:blipFill>
        <p:spPr>
          <a:xfrm>
            <a:off x="-356400" y="1698840"/>
            <a:ext cx="1875960" cy="2844360"/>
          </a:xfrm>
          <a:prstGeom prst="rect">
            <a:avLst/>
          </a:prstGeom>
        </p:spPr>
      </p:pic>
      <p:sp>
        <p:nvSpPr>
          <p:cNvPr id="3742" name="CustomShape 8"/>
          <p:cNvSpPr/>
          <p:nvPr/>
        </p:nvSpPr>
        <p:spPr>
          <a:xfrm>
            <a:off x="76320" y="147492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pic>
        <p:nvPicPr>
          <p:cNvPr descr="" id="3743" name=""/>
          <p:cNvPicPr/>
          <p:nvPr/>
        </p:nvPicPr>
        <p:blipFill>
          <a:blip r:embed="rId4"/>
          <a:stretch>
            <a:fillRect/>
          </a:stretch>
        </p:blipFill>
        <p:spPr>
          <a:xfrm>
            <a:off x="0" y="0"/>
            <a:ext cx="152280" cy="152280"/>
          </a:xfrm>
          <a:prstGeom prst="rect">
            <a:avLst/>
          </a:prstGeom>
        </p:spPr>
      </p:pic>
    </p:spTree>
  </p:cSld>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44" name="Immagine 32"/>
          <p:cNvPicPr/>
          <p:nvPr/>
        </p:nvPicPr>
        <p:blipFill>
          <a:blip r:embed="rId1"/>
          <a:stretch>
            <a:fillRect/>
          </a:stretch>
        </p:blipFill>
        <p:spPr>
          <a:xfrm>
            <a:off x="2619360" y="5429160"/>
            <a:ext cx="753840" cy="1139400"/>
          </a:xfrm>
          <a:prstGeom prst="rect">
            <a:avLst/>
          </a:prstGeom>
        </p:spPr>
      </p:pic>
      <p:pic>
        <p:nvPicPr>
          <p:cNvPr descr="" id="3745" name="Immagine 32"/>
          <p:cNvPicPr/>
          <p:nvPr/>
        </p:nvPicPr>
        <p:blipFill>
          <a:blip r:embed="rId2"/>
          <a:stretch>
            <a:fillRect/>
          </a:stretch>
        </p:blipFill>
        <p:spPr>
          <a:xfrm>
            <a:off x="312840" y="1838160"/>
            <a:ext cx="934560" cy="1414080"/>
          </a:xfrm>
          <a:prstGeom prst="rect">
            <a:avLst/>
          </a:prstGeom>
        </p:spPr>
      </p:pic>
      <p:sp>
        <p:nvSpPr>
          <p:cNvPr id="3746" name="CustomShape 1"/>
          <p:cNvSpPr/>
          <p:nvPr/>
        </p:nvSpPr>
        <p:spPr>
          <a:xfrm>
            <a:off x="2398680" y="2052000"/>
            <a:ext cx="7290000" cy="105264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Il dipendente non conclude, per conto dell’amministrazione</a:t>
            </a:r>
            <a:r>
              <a:rPr lang="it-IT" sz="1200">
                <a:solidFill>
                  <a:srgbClr val="ffffff"/>
                </a:solidFill>
                <a:latin typeface="Arial"/>
              </a:rPr>
              <a:t>, contratti di appalto, fornitura, servizio, finanziamento o assicurazione con imprese con le quali abbia stipulato contratti a titolo privato o ricevuto altre utilità, nel biennio precedente, ad eccezione di quelli conclusi ai sensi dell’</a:t>
            </a:r>
            <a:r>
              <a:rPr i="1" lang="it-IT" sz="1200">
                <a:solidFill>
                  <a:srgbClr val="ffffff"/>
                </a:solidFill>
                <a:latin typeface="Arial"/>
              </a:rPr>
              <a:t>art. 1342 del codice civile</a:t>
            </a:r>
            <a:r>
              <a:rPr lang="it-IT" sz="1200">
                <a:solidFill>
                  <a:srgbClr val="ffffff"/>
                </a:solidFill>
                <a:latin typeface="Arial"/>
              </a:rPr>
              <a:t>.</a:t>
            </a:r>
            <a:endParaRPr/>
          </a:p>
        </p:txBody>
      </p:sp>
      <p:sp>
        <p:nvSpPr>
          <p:cNvPr id="3747" name="CustomShape 2"/>
          <p:cNvSpPr/>
          <p:nvPr/>
        </p:nvSpPr>
        <p:spPr>
          <a:xfrm>
            <a:off x="2300400" y="3937680"/>
            <a:ext cx="7466400" cy="101844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Se l'amministrazione conclude contratti di appalto</a:t>
            </a:r>
            <a:r>
              <a:rPr lang="it-IT" sz="1200">
                <a:solidFill>
                  <a:srgbClr val="ffffff"/>
                </a:solidFill>
                <a:latin typeface="Arial"/>
              </a:rPr>
              <a:t>, fornitura, servizio, finanziamento o assicurazione, con imprese con le quali il </a:t>
            </a:r>
            <a:r>
              <a:rPr lang="it-IT" sz="1200" u="sng">
                <a:solidFill>
                  <a:srgbClr val="ffffff"/>
                </a:solidFill>
                <a:latin typeface="Arial"/>
              </a:rPr>
              <a:t>dipendente abbia concluso contratti a titolo privato </a:t>
            </a:r>
            <a:r>
              <a:rPr lang="it-IT" sz="1200">
                <a:solidFill>
                  <a:srgbClr val="ffffff"/>
                </a:solidFill>
                <a:latin typeface="Arial"/>
              </a:rPr>
              <a:t>o ricevuto altre utilità nel biennio precedente </a:t>
            </a:r>
            <a:endParaRPr/>
          </a:p>
        </p:txBody>
      </p:sp>
      <p:pic>
        <p:nvPicPr>
          <p:cNvPr descr="" id="3748" name="Immagine 25"/>
          <p:cNvPicPr/>
          <p:nvPr/>
        </p:nvPicPr>
        <p:blipFill>
          <a:blip r:embed="rId3"/>
          <a:stretch>
            <a:fillRect/>
          </a:stretch>
        </p:blipFill>
        <p:spPr>
          <a:xfrm>
            <a:off x="1300320" y="1884240"/>
            <a:ext cx="880560" cy="880560"/>
          </a:xfrm>
          <a:prstGeom prst="rect">
            <a:avLst/>
          </a:prstGeom>
        </p:spPr>
      </p:pic>
      <p:sp>
        <p:nvSpPr>
          <p:cNvPr id="3749" name="CustomShape 3"/>
          <p:cNvSpPr/>
          <p:nvPr/>
        </p:nvSpPr>
        <p:spPr>
          <a:xfrm>
            <a:off x="207000" y="162540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750" name="CustomShape 4"/>
          <p:cNvSpPr/>
          <p:nvPr/>
        </p:nvSpPr>
        <p:spPr>
          <a:xfrm>
            <a:off x="0" y="152280"/>
            <a:ext cx="833724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14 Contratti ed altri atti negoziali (2/3)</a:t>
            </a:r>
            <a:endParaRPr/>
          </a:p>
        </p:txBody>
      </p:sp>
      <p:pic>
        <p:nvPicPr>
          <p:cNvPr descr="" id="3751" name="Immagine 1"/>
          <p:cNvPicPr/>
          <p:nvPr/>
        </p:nvPicPr>
        <p:blipFill>
          <a:blip r:embed="rId4"/>
          <a:stretch>
            <a:fillRect/>
          </a:stretch>
        </p:blipFill>
        <p:spPr>
          <a:xfrm>
            <a:off x="214200" y="4351320"/>
            <a:ext cx="1442520" cy="1114200"/>
          </a:xfrm>
          <a:prstGeom prst="rect">
            <a:avLst/>
          </a:prstGeom>
        </p:spPr>
      </p:pic>
      <p:sp>
        <p:nvSpPr>
          <p:cNvPr id="3752" name="CustomShape 5"/>
          <p:cNvSpPr/>
          <p:nvPr/>
        </p:nvSpPr>
        <p:spPr>
          <a:xfrm>
            <a:off x="244800" y="3899520"/>
            <a:ext cx="1422000" cy="242640"/>
          </a:xfrm>
          <a:prstGeom prst="rect">
            <a:avLst/>
          </a:prstGeom>
        </p:spPr>
        <p:txBody>
          <a:bodyPr bIns="45000" lIns="90000" rIns="90000" tIns="45000"/>
          <a:p>
            <a:pPr algn="ctr">
              <a:lnSpc>
                <a:spcPct val="100000"/>
              </a:lnSpc>
            </a:pPr>
            <a:r>
              <a:rPr lang="it-IT" sz="1000">
                <a:solidFill>
                  <a:srgbClr val="002060"/>
                </a:solidFill>
                <a:latin typeface="Verdana"/>
              </a:rPr>
              <a:t>L'amministrazione</a:t>
            </a:r>
            <a:endParaRPr/>
          </a:p>
        </p:txBody>
      </p:sp>
      <p:sp>
        <p:nvSpPr>
          <p:cNvPr id="3753" name="CustomShape 6"/>
          <p:cNvSpPr/>
          <p:nvPr/>
        </p:nvSpPr>
        <p:spPr>
          <a:xfrm>
            <a:off x="5463360" y="5178240"/>
            <a:ext cx="2873880" cy="1225080"/>
          </a:xfrm>
          <a:prstGeom prst="rect">
            <a:avLst>
              <a:gd fmla="val 16667" name="adj"/>
            </a:avLst>
          </a:prstGeom>
          <a:solidFill>
            <a:srgbClr val="a6a6a6"/>
          </a:solidFill>
        </p:spPr>
        <p:txBody>
          <a:bodyPr anchor="ctr" bIns="45000" lIns="90000" rIns="90000" tIns="45000"/>
          <a:p>
            <a:pPr algn="just">
              <a:lnSpc>
                <a:spcPct val="100000"/>
              </a:lnSpc>
            </a:pPr>
            <a:r>
              <a:rPr lang="it-IT" sz="1000">
                <a:solidFill>
                  <a:srgbClr val="ffffff"/>
                </a:solidFill>
                <a:latin typeface="Arial"/>
              </a:rPr>
              <a:t>dal partecipare all’adozione delle decisioni ed alle attività relative all’esecuzione del contratto, redigendo </a:t>
            </a:r>
            <a:r>
              <a:rPr lang="it-IT" sz="1000" u="sng">
                <a:solidFill>
                  <a:srgbClr val="ffffff"/>
                </a:solidFill>
                <a:latin typeface="Arial"/>
              </a:rPr>
              <a:t>verbale scritto </a:t>
            </a:r>
            <a:r>
              <a:rPr lang="it-IT" sz="1000">
                <a:solidFill>
                  <a:srgbClr val="ffffff"/>
                </a:solidFill>
                <a:latin typeface="Arial"/>
              </a:rPr>
              <a:t>di tale astensione</a:t>
            </a:r>
            <a:endParaRPr/>
          </a:p>
        </p:txBody>
      </p:sp>
      <p:sp>
        <p:nvSpPr>
          <p:cNvPr id="3754" name="CustomShape 7"/>
          <p:cNvSpPr/>
          <p:nvPr/>
        </p:nvSpPr>
        <p:spPr>
          <a:xfrm>
            <a:off x="2398680" y="510300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755" name="CustomShape 8"/>
          <p:cNvSpPr/>
          <p:nvPr/>
        </p:nvSpPr>
        <p:spPr>
          <a:xfrm>
            <a:off x="3815280" y="5486760"/>
            <a:ext cx="1079640" cy="709920"/>
          </a:xfrm>
          <a:prstGeom prst="rect">
            <a:avLst>
              <a:gd fmla="val 60000" name="adj1"/>
              <a:gd fmla="val 50000" name="adj2"/>
            </a:avLst>
          </a:prstGeom>
          <a:solidFill>
            <a:srgbClr val="c00000"/>
          </a:solidFill>
        </p:spPr>
        <p:txBody>
          <a:bodyPr bIns="45000" lIns="90000" rIns="90000" tIns="45000"/>
          <a:p>
            <a:pPr algn="ctr">
              <a:lnSpc>
                <a:spcPct val="100000"/>
              </a:lnSpc>
            </a:pPr>
            <a:r>
              <a:rPr lang="it-IT" sz="1000">
                <a:solidFill>
                  <a:srgbClr val="ffffff"/>
                </a:solidFill>
                <a:latin typeface="Arial"/>
              </a:rPr>
              <a:t>Si astiene</a:t>
            </a:r>
            <a:endParaRPr/>
          </a:p>
        </p:txBody>
      </p:sp>
      <p:pic>
        <p:nvPicPr>
          <p:cNvPr descr="" id="3756" name="Immagine 11"/>
          <p:cNvPicPr/>
          <p:nvPr/>
        </p:nvPicPr>
        <p:blipFill>
          <a:blip r:embed="rId5"/>
          <a:stretch>
            <a:fillRect/>
          </a:stretch>
        </p:blipFill>
        <p:spPr>
          <a:xfrm>
            <a:off x="8409240" y="5842080"/>
            <a:ext cx="804240" cy="628200"/>
          </a:xfrm>
          <a:prstGeom prst="rect">
            <a:avLst/>
          </a:prstGeom>
        </p:spPr>
      </p:pic>
      <p:sp>
        <p:nvSpPr>
          <p:cNvPr id="3757" name="CustomShape 9"/>
          <p:cNvSpPr/>
          <p:nvPr/>
        </p:nvSpPr>
        <p:spPr>
          <a:xfrm>
            <a:off x="1271520" y="1266840"/>
            <a:ext cx="1028520" cy="240840"/>
          </a:xfrm>
          <a:prstGeom prst="rect">
            <a:avLst/>
          </a:prstGeom>
          <a:solidFill>
            <a:srgbClr val="ebb700"/>
          </a:solidFill>
        </p:spPr>
        <p:txBody>
          <a:bodyPr anchor="ctr" bIns="45000" lIns="90000" rIns="90000" tIns="45000"/>
          <a:p>
            <a:pPr algn="ctr">
              <a:lnSpc>
                <a:spcPct val="100000"/>
              </a:lnSpc>
            </a:pPr>
            <a:r>
              <a:rPr lang="it-IT" sz="1200">
                <a:solidFill>
                  <a:srgbClr val="ffffff"/>
                </a:solidFill>
                <a:latin typeface="Verdana"/>
              </a:rPr>
              <a:t>Divieto </a:t>
            </a:r>
            <a:endParaRPr/>
          </a:p>
        </p:txBody>
      </p:sp>
      <p:sp>
        <p:nvSpPr>
          <p:cNvPr id="3758" name="CustomShape 10"/>
          <p:cNvSpPr/>
          <p:nvPr/>
        </p:nvSpPr>
        <p:spPr>
          <a:xfrm>
            <a:off x="1208160" y="3489480"/>
            <a:ext cx="1091880" cy="280800"/>
          </a:xfrm>
          <a:prstGeom prst="rect">
            <a:avLst/>
          </a:prstGeom>
          <a:solidFill>
            <a:srgbClr val="ebb700"/>
          </a:solidFill>
        </p:spPr>
        <p:txBody>
          <a:bodyPr anchor="ctr" bIns="45000" lIns="90000" rIns="90000" tIns="45000"/>
          <a:p>
            <a:pPr algn="ctr">
              <a:lnSpc>
                <a:spcPct val="100000"/>
              </a:lnSpc>
            </a:pPr>
            <a:r>
              <a:rPr lang="it-IT" sz="1200">
                <a:solidFill>
                  <a:srgbClr val="ffffff"/>
                </a:solidFill>
                <a:latin typeface="Verdana"/>
              </a:rPr>
              <a:t>Astensione</a:t>
            </a:r>
            <a:endParaRPr/>
          </a:p>
        </p:txBody>
      </p:sp>
      <p:sp>
        <p:nvSpPr>
          <p:cNvPr id="3759" name="CustomShape 11"/>
          <p:cNvSpPr/>
          <p:nvPr/>
        </p:nvSpPr>
        <p:spPr>
          <a:xfrm>
            <a:off x="3944880" y="1220760"/>
            <a:ext cx="2547720" cy="592560"/>
          </a:xfrm>
          <a:prstGeom prst="rect">
            <a:avLst/>
          </a:prstGeom>
        </p:spPr>
        <p:txBody>
          <a:bodyPr bIns="45000" lIns="90000" rIns="90000" tIns="45000"/>
          <a:p>
            <a:pPr algn="ctr">
              <a:lnSpc>
                <a:spcPct val="100000"/>
              </a:lnSpc>
            </a:pPr>
            <a:r>
              <a:rPr lang="it-IT" sz="1100">
                <a:solidFill>
                  <a:srgbClr val="002366"/>
                </a:solidFill>
                <a:latin typeface="Arial"/>
              </a:rPr>
              <a:t>PRIMA DELLA STIPULA DEL CONTRATTO CON IL SOGGETTO PRIVATO </a:t>
            </a:r>
            <a:endParaRPr/>
          </a:p>
        </p:txBody>
      </p:sp>
      <p:pic>
        <p:nvPicPr>
          <p:cNvPr descr="" id="3760" name=""/>
          <p:cNvPicPr/>
          <p:nvPr/>
        </p:nvPicPr>
        <p:blipFill>
          <a:blip r:embed="rId6"/>
          <a:stretch>
            <a:fillRect/>
          </a:stretch>
        </p:blipFill>
        <p:spPr>
          <a:xfrm>
            <a:off x="0" y="0"/>
            <a:ext cx="152280" cy="152280"/>
          </a:xfrm>
          <a:prstGeom prst="rect">
            <a:avLst/>
          </a:prstGeom>
        </p:spPr>
      </p:pic>
    </p:spTree>
  </p:cSld>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61" name="Immagine 32"/>
          <p:cNvPicPr/>
          <p:nvPr/>
        </p:nvPicPr>
        <p:blipFill>
          <a:blip r:embed="rId1"/>
          <a:stretch>
            <a:fillRect/>
          </a:stretch>
        </p:blipFill>
        <p:spPr>
          <a:xfrm>
            <a:off x="515880" y="2236680"/>
            <a:ext cx="934560" cy="1414080"/>
          </a:xfrm>
          <a:prstGeom prst="rect">
            <a:avLst/>
          </a:prstGeom>
        </p:spPr>
      </p:pic>
      <p:sp>
        <p:nvSpPr>
          <p:cNvPr id="3762" name="CustomShape 1"/>
          <p:cNvSpPr/>
          <p:nvPr/>
        </p:nvSpPr>
        <p:spPr>
          <a:xfrm>
            <a:off x="1772280" y="2265840"/>
            <a:ext cx="6742800" cy="109440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Il dipendente, se conclude accordi</a:t>
            </a:r>
            <a:r>
              <a:rPr lang="it-IT" sz="1200">
                <a:solidFill>
                  <a:srgbClr val="ffffff"/>
                </a:solidFill>
                <a:latin typeface="Arial"/>
              </a:rPr>
              <a:t> o negozi ovvero stipula contratti a titolo privato, ad eccezione di quelli conclusi ai sensi dell'art. 1342 C.C., con persone fisiche o giuridiche private con le quali abbia concluso, nel biennio precedente, contratti di appalto, fornitura, servizio, finanziamento ed assicurazione, per conto della amministrazione  </a:t>
            </a:r>
            <a:endParaRPr/>
          </a:p>
        </p:txBody>
      </p:sp>
      <p:sp>
        <p:nvSpPr>
          <p:cNvPr id="3763" name="CustomShape 2"/>
          <p:cNvSpPr/>
          <p:nvPr/>
        </p:nvSpPr>
        <p:spPr>
          <a:xfrm>
            <a:off x="412920" y="194544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sp>
        <p:nvSpPr>
          <p:cNvPr id="3764" name="CustomShape 3"/>
          <p:cNvSpPr/>
          <p:nvPr/>
        </p:nvSpPr>
        <p:spPr>
          <a:xfrm>
            <a:off x="0" y="152280"/>
            <a:ext cx="833724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14 Contratti ed altri atti negoziali (3/3)</a:t>
            </a:r>
            <a:endParaRPr/>
          </a:p>
        </p:txBody>
      </p:sp>
      <p:sp>
        <p:nvSpPr>
          <p:cNvPr id="3765" name="CustomShape 4"/>
          <p:cNvSpPr/>
          <p:nvPr/>
        </p:nvSpPr>
        <p:spPr>
          <a:xfrm>
            <a:off x="3944880" y="1220760"/>
            <a:ext cx="2547720" cy="592560"/>
          </a:xfrm>
          <a:prstGeom prst="rect">
            <a:avLst/>
          </a:prstGeom>
        </p:spPr>
        <p:txBody>
          <a:bodyPr bIns="45000" lIns="90000" rIns="90000" tIns="45000"/>
          <a:p>
            <a:pPr algn="ctr">
              <a:lnSpc>
                <a:spcPct val="100000"/>
              </a:lnSpc>
            </a:pPr>
            <a:r>
              <a:rPr lang="it-IT" sz="1100">
                <a:solidFill>
                  <a:srgbClr val="002366"/>
                </a:solidFill>
                <a:latin typeface="Arial"/>
              </a:rPr>
              <a:t>DOPO LA STIPULA DEL CONTRATTO CON IL SOGGETTO PRIVATO </a:t>
            </a:r>
            <a:endParaRPr/>
          </a:p>
        </p:txBody>
      </p:sp>
      <p:sp>
        <p:nvSpPr>
          <p:cNvPr id="3766" name="CustomShape 5"/>
          <p:cNvSpPr/>
          <p:nvPr/>
        </p:nvSpPr>
        <p:spPr>
          <a:xfrm>
            <a:off x="6132960" y="3243240"/>
            <a:ext cx="1248120" cy="864360"/>
          </a:xfrm>
          <a:prstGeom prst="rect">
            <a:avLst>
              <a:gd fmla="val 60000" name="adj1"/>
              <a:gd fmla="val 50000" name="adj2"/>
            </a:avLst>
          </a:prstGeom>
          <a:solidFill>
            <a:srgbClr val="c00000"/>
          </a:solidFill>
        </p:spPr>
      </p:sp>
      <p:sp>
        <p:nvSpPr>
          <p:cNvPr id="3767" name="CustomShape 6"/>
          <p:cNvSpPr/>
          <p:nvPr/>
        </p:nvSpPr>
        <p:spPr>
          <a:xfrm>
            <a:off x="1231920" y="1438200"/>
            <a:ext cx="1263240" cy="353520"/>
          </a:xfrm>
          <a:prstGeom prst="rect">
            <a:avLst/>
          </a:prstGeom>
          <a:solidFill>
            <a:srgbClr val="ebb700"/>
          </a:solidFill>
        </p:spPr>
        <p:txBody>
          <a:bodyPr anchor="ctr" bIns="45000" lIns="90000" rIns="90000" tIns="45000"/>
          <a:p>
            <a:pPr algn="ctr">
              <a:lnSpc>
                <a:spcPct val="100000"/>
              </a:lnSpc>
            </a:pPr>
            <a:r>
              <a:rPr lang="it-IT" sz="1200">
                <a:solidFill>
                  <a:srgbClr val="ffffff"/>
                </a:solidFill>
                <a:latin typeface="Verdana"/>
              </a:rPr>
              <a:t>Informazione</a:t>
            </a:r>
            <a:endParaRPr/>
          </a:p>
        </p:txBody>
      </p:sp>
      <p:sp>
        <p:nvSpPr>
          <p:cNvPr id="3768" name="CustomShape 7"/>
          <p:cNvSpPr/>
          <p:nvPr/>
        </p:nvSpPr>
        <p:spPr>
          <a:xfrm>
            <a:off x="5681160" y="3317040"/>
            <a:ext cx="1896840" cy="394920"/>
          </a:xfrm>
          <a:prstGeom prst="rect">
            <a:avLst/>
          </a:prstGeom>
        </p:spPr>
        <p:txBody>
          <a:bodyPr bIns="45000" lIns="90000" rIns="90000" tIns="45000"/>
          <a:p>
            <a:pPr algn="ctr">
              <a:lnSpc>
                <a:spcPct val="100000"/>
              </a:lnSpc>
            </a:pPr>
            <a:r>
              <a:rPr lang="it-IT" sz="1000">
                <a:solidFill>
                  <a:srgbClr val="ffffff"/>
                </a:solidFill>
                <a:latin typeface="Arial"/>
              </a:rPr>
              <a:t>Informa</a:t>
            </a:r>
            <a:endParaRPr/>
          </a:p>
          <a:p>
            <a:pPr algn="ctr">
              <a:lnSpc>
                <a:spcPct val="100000"/>
              </a:lnSpc>
            </a:pPr>
            <a:r>
              <a:rPr lang="it-IT" sz="1000">
                <a:solidFill>
                  <a:srgbClr val="ffffff"/>
                </a:solidFill>
                <a:latin typeface="Arial"/>
              </a:rPr>
              <a:t>per iscritto</a:t>
            </a:r>
            <a:endParaRPr/>
          </a:p>
        </p:txBody>
      </p:sp>
      <p:pic>
        <p:nvPicPr>
          <p:cNvPr descr="" id="3769" name="Immagine 45"/>
          <p:cNvPicPr/>
          <p:nvPr/>
        </p:nvPicPr>
        <p:blipFill>
          <a:blip r:embed="rId2"/>
          <a:stretch>
            <a:fillRect/>
          </a:stretch>
        </p:blipFill>
        <p:spPr>
          <a:xfrm>
            <a:off x="7859520" y="4358160"/>
            <a:ext cx="745920" cy="775800"/>
          </a:xfrm>
          <a:prstGeom prst="rect">
            <a:avLst/>
          </a:prstGeom>
        </p:spPr>
      </p:pic>
      <p:sp>
        <p:nvSpPr>
          <p:cNvPr id="3770" name="CustomShape 8"/>
          <p:cNvSpPr/>
          <p:nvPr/>
        </p:nvSpPr>
        <p:spPr>
          <a:xfrm>
            <a:off x="7521840" y="3957840"/>
            <a:ext cx="1420560" cy="303480"/>
          </a:xfrm>
          <a:prstGeom prst="rect">
            <a:avLst/>
          </a:prstGeom>
        </p:spPr>
        <p:txBody>
          <a:bodyPr bIns="45000" lIns="90000" rIns="90000" tIns="45000"/>
          <a:p>
            <a:pPr algn="ctr">
              <a:lnSpc>
                <a:spcPct val="100000"/>
              </a:lnSpc>
            </a:pPr>
            <a:r>
              <a:rPr lang="it-IT" sz="1400">
                <a:solidFill>
                  <a:srgbClr val="002060"/>
                </a:solidFill>
                <a:latin typeface="Verdana"/>
              </a:rPr>
              <a:t>R. UFF.</a:t>
            </a:r>
            <a:endParaRPr/>
          </a:p>
        </p:txBody>
      </p:sp>
      <p:sp>
        <p:nvSpPr>
          <p:cNvPr id="3771" name="CustomShape 9"/>
          <p:cNvSpPr/>
          <p:nvPr/>
        </p:nvSpPr>
        <p:spPr>
          <a:xfrm>
            <a:off x="1706040" y="4673520"/>
            <a:ext cx="3868920" cy="961200"/>
          </a:xfrm>
          <a:prstGeom prst="rect">
            <a:avLst>
              <a:gd fmla="val 16667" name="adj"/>
            </a:avLst>
          </a:prstGeom>
          <a:solidFill>
            <a:srgbClr val="007c92"/>
          </a:solidFill>
        </p:spPr>
        <p:txBody>
          <a:bodyPr anchor="ctr" bIns="45000" lIns="90000" rIns="90000" tIns="45000"/>
          <a:p>
            <a:pPr algn="just">
              <a:lnSpc>
                <a:spcPct val="100000"/>
              </a:lnSpc>
            </a:pPr>
            <a:r>
              <a:rPr lang="it-IT" sz="1200" u="sng">
                <a:solidFill>
                  <a:srgbClr val="ffffff"/>
                </a:solidFill>
                <a:latin typeface="Arial"/>
              </a:rPr>
              <a:t>Il dipendente</a:t>
            </a:r>
            <a:r>
              <a:rPr lang="it-IT" sz="1200">
                <a:solidFill>
                  <a:srgbClr val="ffffff"/>
                </a:solidFill>
                <a:latin typeface="Arial"/>
              </a:rPr>
              <a:t>, nel caso in cui riceva, da persone fisiche o giuridiche partecipanti a procedure negoziali, rimostranze orali o scritte sull’operato dell’ufficio o su quello dei propri collaboratori</a:t>
            </a:r>
            <a:endParaRPr/>
          </a:p>
        </p:txBody>
      </p:sp>
      <p:sp>
        <p:nvSpPr>
          <p:cNvPr id="3772" name="CustomShape 10"/>
          <p:cNvSpPr/>
          <p:nvPr/>
        </p:nvSpPr>
        <p:spPr>
          <a:xfrm>
            <a:off x="6049800" y="4753800"/>
            <a:ext cx="1136880" cy="801360"/>
          </a:xfrm>
          <a:prstGeom prst="rect">
            <a:avLst>
              <a:gd fmla="val 60000" name="adj1"/>
              <a:gd fmla="val 50000" name="adj2"/>
            </a:avLst>
          </a:prstGeom>
          <a:solidFill>
            <a:srgbClr val="c00000"/>
          </a:solidFill>
        </p:spPr>
      </p:sp>
      <p:sp>
        <p:nvSpPr>
          <p:cNvPr id="3773" name="CustomShape 11"/>
          <p:cNvSpPr/>
          <p:nvPr/>
        </p:nvSpPr>
        <p:spPr>
          <a:xfrm>
            <a:off x="5961240" y="4959360"/>
            <a:ext cx="1152000" cy="394920"/>
          </a:xfrm>
          <a:prstGeom prst="rect">
            <a:avLst/>
          </a:prstGeom>
        </p:spPr>
        <p:txBody>
          <a:bodyPr bIns="45000" lIns="90000" rIns="90000" tIns="45000"/>
          <a:p>
            <a:pPr algn="ctr">
              <a:lnSpc>
                <a:spcPct val="100000"/>
              </a:lnSpc>
            </a:pPr>
            <a:r>
              <a:rPr lang="it-IT" sz="1000">
                <a:solidFill>
                  <a:srgbClr val="ffffff"/>
                </a:solidFill>
                <a:latin typeface="Arial"/>
              </a:rPr>
              <a:t>Informa</a:t>
            </a:r>
            <a:endParaRPr/>
          </a:p>
          <a:p>
            <a:pPr algn="ctr">
              <a:lnSpc>
                <a:spcPct val="100000"/>
              </a:lnSpc>
            </a:pPr>
            <a:r>
              <a:rPr lang="it-IT" sz="1000">
                <a:solidFill>
                  <a:srgbClr val="ffffff"/>
                </a:solidFill>
                <a:latin typeface="Arial"/>
              </a:rPr>
              <a:t>per iscritto</a:t>
            </a:r>
            <a:endParaRPr/>
          </a:p>
        </p:txBody>
      </p:sp>
      <p:pic>
        <p:nvPicPr>
          <p:cNvPr descr="" id="3774" name="Immagine 32"/>
          <p:cNvPicPr/>
          <p:nvPr/>
        </p:nvPicPr>
        <p:blipFill>
          <a:blip r:embed="rId3"/>
          <a:stretch>
            <a:fillRect/>
          </a:stretch>
        </p:blipFill>
        <p:spPr>
          <a:xfrm>
            <a:off x="590400" y="4494240"/>
            <a:ext cx="934560" cy="1414080"/>
          </a:xfrm>
          <a:prstGeom prst="rect">
            <a:avLst/>
          </a:prstGeom>
        </p:spPr>
      </p:pic>
      <p:sp>
        <p:nvSpPr>
          <p:cNvPr id="3775" name="CustomShape 12"/>
          <p:cNvSpPr/>
          <p:nvPr/>
        </p:nvSpPr>
        <p:spPr>
          <a:xfrm>
            <a:off x="396720" y="4111920"/>
            <a:ext cx="1140840" cy="242640"/>
          </a:xfrm>
          <a:prstGeom prst="rect">
            <a:avLst/>
          </a:prstGeom>
        </p:spPr>
        <p:txBody>
          <a:bodyPr bIns="45000" lIns="90000" rIns="90000" tIns="45000"/>
          <a:p>
            <a:pPr algn="ctr">
              <a:lnSpc>
                <a:spcPct val="100000"/>
              </a:lnSpc>
            </a:pPr>
            <a:r>
              <a:rPr lang="it-IT" sz="1000">
                <a:solidFill>
                  <a:srgbClr val="002060"/>
                </a:solidFill>
                <a:latin typeface="Verdana"/>
              </a:rPr>
              <a:t>Dipendente</a:t>
            </a:r>
            <a:endParaRPr/>
          </a:p>
        </p:txBody>
      </p:sp>
      <p:pic>
        <p:nvPicPr>
          <p:cNvPr descr="" id="3776" name=""/>
          <p:cNvPicPr/>
          <p:nvPr/>
        </p:nvPicPr>
        <p:blipFill>
          <a:blip r:embed="rId4"/>
          <a:stretch>
            <a:fillRect/>
          </a:stretch>
        </p:blipFill>
        <p:spPr>
          <a:xfrm>
            <a:off x="0" y="0"/>
            <a:ext cx="152280" cy="152280"/>
          </a:xfrm>
          <a:prstGeom prst="rect">
            <a:avLst/>
          </a:prstGeom>
        </p:spPr>
      </p:pic>
    </p:spTree>
  </p:cSld>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7"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15 Vigilanza monitoraggio e attività formative (1/2)</a:t>
            </a:r>
            <a:endParaRPr/>
          </a:p>
        </p:txBody>
      </p:sp>
      <p:pic>
        <p:nvPicPr>
          <p:cNvPr descr="" id="3778" name="Immagine 1"/>
          <p:cNvPicPr/>
          <p:nvPr/>
        </p:nvPicPr>
        <p:blipFill>
          <a:blip r:embed="rId1"/>
          <a:stretch>
            <a:fillRect/>
          </a:stretch>
        </p:blipFill>
        <p:spPr>
          <a:xfrm>
            <a:off x="533520" y="1398600"/>
            <a:ext cx="2437920" cy="1382400"/>
          </a:xfrm>
          <a:prstGeom prst="rect">
            <a:avLst/>
          </a:prstGeom>
        </p:spPr>
      </p:pic>
      <p:sp>
        <p:nvSpPr>
          <p:cNvPr id="3779" name="CustomShape 2"/>
          <p:cNvSpPr/>
          <p:nvPr/>
        </p:nvSpPr>
        <p:spPr>
          <a:xfrm>
            <a:off x="1049400" y="1182600"/>
            <a:ext cx="2255400" cy="426600"/>
          </a:xfrm>
          <a:prstGeom prst="rect">
            <a:avLst/>
          </a:prstGeom>
        </p:spPr>
        <p:txBody>
          <a:bodyPr bIns="0" lIns="0" rIns="0" tIns="0"/>
          <a:p>
            <a:pPr algn="just">
              <a:lnSpc>
                <a:spcPct val="100000"/>
              </a:lnSpc>
            </a:pPr>
            <a:r>
              <a:rPr lang="it-IT" sz="1400">
                <a:solidFill>
                  <a:srgbClr val="002366"/>
                </a:solidFill>
                <a:latin typeface="Arial"/>
              </a:rPr>
              <a:t>Ufficio di disciplina</a:t>
            </a:r>
            <a:endParaRPr/>
          </a:p>
          <a:p>
            <a:pPr algn="just">
              <a:lnSpc>
                <a:spcPct val="100000"/>
              </a:lnSpc>
            </a:pPr>
            <a:endParaRPr/>
          </a:p>
        </p:txBody>
      </p:sp>
      <p:sp>
        <p:nvSpPr>
          <p:cNvPr id="3780" name="CustomShape 3"/>
          <p:cNvSpPr/>
          <p:nvPr/>
        </p:nvSpPr>
        <p:spPr>
          <a:xfrm>
            <a:off x="3108600" y="1823400"/>
            <a:ext cx="815400" cy="533160"/>
          </a:xfrm>
          <a:prstGeom prst="rect">
            <a:avLst>
              <a:gd fmla="val 50000" name="adj1"/>
              <a:gd fmla="val 50000" name="adj2"/>
            </a:avLst>
          </a:prstGeom>
          <a:solidFill>
            <a:srgbClr val="c00000"/>
          </a:solidFill>
        </p:spPr>
      </p:sp>
      <p:pic>
        <p:nvPicPr>
          <p:cNvPr descr="" id="3781" name="Immagine 28"/>
          <p:cNvPicPr/>
          <p:nvPr/>
        </p:nvPicPr>
        <p:blipFill>
          <a:blip r:embed="rId2"/>
          <a:stretch>
            <a:fillRect/>
          </a:stretch>
        </p:blipFill>
        <p:spPr>
          <a:xfrm>
            <a:off x="1906560" y="2601720"/>
            <a:ext cx="1010880" cy="1136160"/>
          </a:xfrm>
          <a:prstGeom prst="rect">
            <a:avLst/>
          </a:prstGeom>
        </p:spPr>
      </p:pic>
      <p:sp>
        <p:nvSpPr>
          <p:cNvPr id="3782" name="CustomShape 4"/>
          <p:cNvSpPr/>
          <p:nvPr/>
        </p:nvSpPr>
        <p:spPr>
          <a:xfrm>
            <a:off x="4157640" y="1345320"/>
            <a:ext cx="5189400" cy="1679040"/>
          </a:xfrm>
          <a:prstGeom prst="rect">
            <a:avLst>
              <a:gd fmla="val 16667" name="adj"/>
            </a:avLst>
          </a:prstGeom>
          <a:solidFill>
            <a:srgbClr val="007c92"/>
          </a:solidFill>
        </p:spPr>
        <p:txBody>
          <a:bodyPr anchor="ctr" bIns="45000" lIns="90000" rIns="90000" tIns="45000"/>
          <a:p>
            <a:pPr>
              <a:lnSpc>
                <a:spcPct val="100000"/>
              </a:lnSpc>
              <a:buFont typeface="StarSymbol"/>
              <a:buChar char="-"/>
            </a:pPr>
            <a:r>
              <a:rPr lang="it-IT" sz="1200">
                <a:solidFill>
                  <a:srgbClr val="ffffff"/>
                </a:solidFill>
                <a:latin typeface="Arial"/>
              </a:rPr>
              <a:t>Vigila sull'applicazione del Codice</a:t>
            </a:r>
            <a:endParaRPr/>
          </a:p>
          <a:p>
            <a:pPr>
              <a:lnSpc>
                <a:spcPct val="100000"/>
              </a:lnSpc>
              <a:buFont typeface="StarSymbol"/>
              <a:buChar char="-"/>
            </a:pPr>
            <a:r>
              <a:rPr lang="it-IT" sz="1200">
                <a:solidFill>
                  <a:srgbClr val="ffffff"/>
                </a:solidFill>
                <a:latin typeface="Arial"/>
              </a:rPr>
              <a:t>Svolge le sue attività conformandosi al Piano di prevenzione della corruzione </a:t>
            </a:r>
            <a:endParaRPr/>
          </a:p>
          <a:p>
            <a:pPr>
              <a:lnSpc>
                <a:spcPct val="100000"/>
              </a:lnSpc>
              <a:buFont typeface="StarSymbol"/>
              <a:buChar char="-"/>
            </a:pPr>
            <a:r>
              <a:rPr lang="it-IT" sz="1200">
                <a:solidFill>
                  <a:srgbClr val="ffffff"/>
                </a:solidFill>
                <a:latin typeface="Arial"/>
              </a:rPr>
              <a:t>Cura l'aggiornamento del Codice </a:t>
            </a:r>
            <a:endParaRPr/>
          </a:p>
          <a:p>
            <a:pPr>
              <a:lnSpc>
                <a:spcPct val="100000"/>
              </a:lnSpc>
              <a:buFont typeface="StarSymbol"/>
              <a:buChar char="-"/>
            </a:pPr>
            <a:r>
              <a:rPr lang="it-IT" sz="1200">
                <a:solidFill>
                  <a:srgbClr val="ffffff"/>
                </a:solidFill>
                <a:latin typeface="Arial"/>
              </a:rPr>
              <a:t>Esamina le segnalazioni di violazione del Codice</a:t>
            </a:r>
            <a:endParaRPr/>
          </a:p>
          <a:p>
            <a:pPr>
              <a:lnSpc>
                <a:spcPct val="100000"/>
              </a:lnSpc>
              <a:buFont typeface="StarSymbol"/>
              <a:buChar char="-"/>
            </a:pPr>
            <a:r>
              <a:rPr lang="it-IT" sz="1200">
                <a:solidFill>
                  <a:srgbClr val="ffffff"/>
                </a:solidFill>
                <a:latin typeface="Arial"/>
              </a:rPr>
              <a:t>Raccoglie le condotte illecite accertate e sanzionate</a:t>
            </a:r>
            <a:endParaRPr/>
          </a:p>
          <a:p>
            <a:pPr>
              <a:lnSpc>
                <a:spcPct val="100000"/>
              </a:lnSpc>
              <a:buFont typeface="StarSymbol"/>
              <a:buChar char="-"/>
            </a:pPr>
            <a:r>
              <a:rPr lang="it-IT" sz="1200">
                <a:solidFill>
                  <a:srgbClr val="ffffff"/>
                </a:solidFill>
                <a:latin typeface="Arial"/>
              </a:rPr>
              <a:t>Opera in raccordo con il Responsabile della prevenzione della corruzione.</a:t>
            </a:r>
            <a:endParaRPr/>
          </a:p>
        </p:txBody>
      </p:sp>
      <p:sp>
        <p:nvSpPr>
          <p:cNvPr id="3783" name="CustomShape 5"/>
          <p:cNvSpPr/>
          <p:nvPr/>
        </p:nvSpPr>
        <p:spPr>
          <a:xfrm>
            <a:off x="3108600" y="5085720"/>
            <a:ext cx="815400" cy="533160"/>
          </a:xfrm>
          <a:prstGeom prst="rect">
            <a:avLst>
              <a:gd fmla="val 50000" name="adj1"/>
              <a:gd fmla="val 50000" name="adj2"/>
            </a:avLst>
          </a:prstGeom>
          <a:solidFill>
            <a:srgbClr val="c00000"/>
          </a:solidFill>
        </p:spPr>
      </p:sp>
      <p:sp>
        <p:nvSpPr>
          <p:cNvPr id="3784" name="CustomShape 6"/>
          <p:cNvSpPr/>
          <p:nvPr/>
        </p:nvSpPr>
        <p:spPr>
          <a:xfrm>
            <a:off x="4144680" y="3455640"/>
            <a:ext cx="5189400" cy="693000"/>
          </a:xfrm>
          <a:prstGeom prst="rect">
            <a:avLst>
              <a:gd fmla="val 16667" name="adj"/>
            </a:avLst>
          </a:prstGeom>
          <a:solidFill>
            <a:srgbClr val="007c92"/>
          </a:solidFill>
        </p:spPr>
        <p:txBody>
          <a:bodyPr anchor="ctr" bIns="45000" lIns="90000" rIns="90000" tIns="45000"/>
          <a:p>
            <a:pPr>
              <a:lnSpc>
                <a:spcPct val="100000"/>
              </a:lnSpc>
              <a:buFont typeface="StarSymbol"/>
              <a:buChar char="-"/>
            </a:pPr>
            <a:r>
              <a:rPr lang="it-IT" sz="1200">
                <a:solidFill>
                  <a:srgbClr val="ffffff"/>
                </a:solidFill>
                <a:latin typeface="Arial"/>
              </a:rPr>
              <a:t>Vigila sull'applicazione del Codice</a:t>
            </a:r>
            <a:endParaRPr/>
          </a:p>
        </p:txBody>
      </p:sp>
      <p:sp>
        <p:nvSpPr>
          <p:cNvPr id="3785" name="CustomShape 7"/>
          <p:cNvSpPr/>
          <p:nvPr/>
        </p:nvSpPr>
        <p:spPr>
          <a:xfrm>
            <a:off x="3108600" y="3471840"/>
            <a:ext cx="815400" cy="533160"/>
          </a:xfrm>
          <a:prstGeom prst="rect">
            <a:avLst>
              <a:gd fmla="val 50000" name="adj1"/>
              <a:gd fmla="val 50000" name="adj2"/>
            </a:avLst>
          </a:prstGeom>
          <a:solidFill>
            <a:srgbClr val="c00000"/>
          </a:solidFill>
        </p:spPr>
      </p:sp>
      <p:sp>
        <p:nvSpPr>
          <p:cNvPr id="3786" name="CustomShape 8"/>
          <p:cNvSpPr/>
          <p:nvPr/>
        </p:nvSpPr>
        <p:spPr>
          <a:xfrm>
            <a:off x="4152600" y="4581000"/>
            <a:ext cx="5189400" cy="1578600"/>
          </a:xfrm>
          <a:prstGeom prst="rect">
            <a:avLst>
              <a:gd fmla="val 16667" name="adj"/>
            </a:avLst>
          </a:prstGeom>
          <a:solidFill>
            <a:srgbClr val="007c92"/>
          </a:solidFill>
        </p:spPr>
        <p:txBody>
          <a:bodyPr anchor="ctr" bIns="45000" lIns="90000" rIns="90000" tIns="45000"/>
          <a:p>
            <a:pPr>
              <a:lnSpc>
                <a:spcPct val="100000"/>
              </a:lnSpc>
              <a:buFont typeface="StarSymbol"/>
              <a:buChar char="-"/>
            </a:pPr>
            <a:r>
              <a:rPr lang="it-IT" sz="1200">
                <a:solidFill>
                  <a:srgbClr val="ffffff"/>
                </a:solidFill>
                <a:latin typeface="Arial"/>
              </a:rPr>
              <a:t>Cura la diffusione della conoscenza del Codice</a:t>
            </a:r>
            <a:endParaRPr/>
          </a:p>
          <a:p>
            <a:pPr>
              <a:lnSpc>
                <a:spcPct val="100000"/>
              </a:lnSpc>
              <a:buFont typeface="StarSymbol"/>
              <a:buChar char="-"/>
            </a:pPr>
            <a:r>
              <a:rPr lang="it-IT" sz="1200">
                <a:solidFill>
                  <a:srgbClr val="ffffff"/>
                </a:solidFill>
                <a:latin typeface="Arial"/>
              </a:rPr>
              <a:t>Cura il monitoraggio annuale sulla sua attuazione</a:t>
            </a:r>
            <a:endParaRPr/>
          </a:p>
          <a:p>
            <a:pPr>
              <a:lnSpc>
                <a:spcPct val="100000"/>
              </a:lnSpc>
              <a:buFont typeface="StarSymbol"/>
              <a:buChar char="-"/>
            </a:pPr>
            <a:r>
              <a:rPr lang="it-IT" sz="1200">
                <a:solidFill>
                  <a:srgbClr val="ffffff"/>
                </a:solidFill>
                <a:latin typeface="Arial"/>
              </a:rPr>
              <a:t>Formula, sulla base dei dati ricavati dall'attività di monitoraggio, eventuali interventi volti a correggere i fattori alla base delle condotte contrarie al Codice </a:t>
            </a:r>
            <a:endParaRPr/>
          </a:p>
          <a:p>
            <a:pPr>
              <a:lnSpc>
                <a:spcPct val="100000"/>
              </a:lnSpc>
              <a:buFont typeface="StarSymbol"/>
              <a:buChar char="-"/>
            </a:pPr>
            <a:r>
              <a:rPr lang="it-IT" sz="1200">
                <a:solidFill>
                  <a:srgbClr val="ffffff"/>
                </a:solidFill>
                <a:latin typeface="Arial"/>
              </a:rPr>
              <a:t>Cura la pubblicazione sul sito istituzionale e la comunicazione all’Autorità nazionale anticorruzione</a:t>
            </a:r>
            <a:endParaRPr/>
          </a:p>
        </p:txBody>
      </p:sp>
      <p:sp>
        <p:nvSpPr>
          <p:cNvPr id="3787" name="CustomShape 9"/>
          <p:cNvSpPr/>
          <p:nvPr/>
        </p:nvSpPr>
        <p:spPr>
          <a:xfrm>
            <a:off x="1909800" y="2380680"/>
            <a:ext cx="1420560" cy="303480"/>
          </a:xfrm>
          <a:prstGeom prst="rect">
            <a:avLst/>
          </a:prstGeom>
        </p:spPr>
        <p:txBody>
          <a:bodyPr bIns="45000" lIns="90000" rIns="90000" tIns="45000"/>
          <a:p>
            <a:pPr algn="ctr">
              <a:lnSpc>
                <a:spcPct val="100000"/>
              </a:lnSpc>
            </a:pPr>
            <a:r>
              <a:rPr lang="it-IT" sz="1400">
                <a:solidFill>
                  <a:srgbClr val="002060"/>
                </a:solidFill>
                <a:latin typeface="Verdana"/>
              </a:rPr>
              <a:t>R.UFF.</a:t>
            </a:r>
            <a:endParaRPr/>
          </a:p>
        </p:txBody>
      </p:sp>
      <p:pic>
        <p:nvPicPr>
          <p:cNvPr descr="" id="3788" name="Immagine 16"/>
          <p:cNvPicPr/>
          <p:nvPr/>
        </p:nvPicPr>
        <p:blipFill>
          <a:blip r:embed="rId3"/>
          <a:stretch>
            <a:fillRect/>
          </a:stretch>
        </p:blipFill>
        <p:spPr>
          <a:xfrm>
            <a:off x="740880" y="5123160"/>
            <a:ext cx="1819080" cy="1353600"/>
          </a:xfrm>
          <a:prstGeom prst="rect">
            <a:avLst/>
          </a:prstGeom>
        </p:spPr>
      </p:pic>
      <p:sp>
        <p:nvSpPr>
          <p:cNvPr id="3789" name="CustomShape 10"/>
          <p:cNvSpPr/>
          <p:nvPr/>
        </p:nvSpPr>
        <p:spPr>
          <a:xfrm>
            <a:off x="-47520" y="2676600"/>
            <a:ext cx="1447560" cy="547200"/>
          </a:xfrm>
          <a:prstGeom prst="rect">
            <a:avLst/>
          </a:prstGeom>
        </p:spPr>
        <p:txBody>
          <a:bodyPr bIns="45000" lIns="90000" rIns="90000" tIns="45000"/>
          <a:p>
            <a:pPr algn="ctr">
              <a:lnSpc>
                <a:spcPct val="100000"/>
              </a:lnSpc>
            </a:pPr>
            <a:r>
              <a:rPr lang="it-IT" sz="1000">
                <a:solidFill>
                  <a:srgbClr val="002060"/>
                </a:solidFill>
                <a:latin typeface="Verdana"/>
              </a:rPr>
              <a:t>STRUTTURE DI CONTROLLO INTERNO</a:t>
            </a:r>
            <a:endParaRPr/>
          </a:p>
        </p:txBody>
      </p:sp>
      <p:pic>
        <p:nvPicPr>
          <p:cNvPr descr="" id="3790" name=""/>
          <p:cNvPicPr/>
          <p:nvPr/>
        </p:nvPicPr>
        <p:blipFill>
          <a:blip r:embed="rId4"/>
          <a:stretch>
            <a:fillRect/>
          </a:stretch>
        </p:blipFill>
        <p:spPr>
          <a:xfrm>
            <a:off x="0" y="0"/>
            <a:ext cx="152280" cy="152280"/>
          </a:xfrm>
          <a:prstGeom prst="rect">
            <a:avLst/>
          </a:prstGeom>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3" name="CustomShape 1"/>
          <p:cNvSpPr/>
          <p:nvPr/>
        </p:nvSpPr>
        <p:spPr>
          <a:xfrm>
            <a:off x="272520" y="1066680"/>
            <a:ext cx="1784520" cy="5271120"/>
          </a:xfrm>
          <a:prstGeom prst="rect">
            <a:avLst/>
          </a:prstGeom>
          <a:solidFill>
            <a:srgbClr val="ecf7be"/>
          </a:solidFill>
          <a:ln w="9360">
            <a:solidFill>
              <a:srgbClr val="00338d"/>
            </a:solidFill>
            <a:custDash>
              <a:ds d="105000" sp="35000"/>
            </a:custDash>
            <a:round/>
          </a:ln>
        </p:spPr>
        <p:txBody>
          <a:bodyPr anchor="ctr" bIns="72000" lIns="72000" rIns="72000" tIns="72000"/>
          <a:p>
            <a:pPr algn="ctr">
              <a:lnSpc>
                <a:spcPct val="100000"/>
              </a:lnSpc>
            </a:pPr>
            <a:r>
              <a:rPr b="1" i="1" lang="it-IT" sz="1600">
                <a:solidFill>
                  <a:srgbClr val="007c92"/>
                </a:solidFill>
                <a:latin typeface="Calibri"/>
              </a:rPr>
              <a:t>D. Lgs. 31 dicembre 2012, n. 235</a:t>
            </a:r>
            <a:endParaRPr/>
          </a:p>
          <a:p>
            <a:pPr algn="ctr">
              <a:lnSpc>
                <a:spcPct val="100000"/>
              </a:lnSpc>
            </a:pPr>
            <a:r>
              <a:rPr b="1" i="1" lang="it-IT" sz="1400" u="sng">
                <a:solidFill>
                  <a:srgbClr val="007c92"/>
                </a:solidFill>
                <a:latin typeface="Calibri"/>
              </a:rPr>
              <a:t>Testo Unico in materia di incandidabilità</a:t>
            </a:r>
            <a:endParaRPr/>
          </a:p>
        </p:txBody>
      </p:sp>
      <p:sp>
        <p:nvSpPr>
          <p:cNvPr id="1684" name="CustomShape 2"/>
          <p:cNvSpPr/>
          <p:nvPr/>
        </p:nvSpPr>
        <p:spPr>
          <a:xfrm>
            <a:off x="2133720" y="6340680"/>
            <a:ext cx="5274360" cy="380520"/>
          </a:xfrm>
          <a:prstGeom prst="rect">
            <a:avLst>
              <a:gd fmla="val 50000" name="adj"/>
            </a:avLst>
          </a:prstGeom>
          <a:solidFill>
            <a:srgbClr val="bfbfbf"/>
          </a:solidFill>
        </p:spPr>
      </p:sp>
      <p:sp>
        <p:nvSpPr>
          <p:cNvPr id="1685" name="CustomShape 3"/>
          <p:cNvSpPr/>
          <p:nvPr/>
        </p:nvSpPr>
        <p:spPr>
          <a:xfrm>
            <a:off x="2590920" y="1066680"/>
            <a:ext cx="6857640" cy="5271120"/>
          </a:xfrm>
          <a:prstGeom prst="rect">
            <a:avLst/>
          </a:prstGeom>
          <a:solidFill>
            <a:srgbClr val="f4f9fd"/>
          </a:solidFill>
          <a:ln w="9360">
            <a:solidFill>
              <a:srgbClr val="00338d"/>
            </a:solidFill>
            <a:custDash>
              <a:ds d="105000" sp="35000"/>
            </a:custDash>
            <a:round/>
          </a:ln>
        </p:spPr>
        <p:txBody>
          <a:bodyPr anchor="ctr" bIns="72000" lIns="72000" rIns="72000" tIns="72000"/>
          <a:p>
            <a:pPr>
              <a:lnSpc>
                <a:spcPct val="100000"/>
              </a:lnSpc>
              <a:buFont typeface="Arial"/>
              <a:buAutoNum type="romanUcPeriod"/>
            </a:pPr>
            <a:r>
              <a:rPr b="1" i="1" lang="it-IT" sz="1400" u="sng">
                <a:solidFill>
                  <a:srgbClr val="007c92"/>
                </a:solidFill>
                <a:latin typeface="Calibri"/>
              </a:rPr>
              <a:t>Incandidabilita' alle elezioni della Camera dei deputati e del Senato della Repubblica</a:t>
            </a:r>
            <a:endParaRPr/>
          </a:p>
          <a:p>
            <a:pPr>
              <a:lnSpc>
                <a:spcPct val="100000"/>
              </a:lnSpc>
              <a:buFont typeface="Arial"/>
              <a:buAutoNum type="romanUcPeriod"/>
            </a:pPr>
            <a:r>
              <a:rPr b="1" i="1" lang="it-IT" sz="1400" u="sng">
                <a:solidFill>
                  <a:srgbClr val="007c92"/>
                </a:solidFill>
                <a:latin typeface="Calibri"/>
              </a:rPr>
              <a:t>Accertamento dell'incandidabilita' in occasione delle elezioni della Camera dei deputati e del Senato della Repubblica</a:t>
            </a:r>
            <a:endParaRPr/>
          </a:p>
          <a:p>
            <a:pPr>
              <a:lnSpc>
                <a:spcPct val="100000"/>
              </a:lnSpc>
              <a:buFont typeface="Arial"/>
              <a:buAutoNum type="romanUcPeriod"/>
            </a:pPr>
            <a:r>
              <a:rPr b="1" i="1" lang="it-IT" sz="1400" u="sng">
                <a:solidFill>
                  <a:srgbClr val="007c92"/>
                </a:solidFill>
                <a:latin typeface="Calibri"/>
              </a:rPr>
              <a:t>Incandidabilita' sopravvenuta nel corso del mandato elettivo parlamentare </a:t>
            </a:r>
            <a:endParaRPr/>
          </a:p>
          <a:p>
            <a:pPr>
              <a:lnSpc>
                <a:spcPct val="100000"/>
              </a:lnSpc>
              <a:buFont typeface="Arial"/>
              <a:buAutoNum type="romanUcPeriod"/>
            </a:pPr>
            <a:r>
              <a:rPr b="1" i="1" lang="it-IT" sz="1400" u="sng">
                <a:solidFill>
                  <a:srgbClr val="007c92"/>
                </a:solidFill>
                <a:latin typeface="Calibri"/>
              </a:rPr>
              <a:t>Incandidabilita' alla carica di membro del Parlamento europeo spettante all'Italia</a:t>
            </a:r>
            <a:endParaRPr/>
          </a:p>
          <a:p>
            <a:pPr>
              <a:lnSpc>
                <a:spcPct val="100000"/>
              </a:lnSpc>
              <a:buFont typeface="Arial"/>
              <a:buAutoNum type="romanUcPeriod"/>
            </a:pPr>
            <a:r>
              <a:rPr b="1" i="1" lang="it-IT" sz="1400" u="sng">
                <a:solidFill>
                  <a:srgbClr val="007c92"/>
                </a:solidFill>
                <a:latin typeface="Calibri"/>
              </a:rPr>
              <a:t>Accertamento ed operativita' dell'incandidabilita' in occasione delle elezioni dei membri del Parlamento europeo spettanti all'Italia</a:t>
            </a:r>
            <a:endParaRPr/>
          </a:p>
          <a:p>
            <a:pPr>
              <a:lnSpc>
                <a:spcPct val="100000"/>
              </a:lnSpc>
              <a:buFont typeface="Arial"/>
              <a:buAutoNum type="romanUcPeriod"/>
            </a:pPr>
            <a:r>
              <a:rPr b="1" i="1" lang="it-IT" sz="1400" u="sng">
                <a:solidFill>
                  <a:srgbClr val="007c92"/>
                </a:solidFill>
                <a:latin typeface="Calibri"/>
              </a:rPr>
              <a:t>Divieto di assunzione e svolgimento di incarichi di Governo nazionale</a:t>
            </a:r>
            <a:endParaRPr/>
          </a:p>
          <a:p>
            <a:pPr>
              <a:lnSpc>
                <a:spcPct val="100000"/>
              </a:lnSpc>
              <a:buFont typeface="Arial"/>
              <a:buAutoNum type="romanUcPeriod"/>
            </a:pPr>
            <a:r>
              <a:rPr b="1" i="1" lang="it-IT" sz="1400" u="sng">
                <a:solidFill>
                  <a:srgbClr val="007c92"/>
                </a:solidFill>
                <a:latin typeface="Calibri"/>
              </a:rPr>
              <a:t>Incandidabilita' alle elezioni regionali</a:t>
            </a:r>
            <a:endParaRPr/>
          </a:p>
          <a:p>
            <a:pPr>
              <a:lnSpc>
                <a:spcPct val="100000"/>
              </a:lnSpc>
              <a:buFont typeface="Arial"/>
              <a:buAutoNum type="romanUcPeriod"/>
            </a:pPr>
            <a:r>
              <a:rPr b="1" i="1" lang="it-IT" sz="1400" u="sng">
                <a:solidFill>
                  <a:srgbClr val="007c92"/>
                </a:solidFill>
                <a:latin typeface="Calibri"/>
              </a:rPr>
              <a:t>Sospensione e decadenza di diritto per incandidabilita' alle cariche regionali</a:t>
            </a:r>
            <a:endParaRPr/>
          </a:p>
          <a:p>
            <a:pPr>
              <a:lnSpc>
                <a:spcPct val="100000"/>
              </a:lnSpc>
              <a:buFont typeface="Arial"/>
              <a:buAutoNum type="romanUcPeriod"/>
            </a:pPr>
            <a:r>
              <a:rPr b="1" i="1" lang="it-IT" sz="1400" u="sng">
                <a:solidFill>
                  <a:srgbClr val="007c92"/>
                </a:solidFill>
                <a:latin typeface="Calibri"/>
              </a:rPr>
              <a:t>Cancellazione dalle liste per incandidabilita' alle elezioni regionali </a:t>
            </a:r>
            <a:endParaRPr/>
          </a:p>
          <a:p>
            <a:pPr>
              <a:lnSpc>
                <a:spcPct val="100000"/>
              </a:lnSpc>
              <a:buFont typeface="Arial"/>
              <a:buAutoNum type="romanUcPeriod"/>
            </a:pPr>
            <a:r>
              <a:rPr b="1" i="1" lang="it-IT" sz="1400" u="sng">
                <a:solidFill>
                  <a:srgbClr val="007c92"/>
                </a:solidFill>
                <a:latin typeface="Calibri"/>
              </a:rPr>
              <a:t>Incandidabilita' alle elezioni provinciali, comunali e circoscrizionali</a:t>
            </a:r>
            <a:endParaRPr/>
          </a:p>
          <a:p>
            <a:pPr>
              <a:lnSpc>
                <a:spcPct val="100000"/>
              </a:lnSpc>
              <a:buFont typeface="Arial"/>
              <a:buAutoNum type="romanUcPeriod"/>
            </a:pPr>
            <a:r>
              <a:rPr b="1" i="1" lang="it-IT" sz="1400" u="sng">
                <a:solidFill>
                  <a:srgbClr val="007c92"/>
                </a:solidFill>
                <a:latin typeface="Calibri"/>
              </a:rPr>
              <a:t>Sospensione e decadenza di diritto degli amministratori locali in condizione di incandidabilita‘</a:t>
            </a:r>
            <a:endParaRPr/>
          </a:p>
          <a:p>
            <a:pPr>
              <a:lnSpc>
                <a:spcPct val="100000"/>
              </a:lnSpc>
              <a:buFont typeface="Arial"/>
              <a:buAutoNum type="romanUcPeriod"/>
            </a:pPr>
            <a:r>
              <a:rPr b="1" i="1" lang="it-IT" sz="1400" u="sng">
                <a:solidFill>
                  <a:srgbClr val="007c92"/>
                </a:solidFill>
                <a:latin typeface="Calibri"/>
              </a:rPr>
              <a:t>Cancellazione dalle liste per incandidabilita' alle elezioni provinciali, comunali e circoscrizionali</a:t>
            </a:r>
            <a:endParaRPr/>
          </a:p>
          <a:p>
            <a:pPr>
              <a:lnSpc>
                <a:spcPct val="100000"/>
              </a:lnSpc>
              <a:buFont typeface="Arial"/>
              <a:buAutoNum type="romanUcPeriod"/>
            </a:pPr>
            <a:r>
              <a:rPr b="1" i="1" lang="it-IT" sz="1400" u="sng">
                <a:solidFill>
                  <a:srgbClr val="007c92"/>
                </a:solidFill>
                <a:latin typeface="Calibri"/>
              </a:rPr>
              <a:t>Durata dell'incandidabilita‘</a:t>
            </a:r>
            <a:endParaRPr/>
          </a:p>
          <a:p>
            <a:pPr>
              <a:lnSpc>
                <a:spcPct val="100000"/>
              </a:lnSpc>
              <a:buFont typeface="Arial"/>
              <a:buAutoNum type="romanUcPeriod"/>
            </a:pPr>
            <a:r>
              <a:rPr b="1" i="1" lang="it-IT" sz="1400" u="sng">
                <a:solidFill>
                  <a:srgbClr val="007c92"/>
                </a:solidFill>
                <a:latin typeface="Calibri"/>
              </a:rPr>
              <a:t>Incandidabilita' nelle regioni a statuto speciale e province autonome</a:t>
            </a:r>
            <a:endParaRPr/>
          </a:p>
        </p:txBody>
      </p:sp>
      <p:sp>
        <p:nvSpPr>
          <p:cNvPr id="1686" name="TextShape 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91" name="Immagine 4"/>
          <p:cNvPicPr/>
          <p:nvPr/>
        </p:nvPicPr>
        <p:blipFill>
          <a:blip r:embed="rId1"/>
          <a:stretch>
            <a:fillRect/>
          </a:stretch>
        </p:blipFill>
        <p:spPr>
          <a:xfrm>
            <a:off x="3060360" y="3105000"/>
            <a:ext cx="5348160" cy="3452040"/>
          </a:xfrm>
          <a:prstGeom prst="rect">
            <a:avLst/>
          </a:prstGeom>
        </p:spPr>
      </p:pic>
      <p:sp>
        <p:nvSpPr>
          <p:cNvPr id="3792" name="CustomShape 1"/>
          <p:cNvSpPr/>
          <p:nvPr/>
        </p:nvSpPr>
        <p:spPr>
          <a:xfrm>
            <a:off x="288360" y="1496160"/>
            <a:ext cx="4952520" cy="2678400"/>
          </a:xfrm>
          <a:prstGeom prst="rect">
            <a:avLst>
              <a:gd fmla="val 16667" name="adj"/>
            </a:avLst>
          </a:prstGeom>
          <a:solidFill>
            <a:srgbClr val="007c92"/>
          </a:solidFill>
        </p:spPr>
        <p:txBody>
          <a:bodyPr anchor="ctr" bIns="45000" lIns="90000" rIns="90000" tIns="45000"/>
          <a:p>
            <a:pPr algn="just">
              <a:lnSpc>
                <a:spcPct val="150000"/>
              </a:lnSpc>
            </a:pPr>
            <a:r>
              <a:rPr lang="it-IT" sz="1200">
                <a:solidFill>
                  <a:srgbClr val="ffffff"/>
                </a:solidFill>
                <a:latin typeface="Arial"/>
              </a:rPr>
              <a:t>Ai dipendenti sono rivolte </a:t>
            </a:r>
            <a:r>
              <a:rPr lang="it-IT" sz="1200" u="sng">
                <a:solidFill>
                  <a:srgbClr val="ffffff"/>
                </a:solidFill>
                <a:latin typeface="Arial"/>
              </a:rPr>
              <a:t>attività formative</a:t>
            </a:r>
            <a:r>
              <a:rPr lang="it-IT" sz="1200">
                <a:solidFill>
                  <a:srgbClr val="ffffff"/>
                </a:solidFill>
                <a:latin typeface="Arial"/>
              </a:rPr>
              <a:t> in materia di </a:t>
            </a:r>
            <a:r>
              <a:rPr lang="it-IT" sz="1200" u="sng">
                <a:solidFill>
                  <a:srgbClr val="ffffff"/>
                </a:solidFill>
                <a:latin typeface="Arial"/>
              </a:rPr>
              <a:t>trasparenza e integrità</a:t>
            </a:r>
            <a:r>
              <a:rPr lang="it-IT" sz="1200">
                <a:solidFill>
                  <a:srgbClr val="ffffff"/>
                </a:solidFill>
                <a:latin typeface="Arial"/>
              </a:rPr>
              <a:t>, che consentano di conseguire:</a:t>
            </a:r>
            <a:endParaRPr/>
          </a:p>
          <a:p>
            <a:pPr algn="just">
              <a:lnSpc>
                <a:spcPct val="150000"/>
              </a:lnSpc>
              <a:buFont typeface="StarSymbol"/>
              <a:buChar char="-"/>
            </a:pPr>
            <a:r>
              <a:rPr lang="it-IT" sz="1200">
                <a:solidFill>
                  <a:srgbClr val="ffffff"/>
                </a:solidFill>
                <a:latin typeface="Arial"/>
              </a:rPr>
              <a:t>una </a:t>
            </a:r>
            <a:r>
              <a:rPr lang="it-IT" sz="1200" u="sng">
                <a:solidFill>
                  <a:srgbClr val="ffffff"/>
                </a:solidFill>
                <a:latin typeface="Arial"/>
              </a:rPr>
              <a:t>piena conoscenza dei contenuti del Codice</a:t>
            </a:r>
            <a:r>
              <a:rPr lang="it-IT" sz="1200">
                <a:solidFill>
                  <a:srgbClr val="ffffff"/>
                </a:solidFill>
                <a:latin typeface="Arial"/>
              </a:rPr>
              <a:t>:</a:t>
            </a:r>
            <a:endParaRPr/>
          </a:p>
          <a:p>
            <a:pPr algn="just">
              <a:lnSpc>
                <a:spcPct val="150000"/>
              </a:lnSpc>
              <a:buFont typeface="StarSymbol"/>
              <a:buChar char="-"/>
            </a:pPr>
            <a:r>
              <a:rPr lang="it-IT" sz="1200">
                <a:solidFill>
                  <a:srgbClr val="ffffff"/>
                </a:solidFill>
                <a:latin typeface="Arial"/>
              </a:rPr>
              <a:t>un </a:t>
            </a:r>
            <a:r>
              <a:rPr lang="it-IT" sz="1200" u="sng">
                <a:solidFill>
                  <a:srgbClr val="ffffff"/>
                </a:solidFill>
                <a:latin typeface="Arial"/>
              </a:rPr>
              <a:t>aggiornamento annuale</a:t>
            </a:r>
            <a:r>
              <a:rPr lang="it-IT" sz="1200">
                <a:solidFill>
                  <a:srgbClr val="ffffff"/>
                </a:solidFill>
                <a:latin typeface="Arial"/>
              </a:rPr>
              <a:t> e </a:t>
            </a:r>
            <a:r>
              <a:rPr lang="it-IT" sz="1200" u="sng">
                <a:solidFill>
                  <a:srgbClr val="ffffff"/>
                </a:solidFill>
                <a:latin typeface="Arial"/>
              </a:rPr>
              <a:t>sistematico</a:t>
            </a:r>
            <a:r>
              <a:rPr lang="it-IT" sz="1200">
                <a:solidFill>
                  <a:srgbClr val="ffffff"/>
                </a:solidFill>
                <a:latin typeface="Arial"/>
              </a:rPr>
              <a:t> sulle misure e sulle disposizioni applicabili in tali ambiti. </a:t>
            </a:r>
            <a:endParaRPr/>
          </a:p>
          <a:p>
            <a:pPr algn="just">
              <a:lnSpc>
                <a:spcPct val="150000"/>
              </a:lnSpc>
            </a:pPr>
            <a:endParaRPr/>
          </a:p>
          <a:p>
            <a:pPr algn="just">
              <a:lnSpc>
                <a:spcPct val="150000"/>
              </a:lnSpc>
            </a:pPr>
            <a:r>
              <a:rPr lang="it-IT" sz="1200">
                <a:solidFill>
                  <a:srgbClr val="ffffff"/>
                </a:solidFill>
                <a:latin typeface="Arial"/>
              </a:rPr>
              <a:t>Tali attività sono previste in raccordo e all’interno delle attività di formazione programmate nel Piano di formazione adottato dall’amministrazione.</a:t>
            </a:r>
            <a:endParaRPr/>
          </a:p>
        </p:txBody>
      </p:sp>
      <p:sp>
        <p:nvSpPr>
          <p:cNvPr id="3793" name="CustomShape 2"/>
          <p:cNvSpPr/>
          <p:nvPr/>
        </p:nvSpPr>
        <p:spPr>
          <a:xfrm>
            <a:off x="5791320" y="1488960"/>
            <a:ext cx="3793680" cy="2828160"/>
          </a:xfrm>
          <a:prstGeom prst="rect">
            <a:avLst/>
          </a:prstGeom>
        </p:spPr>
      </p:sp>
      <p:sp>
        <p:nvSpPr>
          <p:cNvPr id="3794" name="CustomShape 3"/>
          <p:cNvSpPr/>
          <p:nvPr/>
        </p:nvSpPr>
        <p:spPr>
          <a:xfrm>
            <a:off x="5657760" y="2152800"/>
            <a:ext cx="1719000" cy="210600"/>
          </a:xfrm>
          <a:prstGeom prst="rect">
            <a:avLst>
              <a:gd fmla="val 47774" name="adj"/>
            </a:avLst>
          </a:prstGeom>
          <a:solidFill>
            <a:srgbClr val="c00000"/>
          </a:solidFill>
        </p:spPr>
      </p:sp>
      <p:sp>
        <p:nvSpPr>
          <p:cNvPr id="3795" name="CustomShape 4"/>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15 Vigilanza monitoraggio e attività formative (2/2)</a:t>
            </a:r>
            <a:endParaRPr/>
          </a:p>
        </p:txBody>
      </p:sp>
      <p:pic>
        <p:nvPicPr>
          <p:cNvPr descr="" id="3796" name=""/>
          <p:cNvPicPr/>
          <p:nvPr/>
        </p:nvPicPr>
        <p:blipFill>
          <a:blip r:embed="rId2"/>
          <a:stretch>
            <a:fillRect/>
          </a:stretch>
        </p:blipFill>
        <p:spPr>
          <a:xfrm>
            <a:off x="0" y="0"/>
            <a:ext cx="152280" cy="152280"/>
          </a:xfrm>
          <a:prstGeom prst="rect">
            <a:avLst/>
          </a:prstGeom>
        </p:spPr>
      </p:pic>
    </p:spTree>
  </p:cSld>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7" name="CustomShape 1"/>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16 Responsabilità conseguente alla violazione dei doveri (1/2)</a:t>
            </a:r>
            <a:endParaRPr/>
          </a:p>
        </p:txBody>
      </p:sp>
      <p:pic>
        <p:nvPicPr>
          <p:cNvPr descr="" id="3798" name="Immagine 7"/>
          <p:cNvPicPr/>
          <p:nvPr/>
        </p:nvPicPr>
        <p:blipFill>
          <a:blip r:embed="rId1"/>
          <a:stretch>
            <a:fillRect/>
          </a:stretch>
        </p:blipFill>
        <p:spPr>
          <a:xfrm>
            <a:off x="6980400" y="1827360"/>
            <a:ext cx="1584000" cy="1655280"/>
          </a:xfrm>
          <a:prstGeom prst="rect">
            <a:avLst/>
          </a:prstGeom>
        </p:spPr>
      </p:pic>
      <p:sp>
        <p:nvSpPr>
          <p:cNvPr id="3799" name="CustomShape 2"/>
          <p:cNvSpPr/>
          <p:nvPr/>
        </p:nvSpPr>
        <p:spPr>
          <a:xfrm>
            <a:off x="2550240" y="2359080"/>
            <a:ext cx="1604520" cy="163080"/>
          </a:xfrm>
          <a:prstGeom prst="rect">
            <a:avLst>
              <a:gd fmla="val 47774" name="adj"/>
            </a:avLst>
          </a:prstGeom>
          <a:solidFill>
            <a:srgbClr val="a6a6a6"/>
          </a:solidFill>
        </p:spPr>
      </p:sp>
      <p:sp>
        <p:nvSpPr>
          <p:cNvPr id="3800" name="CustomShape 3"/>
          <p:cNvSpPr/>
          <p:nvPr/>
        </p:nvSpPr>
        <p:spPr>
          <a:xfrm>
            <a:off x="1586520" y="1928160"/>
            <a:ext cx="4845240" cy="462960"/>
          </a:xfrm>
          <a:prstGeom prst="rect">
            <a:avLst>
              <a:gd fmla="val 16667" name="adj"/>
            </a:avLst>
          </a:prstGeom>
          <a:solidFill>
            <a:srgbClr val="007c92"/>
          </a:solidFill>
        </p:spPr>
        <p:txBody>
          <a:bodyPr anchor="ctr" bIns="45000" lIns="90000" rIns="90000" tIns="45000"/>
          <a:p>
            <a:pPr algn="ctr">
              <a:lnSpc>
                <a:spcPct val="100000"/>
              </a:lnSpc>
            </a:pPr>
            <a:r>
              <a:rPr lang="it-IT" sz="1400" u="sng">
                <a:solidFill>
                  <a:srgbClr val="ffffff"/>
                </a:solidFill>
                <a:latin typeface="Arial"/>
              </a:rPr>
              <a:t>Integra comportamenti contrari ai doveri di ufficio</a:t>
            </a:r>
            <a:endParaRPr/>
          </a:p>
        </p:txBody>
      </p:sp>
      <p:sp>
        <p:nvSpPr>
          <p:cNvPr id="3801" name="CustomShape 4"/>
          <p:cNvSpPr/>
          <p:nvPr/>
        </p:nvSpPr>
        <p:spPr>
          <a:xfrm>
            <a:off x="1586880" y="1340640"/>
            <a:ext cx="4845240" cy="462960"/>
          </a:xfrm>
          <a:prstGeom prst="rect">
            <a:avLst>
              <a:gd fmla="val 16667" name="adj"/>
            </a:avLst>
          </a:prstGeom>
          <a:solidFill>
            <a:srgbClr val="a6a6a6"/>
          </a:solidFill>
        </p:spPr>
        <p:txBody>
          <a:bodyPr anchor="ctr" bIns="45000" lIns="90000" rIns="90000" tIns="45000"/>
          <a:p>
            <a:pPr algn="ctr">
              <a:lnSpc>
                <a:spcPct val="100000"/>
              </a:lnSpc>
            </a:pPr>
            <a:r>
              <a:rPr lang="it-IT" sz="1400" u="sng">
                <a:solidFill>
                  <a:srgbClr val="ffffff"/>
                </a:solidFill>
                <a:latin typeface="Arial"/>
              </a:rPr>
              <a:t>Responsabilità disciplinare</a:t>
            </a:r>
            <a:endParaRPr/>
          </a:p>
        </p:txBody>
      </p:sp>
      <p:sp>
        <p:nvSpPr>
          <p:cNvPr id="3802" name="CustomShape 5"/>
          <p:cNvSpPr/>
          <p:nvPr/>
        </p:nvSpPr>
        <p:spPr>
          <a:xfrm>
            <a:off x="4280040" y="3306600"/>
            <a:ext cx="1606320" cy="180720"/>
          </a:xfrm>
          <a:prstGeom prst="rect">
            <a:avLst>
              <a:gd fmla="val 47774" name="adj"/>
            </a:avLst>
          </a:prstGeom>
          <a:solidFill>
            <a:srgbClr val="a6a6a6"/>
          </a:solidFill>
        </p:spPr>
      </p:sp>
      <p:sp>
        <p:nvSpPr>
          <p:cNvPr id="3803" name="CustomShape 6"/>
          <p:cNvSpPr/>
          <p:nvPr/>
        </p:nvSpPr>
        <p:spPr>
          <a:xfrm>
            <a:off x="4376880" y="3668400"/>
            <a:ext cx="4845240" cy="771480"/>
          </a:xfrm>
          <a:prstGeom prst="rect">
            <a:avLst>
              <a:gd fmla="val 16667" name="adj"/>
            </a:avLst>
          </a:prstGeom>
          <a:solidFill>
            <a:srgbClr val="007c92"/>
          </a:solidFill>
        </p:spPr>
        <p:txBody>
          <a:bodyPr anchor="ctr" bIns="45000" lIns="90000" rIns="90000" tIns="45000"/>
          <a:p>
            <a:pPr algn="ctr">
              <a:lnSpc>
                <a:spcPct val="100000"/>
              </a:lnSpc>
            </a:pPr>
            <a:r>
              <a:rPr lang="it-IT" sz="1400">
                <a:solidFill>
                  <a:srgbClr val="ffffff"/>
                </a:solidFill>
                <a:latin typeface="Arial"/>
              </a:rPr>
              <a:t>Sanzioni applicabili secondo criteri di gradualità e proporzionalità rispetto alla </a:t>
            </a:r>
            <a:r>
              <a:rPr lang="it-IT" sz="1400" u="sng">
                <a:solidFill>
                  <a:srgbClr val="ffffff"/>
                </a:solidFill>
                <a:latin typeface="Arial"/>
              </a:rPr>
              <a:t>gravità del fatto</a:t>
            </a:r>
            <a:r>
              <a:rPr lang="it-IT" sz="1400">
                <a:solidFill>
                  <a:srgbClr val="ffffff"/>
                </a:solidFill>
                <a:latin typeface="Arial"/>
              </a:rPr>
              <a:t> e alla </a:t>
            </a:r>
            <a:r>
              <a:rPr lang="it-IT" sz="1400" u="sng">
                <a:solidFill>
                  <a:srgbClr val="ffffff"/>
                </a:solidFill>
                <a:latin typeface="Arial"/>
              </a:rPr>
              <a:t>entità del danno</a:t>
            </a:r>
            <a:r>
              <a:rPr lang="it-IT" sz="1400">
                <a:solidFill>
                  <a:srgbClr val="ffffff"/>
                </a:solidFill>
                <a:latin typeface="Arial"/>
              </a:rPr>
              <a:t> arrecato a p.a.  </a:t>
            </a:r>
            <a:endParaRPr/>
          </a:p>
        </p:txBody>
      </p:sp>
      <p:sp>
        <p:nvSpPr>
          <p:cNvPr id="3804" name="CustomShape 7"/>
          <p:cNvSpPr/>
          <p:nvPr/>
        </p:nvSpPr>
        <p:spPr>
          <a:xfrm>
            <a:off x="5967360" y="4759200"/>
            <a:ext cx="2317320" cy="303480"/>
          </a:xfrm>
          <a:prstGeom prst="rect">
            <a:avLst/>
          </a:prstGeom>
        </p:spPr>
        <p:txBody>
          <a:bodyPr bIns="45000" lIns="90000" rIns="90000" tIns="45000"/>
          <a:p>
            <a:pPr algn="just">
              <a:lnSpc>
                <a:spcPct val="100000"/>
              </a:lnSpc>
            </a:pPr>
            <a:r>
              <a:rPr b="1" lang="it-IT" sz="1400">
                <a:solidFill>
                  <a:srgbClr val="002366"/>
                </a:solidFill>
                <a:latin typeface="Times New Roman"/>
              </a:rPr>
              <a:t>Previste dalla Legge</a:t>
            </a:r>
            <a:endParaRPr/>
          </a:p>
        </p:txBody>
      </p:sp>
      <p:sp>
        <p:nvSpPr>
          <p:cNvPr id="3805" name="CustomShape 8"/>
          <p:cNvSpPr/>
          <p:nvPr/>
        </p:nvSpPr>
        <p:spPr>
          <a:xfrm>
            <a:off x="5784840" y="5024520"/>
            <a:ext cx="2684160" cy="303480"/>
          </a:xfrm>
          <a:prstGeom prst="rect">
            <a:avLst/>
          </a:prstGeom>
        </p:spPr>
        <p:txBody>
          <a:bodyPr bIns="45000" lIns="90000" rIns="90000" tIns="45000"/>
          <a:p>
            <a:pPr algn="just">
              <a:lnSpc>
                <a:spcPct val="100000"/>
              </a:lnSpc>
            </a:pPr>
            <a:r>
              <a:rPr b="1" lang="it-IT" sz="1400">
                <a:solidFill>
                  <a:srgbClr val="002366"/>
                </a:solidFill>
                <a:latin typeface="Times New Roman"/>
              </a:rPr>
              <a:t>Previste da Regolamenti</a:t>
            </a:r>
            <a:endParaRPr/>
          </a:p>
        </p:txBody>
      </p:sp>
      <p:sp>
        <p:nvSpPr>
          <p:cNvPr id="3806" name="CustomShape 9"/>
          <p:cNvSpPr/>
          <p:nvPr/>
        </p:nvSpPr>
        <p:spPr>
          <a:xfrm>
            <a:off x="5600880" y="5327640"/>
            <a:ext cx="3381120" cy="303480"/>
          </a:xfrm>
          <a:prstGeom prst="rect">
            <a:avLst/>
          </a:prstGeom>
        </p:spPr>
        <p:txBody>
          <a:bodyPr bIns="45000" lIns="90000" rIns="90000" tIns="45000"/>
          <a:p>
            <a:pPr algn="just">
              <a:lnSpc>
                <a:spcPct val="100000"/>
              </a:lnSpc>
            </a:pPr>
            <a:r>
              <a:rPr b="1" lang="it-IT" sz="1400">
                <a:solidFill>
                  <a:srgbClr val="002366"/>
                </a:solidFill>
                <a:latin typeface="Times New Roman"/>
              </a:rPr>
              <a:t>Previste dai contratti collettivi</a:t>
            </a:r>
            <a:endParaRPr/>
          </a:p>
        </p:txBody>
      </p:sp>
      <p:sp>
        <p:nvSpPr>
          <p:cNvPr id="3807" name="CustomShape 10"/>
          <p:cNvSpPr/>
          <p:nvPr/>
        </p:nvSpPr>
        <p:spPr>
          <a:xfrm>
            <a:off x="5181480" y="5649840"/>
            <a:ext cx="3381120" cy="303480"/>
          </a:xfrm>
          <a:prstGeom prst="rect">
            <a:avLst/>
          </a:prstGeom>
        </p:spPr>
        <p:txBody>
          <a:bodyPr bIns="45000" lIns="90000" rIns="90000" tIns="45000"/>
          <a:p>
            <a:pPr algn="ctr">
              <a:lnSpc>
                <a:spcPct val="100000"/>
              </a:lnSpc>
            </a:pPr>
            <a:r>
              <a:rPr b="1" lang="it-IT" sz="1400">
                <a:solidFill>
                  <a:srgbClr val="002366"/>
                </a:solidFill>
                <a:latin typeface="Times New Roman"/>
              </a:rPr>
              <a:t>Anche espulsive</a:t>
            </a:r>
            <a:endParaRPr/>
          </a:p>
        </p:txBody>
      </p:sp>
      <p:pic>
        <p:nvPicPr>
          <p:cNvPr descr="" id="3808" name="Immagine 7"/>
          <p:cNvPicPr/>
          <p:nvPr/>
        </p:nvPicPr>
        <p:blipFill>
          <a:blip r:embed="rId2"/>
          <a:stretch>
            <a:fillRect/>
          </a:stretch>
        </p:blipFill>
        <p:spPr>
          <a:xfrm>
            <a:off x="1216080" y="4933800"/>
            <a:ext cx="1663200" cy="1434600"/>
          </a:xfrm>
          <a:prstGeom prst="rect">
            <a:avLst/>
          </a:prstGeom>
        </p:spPr>
      </p:pic>
      <p:sp>
        <p:nvSpPr>
          <p:cNvPr id="3809" name="CustomShape 11"/>
          <p:cNvSpPr/>
          <p:nvPr/>
        </p:nvSpPr>
        <p:spPr>
          <a:xfrm>
            <a:off x="1395720" y="2838960"/>
            <a:ext cx="2523600" cy="2147040"/>
          </a:xfrm>
          <a:prstGeom prst="rect">
            <a:avLst/>
          </a:prstGeom>
          <a:solidFill>
            <a:srgbClr val="c00000"/>
          </a:solidFill>
        </p:spPr>
        <p:txBody>
          <a:bodyPr anchor="ctr" bIns="45000" lIns="90000" rIns="90000" tIns="45000"/>
          <a:p>
            <a:pPr algn="ctr">
              <a:lnSpc>
                <a:spcPct val="100000"/>
              </a:lnSpc>
            </a:pPr>
            <a:r>
              <a:rPr lang="it-IT" sz="1400">
                <a:solidFill>
                  <a:srgbClr val="ffffff"/>
                </a:solidFill>
                <a:latin typeface="Arial"/>
              </a:rPr>
              <a:t>La violazione degli obblighi del Codice di comportamento</a:t>
            </a:r>
            <a:endParaRPr/>
          </a:p>
        </p:txBody>
      </p:sp>
      <p:pic>
        <p:nvPicPr>
          <p:cNvPr descr="" id="3810" name=""/>
          <p:cNvPicPr/>
          <p:nvPr/>
        </p:nvPicPr>
        <p:blipFill>
          <a:blip r:embed="rId3"/>
          <a:stretch>
            <a:fillRect/>
          </a:stretch>
        </p:blipFill>
        <p:spPr>
          <a:xfrm>
            <a:off x="0" y="0"/>
            <a:ext cx="152280" cy="152280"/>
          </a:xfrm>
          <a:prstGeom prst="rect">
            <a:avLst/>
          </a:prstGeom>
        </p:spPr>
      </p:pic>
    </p:spTree>
  </p:cSld>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811" name="Immagine 7"/>
          <p:cNvPicPr/>
          <p:nvPr/>
        </p:nvPicPr>
        <p:blipFill>
          <a:blip r:embed="rId1"/>
          <a:stretch>
            <a:fillRect/>
          </a:stretch>
        </p:blipFill>
        <p:spPr>
          <a:xfrm>
            <a:off x="7378560" y="1579680"/>
            <a:ext cx="1355400" cy="1417320"/>
          </a:xfrm>
          <a:prstGeom prst="rect">
            <a:avLst/>
          </a:prstGeom>
        </p:spPr>
      </p:pic>
      <p:sp>
        <p:nvSpPr>
          <p:cNvPr id="3812" name="CustomShape 1"/>
          <p:cNvSpPr/>
          <p:nvPr/>
        </p:nvSpPr>
        <p:spPr>
          <a:xfrm>
            <a:off x="2599200" y="1278360"/>
            <a:ext cx="4146120" cy="410760"/>
          </a:xfrm>
          <a:prstGeom prst="rect">
            <a:avLst>
              <a:gd fmla="val 16667" name="adj"/>
            </a:avLst>
          </a:prstGeom>
          <a:solidFill>
            <a:srgbClr val="007c92"/>
          </a:solidFill>
        </p:spPr>
        <p:txBody>
          <a:bodyPr anchor="ctr" bIns="45000" lIns="90000" rIns="90000" tIns="45000"/>
          <a:p>
            <a:pPr algn="ctr">
              <a:lnSpc>
                <a:spcPct val="100000"/>
              </a:lnSpc>
            </a:pPr>
            <a:r>
              <a:rPr lang="it-IT" sz="1400">
                <a:solidFill>
                  <a:srgbClr val="ffffff"/>
                </a:solidFill>
                <a:latin typeface="Arial"/>
              </a:rPr>
              <a:t>Sanzioni Espulsive</a:t>
            </a:r>
            <a:endParaRPr/>
          </a:p>
        </p:txBody>
      </p:sp>
      <p:sp>
        <p:nvSpPr>
          <p:cNvPr id="3813" name="CustomShape 2"/>
          <p:cNvSpPr/>
          <p:nvPr/>
        </p:nvSpPr>
        <p:spPr>
          <a:xfrm>
            <a:off x="2613240" y="1767960"/>
            <a:ext cx="4131720" cy="424080"/>
          </a:xfrm>
          <a:prstGeom prst="rect">
            <a:avLst>
              <a:gd fmla="val 16667" name="adj"/>
            </a:avLst>
          </a:prstGeom>
          <a:solidFill>
            <a:srgbClr val="a6a6a6"/>
          </a:solidFill>
        </p:spPr>
        <p:txBody>
          <a:bodyPr anchor="ctr" bIns="45000" lIns="90000" rIns="90000" tIns="45000"/>
          <a:p>
            <a:pPr algn="ctr">
              <a:lnSpc>
                <a:spcPct val="100000"/>
              </a:lnSpc>
            </a:pPr>
            <a:r>
              <a:rPr lang="it-IT" sz="1400">
                <a:solidFill>
                  <a:srgbClr val="ffffff"/>
                </a:solidFill>
                <a:latin typeface="Arial"/>
              </a:rPr>
              <a:t>Applicate con gradualità</a:t>
            </a:r>
            <a:endParaRPr/>
          </a:p>
        </p:txBody>
      </p:sp>
      <p:sp>
        <p:nvSpPr>
          <p:cNvPr id="3814" name="CustomShape 3"/>
          <p:cNvSpPr/>
          <p:nvPr/>
        </p:nvSpPr>
        <p:spPr>
          <a:xfrm>
            <a:off x="2630520" y="2287800"/>
            <a:ext cx="4114800" cy="612360"/>
          </a:xfrm>
          <a:prstGeom prst="rect">
            <a:avLst>
              <a:gd fmla="val 16667" name="adj"/>
            </a:avLst>
          </a:prstGeom>
          <a:solidFill>
            <a:srgbClr val="c00000"/>
          </a:solidFill>
        </p:spPr>
        <p:txBody>
          <a:bodyPr anchor="ctr" bIns="45000" lIns="90000" rIns="90000" tIns="45000"/>
          <a:p>
            <a:pPr algn="ctr">
              <a:lnSpc>
                <a:spcPct val="100000"/>
              </a:lnSpc>
            </a:pPr>
            <a:r>
              <a:rPr lang="it-IT" sz="1400">
                <a:solidFill>
                  <a:srgbClr val="ffffff"/>
                </a:solidFill>
                <a:latin typeface="Arial"/>
              </a:rPr>
              <a:t>Applicate esclusivamente in caso di violazione delle seguenti disposizioni:</a:t>
            </a:r>
            <a:endParaRPr/>
          </a:p>
        </p:txBody>
      </p:sp>
      <p:sp>
        <p:nvSpPr>
          <p:cNvPr id="3815" name="CustomShape 4"/>
          <p:cNvSpPr/>
          <p:nvPr/>
        </p:nvSpPr>
        <p:spPr>
          <a:xfrm>
            <a:off x="410760" y="3357000"/>
            <a:ext cx="4325760" cy="3226320"/>
          </a:xfrm>
          <a:prstGeom prst="rect">
            <a:avLst>
              <a:gd fmla="val 16667" name="adj"/>
            </a:avLst>
          </a:prstGeom>
          <a:solidFill>
            <a:srgbClr val="a6a6a6"/>
          </a:solidFill>
        </p:spPr>
        <p:txBody>
          <a:bodyPr anchor="ctr" bIns="45000" lIns="90000" rIns="90000" tIns="45000"/>
          <a:p>
            <a:pPr algn="just">
              <a:lnSpc>
                <a:spcPct val="100000"/>
              </a:lnSpc>
              <a:buFont typeface="StarSymbol"/>
              <a:buChar char="-"/>
            </a:pPr>
            <a:r>
              <a:rPr lang="it-IT" sz="1200" u="sng">
                <a:solidFill>
                  <a:srgbClr val="ffffff"/>
                </a:solidFill>
                <a:latin typeface="Arial"/>
              </a:rPr>
              <a:t>art. 4</a:t>
            </a:r>
            <a:r>
              <a:rPr lang="it-IT" sz="1200">
                <a:solidFill>
                  <a:srgbClr val="ffffff"/>
                </a:solidFill>
                <a:latin typeface="Arial"/>
              </a:rPr>
              <a:t> del Codice, (</a:t>
            </a:r>
            <a:r>
              <a:rPr i="1" lang="it-IT" sz="1200">
                <a:solidFill>
                  <a:srgbClr val="ffffff"/>
                </a:solidFill>
                <a:latin typeface="Arial"/>
              </a:rPr>
              <a:t>Regali, Compensi e altre utilità), </a:t>
            </a:r>
            <a:r>
              <a:rPr lang="it-IT" sz="1200">
                <a:solidFill>
                  <a:srgbClr val="ffffff"/>
                </a:solidFill>
                <a:latin typeface="Arial"/>
              </a:rPr>
              <a:t>se concorrono la non modicità del valore del regalo o di altre utilità e l'immediata correlazione di questi ultimi con il compimento di un atto o di un'attività tipici dell'ufficio;</a:t>
            </a:r>
            <a:endParaRPr/>
          </a:p>
          <a:p>
            <a:pPr algn="just">
              <a:lnSpc>
                <a:spcPct val="100000"/>
              </a:lnSpc>
              <a:buFont typeface="StarSymbol"/>
              <a:buChar char="-"/>
            </a:pPr>
            <a:r>
              <a:rPr lang="it-IT" sz="1200" u="sng">
                <a:solidFill>
                  <a:srgbClr val="ffffff"/>
                </a:solidFill>
                <a:latin typeface="Arial"/>
              </a:rPr>
              <a:t>art. 5</a:t>
            </a:r>
            <a:r>
              <a:rPr lang="it-IT" sz="1200">
                <a:solidFill>
                  <a:srgbClr val="ffffff"/>
                </a:solidFill>
                <a:latin typeface="Arial"/>
              </a:rPr>
              <a:t> (</a:t>
            </a:r>
            <a:r>
              <a:rPr i="1" lang="it-IT" sz="1200">
                <a:solidFill>
                  <a:srgbClr val="ffffff"/>
                </a:solidFill>
                <a:latin typeface="Arial"/>
              </a:rPr>
              <a:t>Partecipazione ad associazioni</a:t>
            </a:r>
            <a:r>
              <a:rPr lang="it-IT" sz="1200">
                <a:solidFill>
                  <a:srgbClr val="ffffff"/>
                </a:solidFill>
                <a:latin typeface="Arial"/>
              </a:rPr>
              <a:t>), </a:t>
            </a:r>
            <a:r>
              <a:rPr lang="it-IT" sz="1200" u="sng">
                <a:solidFill>
                  <a:srgbClr val="ffffff"/>
                </a:solidFill>
                <a:latin typeface="Arial"/>
              </a:rPr>
              <a:t>comma 2</a:t>
            </a:r>
            <a:r>
              <a:rPr lang="it-IT" sz="1200">
                <a:solidFill>
                  <a:srgbClr val="ffffff"/>
                </a:solidFill>
                <a:latin typeface="Arial"/>
              </a:rPr>
              <a:t> del Codice (</a:t>
            </a:r>
            <a:r>
              <a:rPr i="1" lang="it-IT" sz="1200">
                <a:solidFill>
                  <a:srgbClr val="ffffff"/>
                </a:solidFill>
                <a:latin typeface="Arial"/>
              </a:rPr>
              <a:t>Il dipendente non costringe altri dipendenti ad aderire ad associazioni od organizzazioni</a:t>
            </a:r>
            <a:r>
              <a:rPr lang="it-IT" sz="1200">
                <a:solidFill>
                  <a:srgbClr val="ffffff"/>
                </a:solidFill>
                <a:latin typeface="Arial"/>
              </a:rPr>
              <a:t>);</a:t>
            </a:r>
            <a:endParaRPr/>
          </a:p>
          <a:p>
            <a:pPr algn="just">
              <a:lnSpc>
                <a:spcPct val="100000"/>
              </a:lnSpc>
              <a:buFont typeface="StarSymbol"/>
              <a:buChar char="-"/>
            </a:pPr>
            <a:r>
              <a:rPr lang="it-IT" sz="1200" u="sng">
                <a:solidFill>
                  <a:srgbClr val="ffffff"/>
                </a:solidFill>
                <a:latin typeface="Arial"/>
              </a:rPr>
              <a:t>art. 14</a:t>
            </a:r>
            <a:r>
              <a:rPr lang="it-IT" sz="1200">
                <a:solidFill>
                  <a:srgbClr val="ffffff"/>
                </a:solidFill>
                <a:latin typeface="Arial"/>
              </a:rPr>
              <a:t> (</a:t>
            </a:r>
            <a:r>
              <a:rPr i="1" lang="it-IT" sz="1200">
                <a:solidFill>
                  <a:srgbClr val="ffffff"/>
                </a:solidFill>
                <a:latin typeface="Arial"/>
              </a:rPr>
              <a:t>Contratti</a:t>
            </a:r>
            <a:r>
              <a:rPr lang="it-IT" sz="1200">
                <a:solidFill>
                  <a:srgbClr val="ffffff"/>
                </a:solidFill>
                <a:latin typeface="Arial"/>
              </a:rPr>
              <a:t>), </a:t>
            </a:r>
            <a:r>
              <a:rPr lang="it-IT" sz="1200" u="sng">
                <a:solidFill>
                  <a:srgbClr val="ffffff"/>
                </a:solidFill>
                <a:latin typeface="Arial"/>
              </a:rPr>
              <a:t>comma 2</a:t>
            </a:r>
            <a:r>
              <a:rPr lang="it-IT" sz="1200">
                <a:solidFill>
                  <a:srgbClr val="ffffff"/>
                </a:solidFill>
                <a:latin typeface="Arial"/>
              </a:rPr>
              <a:t>, primo periodo, del Codice (</a:t>
            </a:r>
            <a:r>
              <a:rPr i="1" lang="it-IT" sz="1200">
                <a:solidFill>
                  <a:srgbClr val="ffffff"/>
                </a:solidFill>
                <a:latin typeface="Arial"/>
              </a:rPr>
              <a:t>Il dipendente non conclude per conto della p.a. contratti di appalto, fornitura, servizio, finanziamento o assicurazione con imprese con le quali ha stipulato nel biennio precedente contratti a titolo privato</a:t>
            </a:r>
            <a:r>
              <a:rPr lang="it-IT" sz="1200">
                <a:solidFill>
                  <a:srgbClr val="ffffff"/>
                </a:solidFill>
                <a:latin typeface="Arial"/>
              </a:rPr>
              <a:t>).  </a:t>
            </a:r>
            <a:endParaRPr/>
          </a:p>
        </p:txBody>
      </p:sp>
      <p:sp>
        <p:nvSpPr>
          <p:cNvPr id="3816" name="CustomShape 5"/>
          <p:cNvSpPr/>
          <p:nvPr/>
        </p:nvSpPr>
        <p:spPr>
          <a:xfrm>
            <a:off x="5038560" y="3677040"/>
            <a:ext cx="4680000" cy="2935440"/>
          </a:xfrm>
          <a:prstGeom prst="rect">
            <a:avLst>
              <a:gd fmla="val 16667" name="adj"/>
            </a:avLst>
          </a:prstGeom>
          <a:solidFill>
            <a:srgbClr val="a6a6a6"/>
          </a:solidFill>
        </p:spPr>
        <p:txBody>
          <a:bodyPr anchor="ctr" bIns="45000" lIns="90000" rIns="90000" tIns="45000"/>
          <a:p>
            <a:pPr algn="just">
              <a:lnSpc>
                <a:spcPct val="100000"/>
              </a:lnSpc>
            </a:pPr>
            <a:r>
              <a:rPr lang="it-IT" sz="1200">
                <a:solidFill>
                  <a:srgbClr val="ffffff"/>
                </a:solidFill>
                <a:latin typeface="Arial"/>
              </a:rPr>
              <a:t>Recidive:</a:t>
            </a:r>
            <a:endParaRPr/>
          </a:p>
          <a:p>
            <a:pPr algn="just">
              <a:lnSpc>
                <a:spcPct val="100000"/>
              </a:lnSpc>
              <a:buFont typeface="StarSymbol"/>
              <a:buChar char="-"/>
            </a:pPr>
            <a:r>
              <a:rPr lang="it-IT" sz="1200" u="sng">
                <a:solidFill>
                  <a:srgbClr val="ffffff"/>
                </a:solidFill>
                <a:latin typeface="Arial"/>
              </a:rPr>
              <a:t>art. 4</a:t>
            </a:r>
            <a:r>
              <a:rPr lang="it-IT" sz="1200">
                <a:solidFill>
                  <a:srgbClr val="ffffff"/>
                </a:solidFill>
                <a:latin typeface="Arial"/>
              </a:rPr>
              <a:t> (</a:t>
            </a:r>
            <a:r>
              <a:rPr i="1" lang="it-IT" sz="1200">
                <a:solidFill>
                  <a:srgbClr val="ffffff"/>
                </a:solidFill>
                <a:latin typeface="Arial"/>
              </a:rPr>
              <a:t>Regali, Compensi e altre utilità</a:t>
            </a:r>
            <a:r>
              <a:rPr lang="it-IT" sz="1200">
                <a:solidFill>
                  <a:srgbClr val="ffffff"/>
                </a:solidFill>
                <a:latin typeface="Arial"/>
              </a:rPr>
              <a:t>), </a:t>
            </a:r>
            <a:r>
              <a:rPr lang="it-IT" sz="1200" u="sng">
                <a:solidFill>
                  <a:srgbClr val="ffffff"/>
                </a:solidFill>
                <a:latin typeface="Arial"/>
              </a:rPr>
              <a:t>comma 6 </a:t>
            </a:r>
            <a:r>
              <a:rPr lang="it-IT" sz="1200">
                <a:solidFill>
                  <a:srgbClr val="ffffff"/>
                </a:solidFill>
                <a:latin typeface="Arial"/>
              </a:rPr>
              <a:t>del Codice (</a:t>
            </a:r>
            <a:r>
              <a:rPr i="1" lang="it-IT" sz="1200">
                <a:solidFill>
                  <a:srgbClr val="ffffff"/>
                </a:solidFill>
                <a:latin typeface="Arial"/>
              </a:rPr>
              <a:t>Il dipendente non accetta incarichi di collaborazione e consulenza da soggetti privati che abbiano, o abbiano avuto nel biennio precedente, interessi economici significativi in decisioni inerenti ufficio di appartenenza</a:t>
            </a:r>
            <a:r>
              <a:rPr lang="it-IT" sz="1200">
                <a:solidFill>
                  <a:srgbClr val="ffffff"/>
                </a:solidFill>
                <a:latin typeface="Arial"/>
              </a:rPr>
              <a:t>);</a:t>
            </a:r>
            <a:endParaRPr/>
          </a:p>
          <a:p>
            <a:pPr algn="just">
              <a:lnSpc>
                <a:spcPct val="100000"/>
              </a:lnSpc>
              <a:buFont typeface="StarSymbol"/>
              <a:buChar char="-"/>
            </a:pPr>
            <a:r>
              <a:rPr lang="it-IT" sz="1200" u="sng">
                <a:solidFill>
                  <a:srgbClr val="ffffff"/>
                </a:solidFill>
                <a:latin typeface="Arial"/>
              </a:rPr>
              <a:t>art. 6</a:t>
            </a:r>
            <a:r>
              <a:rPr lang="it-IT" sz="1200">
                <a:solidFill>
                  <a:srgbClr val="ffffff"/>
                </a:solidFill>
                <a:latin typeface="Arial"/>
              </a:rPr>
              <a:t> (</a:t>
            </a:r>
            <a:r>
              <a:rPr i="1" lang="it-IT" sz="1200">
                <a:solidFill>
                  <a:srgbClr val="ffffff"/>
                </a:solidFill>
                <a:latin typeface="Arial"/>
              </a:rPr>
              <a:t>Comunicazione conflitti di interesse</a:t>
            </a:r>
            <a:r>
              <a:rPr lang="it-IT" sz="1200">
                <a:solidFill>
                  <a:srgbClr val="ffffff"/>
                </a:solidFill>
                <a:latin typeface="Arial"/>
              </a:rPr>
              <a:t>), </a:t>
            </a:r>
            <a:r>
              <a:rPr lang="it-IT" sz="1200" u="sng">
                <a:solidFill>
                  <a:srgbClr val="ffffff"/>
                </a:solidFill>
                <a:latin typeface="Arial"/>
              </a:rPr>
              <a:t>comma 2</a:t>
            </a:r>
            <a:r>
              <a:rPr lang="it-IT" sz="1200">
                <a:solidFill>
                  <a:srgbClr val="ffffff"/>
                </a:solidFill>
                <a:latin typeface="Arial"/>
              </a:rPr>
              <a:t> del Codice (</a:t>
            </a:r>
            <a:r>
              <a:rPr i="1" lang="it-IT" sz="1200">
                <a:solidFill>
                  <a:srgbClr val="ffffff"/>
                </a:solidFill>
                <a:latin typeface="Arial"/>
              </a:rPr>
              <a:t>Il dipendente si astiene nel prendere decisioni in situazioni di conflitto di interessi</a:t>
            </a:r>
            <a:r>
              <a:rPr lang="it-IT" sz="1200">
                <a:solidFill>
                  <a:srgbClr val="ffffff"/>
                </a:solidFill>
                <a:latin typeface="Arial"/>
              </a:rPr>
              <a:t>) escludendo i conflitti potenziali;</a:t>
            </a:r>
            <a:endParaRPr/>
          </a:p>
          <a:p>
            <a:pPr algn="just">
              <a:lnSpc>
                <a:spcPct val="100000"/>
              </a:lnSpc>
              <a:buFont typeface="StarSymbol"/>
              <a:buChar char="-"/>
            </a:pPr>
            <a:r>
              <a:rPr lang="it-IT" sz="1200" u="sng">
                <a:solidFill>
                  <a:srgbClr val="ffffff"/>
                </a:solidFill>
                <a:latin typeface="Arial"/>
              </a:rPr>
              <a:t>art. 13</a:t>
            </a:r>
            <a:r>
              <a:rPr lang="it-IT" sz="1200">
                <a:solidFill>
                  <a:srgbClr val="ffffff"/>
                </a:solidFill>
                <a:latin typeface="Arial"/>
              </a:rPr>
              <a:t> (</a:t>
            </a:r>
            <a:r>
              <a:rPr i="1" lang="it-IT" sz="1200">
                <a:solidFill>
                  <a:srgbClr val="ffffff"/>
                </a:solidFill>
                <a:latin typeface="Arial"/>
              </a:rPr>
              <a:t>Disposizioni per i dirigenti</a:t>
            </a:r>
            <a:r>
              <a:rPr lang="it-IT" sz="1200">
                <a:solidFill>
                  <a:srgbClr val="ffffff"/>
                </a:solidFill>
                <a:latin typeface="Arial"/>
              </a:rPr>
              <a:t>), </a:t>
            </a:r>
            <a:r>
              <a:rPr lang="it-IT" sz="1200" u="sng">
                <a:solidFill>
                  <a:srgbClr val="ffffff"/>
                </a:solidFill>
                <a:latin typeface="Arial"/>
              </a:rPr>
              <a:t>comma 12</a:t>
            </a:r>
            <a:r>
              <a:rPr lang="it-IT" sz="1200">
                <a:solidFill>
                  <a:srgbClr val="ffffff"/>
                </a:solidFill>
                <a:latin typeface="Arial"/>
              </a:rPr>
              <a:t> primo periodo del Codice (</a:t>
            </a:r>
            <a:r>
              <a:rPr i="1" lang="it-IT" sz="1200">
                <a:solidFill>
                  <a:srgbClr val="ffffff"/>
                </a:solidFill>
                <a:latin typeface="Arial"/>
              </a:rPr>
              <a:t>Il dirigente evita la diffusione di notizie non veritiere riguardo a amministrazione, attività e dipendenti</a:t>
            </a:r>
            <a:r>
              <a:rPr lang="it-IT" sz="1200">
                <a:solidFill>
                  <a:srgbClr val="ffffff"/>
                </a:solidFill>
                <a:latin typeface="Arial"/>
              </a:rPr>
              <a:t>).</a:t>
            </a:r>
            <a:endParaRPr/>
          </a:p>
        </p:txBody>
      </p:sp>
      <p:sp>
        <p:nvSpPr>
          <p:cNvPr id="3817" name="CustomShape 6"/>
          <p:cNvSpPr/>
          <p:nvPr/>
        </p:nvSpPr>
        <p:spPr>
          <a:xfrm>
            <a:off x="4215240" y="3124440"/>
            <a:ext cx="411120" cy="450720"/>
          </a:xfrm>
          <a:prstGeom prst="rect">
            <a:avLst>
              <a:gd fmla="val 50000" name="adj1"/>
              <a:gd fmla="val 50000" name="adj2"/>
            </a:avLst>
          </a:prstGeom>
          <a:solidFill>
            <a:srgbClr val="ebb700"/>
          </a:solidFill>
        </p:spPr>
      </p:sp>
      <p:sp>
        <p:nvSpPr>
          <p:cNvPr id="3818" name="CustomShape 7"/>
          <p:cNvSpPr/>
          <p:nvPr/>
        </p:nvSpPr>
        <p:spPr>
          <a:xfrm>
            <a:off x="5567760" y="2912040"/>
            <a:ext cx="626760" cy="450720"/>
          </a:xfrm>
          <a:prstGeom prst="rect">
            <a:avLst>
              <a:gd fmla="val 50000" name="adj1"/>
              <a:gd fmla="val 50000" name="adj2"/>
            </a:avLst>
          </a:prstGeom>
          <a:solidFill>
            <a:srgbClr val="ebb700"/>
          </a:solidFill>
        </p:spPr>
      </p:sp>
      <p:sp>
        <p:nvSpPr>
          <p:cNvPr id="3819" name="CustomShape 8"/>
          <p:cNvSpPr/>
          <p:nvPr/>
        </p:nvSpPr>
        <p:spPr>
          <a:xfrm>
            <a:off x="0" y="152280"/>
            <a:ext cx="8408520" cy="914040"/>
          </a:xfrm>
          <a:prstGeom prst="rect">
            <a:avLst/>
          </a:prstGeom>
        </p:spPr>
        <p:txBody>
          <a:bodyPr anchor="ctr" bIns="0" lIns="0" rIns="0" tIns="0"/>
          <a:p>
            <a:pPr lvl="1">
              <a:lnSpc>
                <a:spcPct val="100000"/>
              </a:lnSpc>
              <a:buSzPct val="45000"/>
              <a:buFont typeface="StarSymbol"/>
              <a:buChar char=""/>
            </a:pPr>
            <a:r>
              <a:rPr i="1" lang="it-IT" sz="1600">
                <a:solidFill>
                  <a:srgbClr val="747678"/>
                </a:solidFill>
                <a:latin typeface="Arial"/>
                <a:ea typeface="Verdana"/>
              </a:rPr>
              <a:t>Art. 16 Responsabilità conseguente alla violazione dei doveri (2/2)</a:t>
            </a:r>
            <a:endParaRPr/>
          </a:p>
        </p:txBody>
      </p:sp>
      <p:pic>
        <p:nvPicPr>
          <p:cNvPr descr="" id="3820" name="Immagine 1"/>
          <p:cNvPicPr/>
          <p:nvPr/>
        </p:nvPicPr>
        <p:blipFill>
          <a:blip r:embed="rId2"/>
          <a:stretch>
            <a:fillRect/>
          </a:stretch>
        </p:blipFill>
        <p:spPr>
          <a:xfrm>
            <a:off x="633240" y="1343160"/>
            <a:ext cx="1218960" cy="1547280"/>
          </a:xfrm>
          <a:prstGeom prst="rect">
            <a:avLst/>
          </a:prstGeom>
        </p:spPr>
      </p:pic>
      <p:pic>
        <p:nvPicPr>
          <p:cNvPr descr="" id="3821" name=""/>
          <p:cNvPicPr/>
          <p:nvPr/>
        </p:nvPicPr>
        <p:blipFill>
          <a:blip r:embed="rId3"/>
          <a:stretch>
            <a:fillRect/>
          </a:stretch>
        </p:blipFill>
        <p:spPr>
          <a:xfrm>
            <a:off x="0" y="0"/>
            <a:ext cx="152280" cy="152280"/>
          </a:xfrm>
          <a:prstGeom prst="rect">
            <a:avLst/>
          </a:prstGeom>
        </p:spPr>
      </p:pic>
    </p:spTree>
  </p:cSld>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2" name="CustomShape 1"/>
          <p:cNvSpPr/>
          <p:nvPr/>
        </p:nvSpPr>
        <p:spPr>
          <a:xfrm>
            <a:off x="6074280" y="3034080"/>
            <a:ext cx="2819160" cy="2986920"/>
          </a:xfrm>
          <a:prstGeom prst="rect">
            <a:avLst>
              <a:gd fmla="val 16667" name="adj"/>
            </a:avLst>
          </a:prstGeom>
          <a:solidFill>
            <a:srgbClr val="007c92"/>
          </a:solidFill>
        </p:spPr>
        <p:txBody>
          <a:bodyPr anchor="ctr" bIns="45000" lIns="90000" rIns="90000" tIns="45000"/>
          <a:p>
            <a:pPr>
              <a:lnSpc>
                <a:spcPct val="100000"/>
              </a:lnSpc>
              <a:buFont typeface="StarSymbol"/>
              <a:buChar char="-"/>
            </a:pPr>
            <a:r>
              <a:rPr lang="it-IT" sz="1200">
                <a:solidFill>
                  <a:srgbClr val="ffffff"/>
                </a:solidFill>
                <a:latin typeface="Arial"/>
              </a:rPr>
              <a:t>Dipendenti</a:t>
            </a:r>
            <a:endParaRPr/>
          </a:p>
          <a:p>
            <a:pPr>
              <a:lnSpc>
                <a:spcPct val="100000"/>
              </a:lnSpc>
              <a:buFont typeface="StarSymbol"/>
              <a:buChar char="-"/>
            </a:pPr>
            <a:r>
              <a:rPr lang="it-IT" sz="1200">
                <a:solidFill>
                  <a:srgbClr val="ffffff"/>
                </a:solidFill>
                <a:latin typeface="Arial"/>
              </a:rPr>
              <a:t>Titolari di contratti di consulenza o collaborazione a qualsiasi titolo, anche professionale</a:t>
            </a:r>
            <a:endParaRPr/>
          </a:p>
          <a:p>
            <a:pPr>
              <a:lnSpc>
                <a:spcPct val="100000"/>
              </a:lnSpc>
              <a:buFont typeface="StarSymbol"/>
              <a:buChar char="-"/>
            </a:pPr>
            <a:r>
              <a:rPr lang="it-IT" sz="1200">
                <a:solidFill>
                  <a:srgbClr val="ffffff"/>
                </a:solidFill>
                <a:latin typeface="Arial"/>
              </a:rPr>
              <a:t>Titolari di organi e di incarichi negli uffici di diretta collaborazione dei vertici politici dell’amministrazione</a:t>
            </a:r>
            <a:endParaRPr/>
          </a:p>
          <a:p>
            <a:pPr>
              <a:lnSpc>
                <a:spcPct val="100000"/>
              </a:lnSpc>
              <a:buFont typeface="StarSymbol"/>
              <a:buChar char="-"/>
            </a:pPr>
            <a:r>
              <a:rPr lang="it-IT" sz="1200">
                <a:solidFill>
                  <a:srgbClr val="ffffff"/>
                </a:solidFill>
                <a:latin typeface="Arial"/>
              </a:rPr>
              <a:t>Collaboratori a qualsiasi titolo, anche professionale, di imprese fornitrici di servizi in favore dell’amministrazione</a:t>
            </a:r>
            <a:endParaRPr/>
          </a:p>
        </p:txBody>
      </p:sp>
      <p:sp>
        <p:nvSpPr>
          <p:cNvPr id="3823" name="CustomShape 2"/>
          <p:cNvSpPr/>
          <p:nvPr/>
        </p:nvSpPr>
        <p:spPr>
          <a:xfrm>
            <a:off x="0" y="152280"/>
            <a:ext cx="8337240" cy="914040"/>
          </a:xfrm>
          <a:prstGeom prst="rect">
            <a:avLst/>
          </a:prstGeom>
        </p:spPr>
        <p:txBody>
          <a:bodyPr anchor="ctr" bIns="0" lIns="0" rIns="0" tIns="0"/>
          <a:p>
            <a:pPr algn="ctr" lvl="1">
              <a:lnSpc>
                <a:spcPct val="100000"/>
              </a:lnSpc>
              <a:buSzPct val="45000"/>
              <a:buFont typeface="StarSymbol"/>
              <a:buChar char=""/>
            </a:pPr>
            <a:r>
              <a:rPr i="1" lang="it-IT" sz="1600">
                <a:solidFill>
                  <a:srgbClr val="747678"/>
                </a:solidFill>
                <a:latin typeface="Arial"/>
                <a:ea typeface="Verdana"/>
              </a:rPr>
              <a:t>Art. 17 Disposizioni finali</a:t>
            </a:r>
            <a:endParaRPr/>
          </a:p>
        </p:txBody>
      </p:sp>
      <p:sp>
        <p:nvSpPr>
          <p:cNvPr id="3824" name="CustomShape 3"/>
          <p:cNvSpPr/>
          <p:nvPr/>
        </p:nvSpPr>
        <p:spPr>
          <a:xfrm>
            <a:off x="3440880" y="1568880"/>
            <a:ext cx="656640" cy="420120"/>
          </a:xfrm>
          <a:prstGeom prst="rect">
            <a:avLst>
              <a:gd fmla="val 50000" name="adj1"/>
              <a:gd fmla="val 50000" name="adj2"/>
            </a:avLst>
          </a:prstGeom>
          <a:solidFill>
            <a:srgbClr val="c00000"/>
          </a:solidFill>
        </p:spPr>
      </p:sp>
      <p:pic>
        <p:nvPicPr>
          <p:cNvPr descr="" id="3825" name="Immagine 20"/>
          <p:cNvPicPr/>
          <p:nvPr/>
        </p:nvPicPr>
        <p:blipFill>
          <a:blip r:embed="rId1"/>
          <a:stretch>
            <a:fillRect/>
          </a:stretch>
        </p:blipFill>
        <p:spPr>
          <a:xfrm>
            <a:off x="803160" y="1206360"/>
            <a:ext cx="2383920" cy="1955520"/>
          </a:xfrm>
          <a:prstGeom prst="rect">
            <a:avLst/>
          </a:prstGeom>
        </p:spPr>
      </p:pic>
      <p:sp>
        <p:nvSpPr>
          <p:cNvPr id="3826" name="CustomShape 4"/>
          <p:cNvSpPr/>
          <p:nvPr/>
        </p:nvSpPr>
        <p:spPr>
          <a:xfrm>
            <a:off x="4495680" y="1374120"/>
            <a:ext cx="2040120" cy="809640"/>
          </a:xfrm>
          <a:prstGeom prst="rect">
            <a:avLst/>
          </a:prstGeom>
          <a:solidFill>
            <a:srgbClr val="002366"/>
          </a:solidFill>
        </p:spPr>
        <p:txBody>
          <a:bodyPr anchor="ctr" bIns="45000" lIns="90000" rIns="90000" tIns="45000"/>
          <a:p>
            <a:pPr algn="ctr">
              <a:lnSpc>
                <a:spcPct val="100000"/>
              </a:lnSpc>
            </a:pPr>
            <a:r>
              <a:rPr lang="it-IT" sz="1200">
                <a:solidFill>
                  <a:srgbClr val="ffffff"/>
                </a:solidFill>
                <a:latin typeface="Arial"/>
              </a:rPr>
              <a:t>E' pubblicato sul</a:t>
            </a:r>
            <a:endParaRPr/>
          </a:p>
          <a:p>
            <a:pPr algn="ctr">
              <a:lnSpc>
                <a:spcPct val="100000"/>
              </a:lnSpc>
            </a:pPr>
            <a:r>
              <a:rPr lang="it-IT" sz="1200">
                <a:solidFill>
                  <a:srgbClr val="ffffff"/>
                </a:solidFill>
                <a:latin typeface="Arial"/>
              </a:rPr>
              <a:t>Sito dell'ASL di Viterbo</a:t>
            </a:r>
            <a:endParaRPr/>
          </a:p>
        </p:txBody>
      </p:sp>
      <p:sp>
        <p:nvSpPr>
          <p:cNvPr id="3827" name="CustomShape 5"/>
          <p:cNvSpPr/>
          <p:nvPr/>
        </p:nvSpPr>
        <p:spPr>
          <a:xfrm>
            <a:off x="3351600" y="2726280"/>
            <a:ext cx="657000" cy="396360"/>
          </a:xfrm>
          <a:prstGeom prst="rect">
            <a:avLst>
              <a:gd fmla="val 50000" name="adj1"/>
              <a:gd fmla="val 50000" name="adj2"/>
            </a:avLst>
          </a:prstGeom>
          <a:solidFill>
            <a:srgbClr val="c00000"/>
          </a:solidFill>
        </p:spPr>
      </p:sp>
      <p:sp>
        <p:nvSpPr>
          <p:cNvPr id="3828" name="CustomShape 6"/>
          <p:cNvSpPr/>
          <p:nvPr/>
        </p:nvSpPr>
        <p:spPr>
          <a:xfrm>
            <a:off x="3584880" y="3149280"/>
            <a:ext cx="2462040" cy="809640"/>
          </a:xfrm>
          <a:prstGeom prst="rect">
            <a:avLst/>
          </a:prstGeom>
          <a:solidFill>
            <a:srgbClr val="002366"/>
          </a:solidFill>
        </p:spPr>
        <p:txBody>
          <a:bodyPr anchor="ctr" bIns="45000" lIns="90000" rIns="90000" tIns="45000"/>
          <a:p>
            <a:pPr algn="ctr">
              <a:lnSpc>
                <a:spcPct val="100000"/>
              </a:lnSpc>
            </a:pPr>
            <a:r>
              <a:rPr lang="it-IT" sz="1200">
                <a:solidFill>
                  <a:srgbClr val="ffffff"/>
                </a:solidFill>
                <a:latin typeface="Arial"/>
              </a:rPr>
              <a:t>Diffuso via e.mail a:</a:t>
            </a:r>
            <a:endParaRPr/>
          </a:p>
        </p:txBody>
      </p:sp>
      <p:sp>
        <p:nvSpPr>
          <p:cNvPr id="3829" name="CustomShape 7"/>
          <p:cNvSpPr/>
          <p:nvPr/>
        </p:nvSpPr>
        <p:spPr>
          <a:xfrm>
            <a:off x="1778760" y="3255480"/>
            <a:ext cx="656640" cy="396720"/>
          </a:xfrm>
          <a:prstGeom prst="rect">
            <a:avLst>
              <a:gd fmla="val 50000" name="adj1"/>
              <a:gd fmla="val 50000" name="adj2"/>
            </a:avLst>
          </a:prstGeom>
          <a:solidFill>
            <a:srgbClr val="c00000"/>
          </a:solidFill>
        </p:spPr>
      </p:sp>
      <p:pic>
        <p:nvPicPr>
          <p:cNvPr descr="" id="3830" name="Immagine 7"/>
          <p:cNvPicPr/>
          <p:nvPr/>
        </p:nvPicPr>
        <p:blipFill>
          <a:blip r:embed="rId2"/>
          <a:stretch>
            <a:fillRect/>
          </a:stretch>
        </p:blipFill>
        <p:spPr>
          <a:xfrm>
            <a:off x="3265560" y="4791240"/>
            <a:ext cx="1663200" cy="1434600"/>
          </a:xfrm>
          <a:prstGeom prst="rect">
            <a:avLst/>
          </a:prstGeom>
        </p:spPr>
      </p:pic>
      <p:sp>
        <p:nvSpPr>
          <p:cNvPr id="3831" name="CustomShape 8"/>
          <p:cNvSpPr/>
          <p:nvPr/>
        </p:nvSpPr>
        <p:spPr>
          <a:xfrm>
            <a:off x="819000" y="4012560"/>
            <a:ext cx="2621520" cy="1702080"/>
          </a:xfrm>
          <a:prstGeom prst="rect">
            <a:avLst/>
          </a:prstGeom>
          <a:solidFill>
            <a:srgbClr val="002366"/>
          </a:solidFill>
        </p:spPr>
        <p:txBody>
          <a:bodyPr anchor="ctr" bIns="45000" lIns="90000" rIns="90000" tIns="45000"/>
          <a:p>
            <a:pPr algn="ctr">
              <a:lnSpc>
                <a:spcPct val="100000"/>
              </a:lnSpc>
            </a:pPr>
            <a:r>
              <a:rPr lang="it-IT" sz="1200">
                <a:solidFill>
                  <a:srgbClr val="ffffff"/>
                </a:solidFill>
                <a:latin typeface="Arial"/>
              </a:rPr>
              <a:t>Per i nuovi assunti viene consegnata una copia del Codice al momento della sottoscrizione del contratto o al conferimento dell'incarico </a:t>
            </a:r>
            <a:endParaRPr/>
          </a:p>
        </p:txBody>
      </p:sp>
      <p:pic>
        <p:nvPicPr>
          <p:cNvPr descr="" id="3832" name=""/>
          <p:cNvPicPr/>
          <p:nvPr/>
        </p:nvPicPr>
        <p:blipFill>
          <a:blip r:embed="rId3"/>
          <a:stretch>
            <a:fillRect/>
          </a:stretch>
        </p:blipFill>
        <p:spPr>
          <a:xfrm>
            <a:off x="0" y="0"/>
            <a:ext cx="152280" cy="152280"/>
          </a:xfrm>
          <a:prstGeom prst="rect">
            <a:avLst/>
          </a:prstGeom>
        </p:spPr>
      </p:pic>
    </p:spTree>
  </p:cSld>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833" name="Picture 4"/>
          <p:cNvPicPr/>
          <p:nvPr/>
        </p:nvPicPr>
        <p:blipFill>
          <a:blip r:embed="rId1"/>
          <a:stretch>
            <a:fillRect/>
          </a:stretch>
        </p:blipFill>
        <p:spPr>
          <a:xfrm>
            <a:off x="1693800" y="1380600"/>
            <a:ext cx="8030160" cy="5222880"/>
          </a:xfrm>
          <a:prstGeom prst="rect">
            <a:avLst/>
          </a:prstGeom>
        </p:spPr>
      </p:pic>
      <p:sp>
        <p:nvSpPr>
          <p:cNvPr id="3834"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3835" name="CustomShape 2"/>
          <p:cNvSpPr/>
          <p:nvPr/>
        </p:nvSpPr>
        <p:spPr>
          <a:xfrm>
            <a:off x="340200" y="1093680"/>
            <a:ext cx="1968120" cy="5143320"/>
          </a:xfrm>
          <a:prstGeom prst="rect">
            <a:avLst/>
          </a:prstGeom>
          <a:solidFill>
            <a:srgbClr val="ffffff"/>
          </a:solidFill>
        </p:spPr>
      </p:sp>
      <p:sp>
        <p:nvSpPr>
          <p:cNvPr id="3836" name="CustomShape 3"/>
          <p:cNvSpPr/>
          <p:nvPr/>
        </p:nvSpPr>
        <p:spPr>
          <a:xfrm>
            <a:off x="893160" y="1093680"/>
            <a:ext cx="1968120" cy="5143320"/>
          </a:xfrm>
          <a:prstGeom prst="rect">
            <a:avLst/>
          </a:prstGeom>
          <a:solidFill>
            <a:srgbClr val="ffffff"/>
          </a:solidFill>
        </p:spPr>
      </p:sp>
      <p:sp>
        <p:nvSpPr>
          <p:cNvPr id="3837"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3838" name="CustomShape 5"/>
          <p:cNvSpPr/>
          <p:nvPr/>
        </p:nvSpPr>
        <p:spPr>
          <a:xfrm>
            <a:off x="1253160" y="1093680"/>
            <a:ext cx="1968120" cy="5143320"/>
          </a:xfrm>
          <a:prstGeom prst="rect">
            <a:avLst/>
          </a:prstGeom>
          <a:solidFill>
            <a:srgbClr val="ffffff"/>
          </a:solidFill>
        </p:spPr>
      </p:sp>
      <p:sp>
        <p:nvSpPr>
          <p:cNvPr id="3839"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3840" name="CustomShape 7"/>
          <p:cNvSpPr/>
          <p:nvPr/>
        </p:nvSpPr>
        <p:spPr>
          <a:xfrm>
            <a:off x="3200400" y="1849320"/>
            <a:ext cx="6299640" cy="588600"/>
          </a:xfrm>
          <a:prstGeom prst="rect">
            <a:avLst>
              <a:gd fmla="val 30151" name="adj"/>
            </a:avLst>
          </a:prstGeom>
          <a:solidFill>
            <a:srgbClr val="c00000"/>
          </a:solidFill>
        </p:spPr>
      </p:sp>
      <p:sp>
        <p:nvSpPr>
          <p:cNvPr id="3841"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3842"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3843" name="Line 10"/>
          <p:cNvSpPr/>
          <p:nvPr/>
        </p:nvSpPr>
        <p:spPr>
          <a:xfrm>
            <a:off x="3954240" y="1849320"/>
            <a:ext cx="7920" cy="588960"/>
          </a:xfrm>
          <a:prstGeom prst="line">
            <a:avLst/>
          </a:prstGeom>
          <a:ln w="3240">
            <a:solidFill>
              <a:srgbClr val="ffffff"/>
            </a:solidFill>
            <a:round/>
          </a:ln>
        </p:spPr>
      </p:sp>
      <p:sp>
        <p:nvSpPr>
          <p:cNvPr id="3844" name="CustomShape 11"/>
          <p:cNvSpPr/>
          <p:nvPr/>
        </p:nvSpPr>
        <p:spPr>
          <a:xfrm>
            <a:off x="2473200" y="4858200"/>
            <a:ext cx="184320" cy="707400"/>
          </a:xfrm>
          <a:prstGeom prst="rect">
            <a:avLst/>
          </a:prstGeom>
        </p:spPr>
      </p:sp>
      <p:sp>
        <p:nvSpPr>
          <p:cNvPr id="3845" name="CustomShape 12"/>
          <p:cNvSpPr/>
          <p:nvPr/>
        </p:nvSpPr>
        <p:spPr>
          <a:xfrm>
            <a:off x="7772400" y="1337400"/>
            <a:ext cx="3693960" cy="5291640"/>
          </a:xfrm>
          <a:prstGeom prst="rect">
            <a:avLst>
              <a:gd fmla="val 37206" name="adj"/>
            </a:avLst>
          </a:prstGeom>
          <a:solidFill>
            <a:srgbClr val="ffffff"/>
          </a:solidFill>
        </p:spPr>
      </p:sp>
      <p:sp>
        <p:nvSpPr>
          <p:cNvPr id="3846" name="TextShape 13"/>
          <p:cNvSpPr txBox="1"/>
          <p:nvPr/>
        </p:nvSpPr>
        <p:spPr>
          <a:xfrm>
            <a:off x="2288880" y="116640"/>
            <a:ext cx="7344000" cy="575640"/>
          </a:xfrm>
          <a:prstGeom prst="rect">
            <a:avLst/>
          </a:prstGeom>
        </p:spPr>
        <p:txBody>
          <a:bodyPr anchor="ctr" bIns="0" lIns="0" rIns="0" tIns="0"/>
          <a:p>
            <a:pPr>
              <a:lnSpc>
                <a:spcPct val="100000"/>
              </a:lnSpc>
            </a:pPr>
            <a:r>
              <a:rPr b="1" lang="en-US" sz="2000">
                <a:solidFill>
                  <a:srgbClr val="c00000"/>
                </a:solidFill>
                <a:latin typeface="Arial"/>
              </a:rPr>
              <a:t>Agenda</a:t>
            </a:r>
            <a:endParaRPr/>
          </a:p>
        </p:txBody>
      </p:sp>
      <p:sp>
        <p:nvSpPr>
          <p:cNvPr id="3847" name="CustomShape 14"/>
          <p:cNvSpPr/>
          <p:nvPr/>
        </p:nvSpPr>
        <p:spPr>
          <a:xfrm>
            <a:off x="2948400" y="2743200"/>
            <a:ext cx="5814000" cy="588600"/>
          </a:xfrm>
          <a:prstGeom prst="rect">
            <a:avLst>
              <a:gd fmla="val 30151" name="adj"/>
            </a:avLst>
          </a:prstGeom>
          <a:solidFill>
            <a:srgbClr val="c00000"/>
          </a:solidFill>
        </p:spPr>
      </p:sp>
      <p:sp>
        <p:nvSpPr>
          <p:cNvPr id="3848" name="CustomShape 15"/>
          <p:cNvSpPr/>
          <p:nvPr/>
        </p:nvSpPr>
        <p:spPr>
          <a:xfrm>
            <a:off x="2666880" y="3678120"/>
            <a:ext cx="5866920" cy="588600"/>
          </a:xfrm>
          <a:prstGeom prst="rect">
            <a:avLst>
              <a:gd fmla="val 30151" name="adj"/>
            </a:avLst>
          </a:prstGeom>
          <a:solidFill>
            <a:srgbClr val="c00000"/>
          </a:solidFill>
        </p:spPr>
      </p:sp>
      <p:sp>
        <p:nvSpPr>
          <p:cNvPr id="3849" name="CustomShape 16"/>
          <p:cNvSpPr/>
          <p:nvPr/>
        </p:nvSpPr>
        <p:spPr>
          <a:xfrm>
            <a:off x="2406960" y="4592520"/>
            <a:ext cx="5898600" cy="588600"/>
          </a:xfrm>
          <a:prstGeom prst="rect">
            <a:avLst>
              <a:gd fmla="val 30151" name="adj"/>
            </a:avLst>
          </a:prstGeom>
          <a:solidFill>
            <a:srgbClr val="c00000"/>
          </a:solidFill>
        </p:spPr>
      </p:sp>
      <p:sp>
        <p:nvSpPr>
          <p:cNvPr id="3850" name="CustomShape 17"/>
          <p:cNvSpPr/>
          <p:nvPr/>
        </p:nvSpPr>
        <p:spPr>
          <a:xfrm>
            <a:off x="2099880" y="5504400"/>
            <a:ext cx="5976720" cy="591120"/>
          </a:xfrm>
          <a:prstGeom prst="rect">
            <a:avLst>
              <a:gd fmla="val 30151" name="adj"/>
            </a:avLst>
          </a:prstGeom>
          <a:gradFill>
            <a:gsLst>
              <a:gs pos="0">
                <a:srgbClr val="710000"/>
              </a:gs>
              <a:gs pos="100000">
                <a:srgbClr val="bf0000"/>
              </a:gs>
            </a:gsLst>
            <a:path path="circle"/>
          </a:gradFill>
        </p:spPr>
      </p:sp>
      <p:sp>
        <p:nvSpPr>
          <p:cNvPr id="3851" name="CustomShape 18"/>
          <p:cNvSpPr/>
          <p:nvPr/>
        </p:nvSpPr>
        <p:spPr>
          <a:xfrm>
            <a:off x="3042720" y="27709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3852"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3853"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3854"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3855" name="Line 22"/>
          <p:cNvSpPr/>
          <p:nvPr/>
        </p:nvSpPr>
        <p:spPr>
          <a:xfrm>
            <a:off x="2959920" y="5509080"/>
            <a:ext cx="0" cy="540000"/>
          </a:xfrm>
          <a:prstGeom prst="line">
            <a:avLst/>
          </a:prstGeom>
          <a:ln w="3240">
            <a:solidFill>
              <a:srgbClr val="ffffff"/>
            </a:solidFill>
            <a:round/>
          </a:ln>
        </p:spPr>
      </p:sp>
      <p:sp>
        <p:nvSpPr>
          <p:cNvPr id="3856" name="Line 23"/>
          <p:cNvSpPr/>
          <p:nvPr/>
        </p:nvSpPr>
        <p:spPr>
          <a:xfrm>
            <a:off x="3733560" y="2743200"/>
            <a:ext cx="0" cy="609480"/>
          </a:xfrm>
          <a:prstGeom prst="line">
            <a:avLst/>
          </a:prstGeom>
          <a:ln w="3240">
            <a:solidFill>
              <a:srgbClr val="ffffff"/>
            </a:solidFill>
            <a:round/>
          </a:ln>
        </p:spPr>
      </p:sp>
      <p:sp>
        <p:nvSpPr>
          <p:cNvPr id="3857" name="Line 24"/>
          <p:cNvSpPr/>
          <p:nvPr/>
        </p:nvSpPr>
        <p:spPr>
          <a:xfrm>
            <a:off x="3501000" y="3678120"/>
            <a:ext cx="3960" cy="588960"/>
          </a:xfrm>
          <a:prstGeom prst="line">
            <a:avLst/>
          </a:prstGeom>
          <a:ln w="3240">
            <a:solidFill>
              <a:srgbClr val="ffffff"/>
            </a:solidFill>
            <a:round/>
          </a:ln>
        </p:spPr>
      </p:sp>
      <p:sp>
        <p:nvSpPr>
          <p:cNvPr id="3858" name="Line 25"/>
          <p:cNvSpPr/>
          <p:nvPr/>
        </p:nvSpPr>
        <p:spPr>
          <a:xfrm flipH="1">
            <a:off x="3184560" y="4572000"/>
            <a:ext cx="15840" cy="609480"/>
          </a:xfrm>
          <a:prstGeom prst="line">
            <a:avLst/>
          </a:prstGeom>
          <a:ln w="3240">
            <a:solidFill>
              <a:srgbClr val="ffffff"/>
            </a:solidFill>
            <a:round/>
          </a:ln>
        </p:spPr>
      </p:sp>
      <p:sp>
        <p:nvSpPr>
          <p:cNvPr id="3859"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3860"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3861"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3862"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3863" name="CustomShape 30"/>
          <p:cNvSpPr/>
          <p:nvPr/>
        </p:nvSpPr>
        <p:spPr>
          <a:xfrm>
            <a:off x="1877400" y="6253200"/>
            <a:ext cx="5976720" cy="591120"/>
          </a:xfrm>
          <a:prstGeom prst="rect">
            <a:avLst>
              <a:gd fmla="val 30151" name="adj"/>
            </a:avLst>
          </a:prstGeom>
          <a:solidFill>
            <a:srgbClr val="a6a6a6"/>
          </a:solidFill>
        </p:spPr>
      </p:sp>
      <p:sp>
        <p:nvSpPr>
          <p:cNvPr id="3864"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3865" name="Line 32"/>
          <p:cNvSpPr/>
          <p:nvPr/>
        </p:nvSpPr>
        <p:spPr>
          <a:xfrm>
            <a:off x="2815200" y="6290640"/>
            <a:ext cx="0" cy="540000"/>
          </a:xfrm>
          <a:prstGeom prst="line">
            <a:avLst/>
          </a:prstGeom>
          <a:ln w="3240">
            <a:solidFill>
              <a:srgbClr val="ffffff"/>
            </a:solidFill>
            <a:round/>
          </a:ln>
        </p:spPr>
      </p:sp>
      <p:sp>
        <p:nvSpPr>
          <p:cNvPr id="3866"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3867" name="Immagine 37"/>
          <p:cNvPicPr/>
          <p:nvPr/>
        </p:nvPicPr>
        <p:blipFill>
          <a:blip r:embed="rId2"/>
          <a:stretch>
            <a:fillRect/>
          </a:stretch>
        </p:blipFill>
        <p:spPr>
          <a:xfrm>
            <a:off x="6934320" y="304920"/>
            <a:ext cx="2148120" cy="837720"/>
          </a:xfrm>
          <a:prstGeom prst="rect">
            <a:avLst/>
          </a:prstGeom>
        </p:spPr>
      </p:pic>
      <p:pic>
        <p:nvPicPr>
          <p:cNvPr descr="" id="3868" name=""/>
          <p:cNvPicPr/>
          <p:nvPr/>
        </p:nvPicPr>
        <p:blipFill>
          <a:blip r:embed="rId3"/>
          <a:stretch>
            <a:fillRect/>
          </a:stretch>
        </p:blipFill>
        <p:spPr>
          <a:xfrm>
            <a:off x="0" y="0"/>
            <a:ext cx="152280" cy="152280"/>
          </a:xfrm>
          <a:prstGeom prst="rect">
            <a:avLst/>
          </a:prstGeom>
        </p:spPr>
      </p:pic>
    </p:spTree>
  </p:cSld>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9" name="TextShape 1"/>
          <p:cNvSpPr txBox="1"/>
          <p:nvPr/>
        </p:nvSpPr>
        <p:spPr>
          <a:xfrm>
            <a:off x="272520" y="1197000"/>
            <a:ext cx="9328320" cy="535572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lang="en-US" sz="1600">
                <a:solidFill>
                  <a:srgbClr val="007c92"/>
                </a:solidFill>
                <a:latin typeface="Arial"/>
                <a:ea typeface="Verdana"/>
              </a:rPr>
              <a:t>Il decreto regola le ipotesi di inconferibilità e incompatibilità di incarichi presso pubbliche amministrazioni, </a:t>
            </a:r>
            <a:r>
              <a:rPr b="1" lang="en-US" sz="1600">
                <a:solidFill>
                  <a:srgbClr val="007c92"/>
                </a:solidFill>
                <a:latin typeface="Arial"/>
                <a:ea typeface="Verdana"/>
              </a:rPr>
              <a:t>enti pubblici, enti di diritto privato in controllo pubblico,</a:t>
            </a:r>
            <a:r>
              <a:rPr lang="en-US" sz="1600">
                <a:solidFill>
                  <a:srgbClr val="007c92"/>
                </a:solidFill>
                <a:latin typeface="Arial"/>
                <a:ea typeface="Verdana"/>
              </a:rPr>
              <a:t> in particolar modo: </a:t>
            </a:r>
            <a:endParaRPr/>
          </a:p>
          <a:p>
            <a:pPr algn="just" lvl="1">
              <a:lnSpc>
                <a:spcPct val="100000"/>
              </a:lnSpc>
              <a:buFont typeface="Arial"/>
              <a:buChar char="•"/>
            </a:pPr>
            <a:r>
              <a:rPr lang="en-US" sz="1600">
                <a:solidFill>
                  <a:srgbClr val="007c92"/>
                </a:solidFill>
                <a:latin typeface="Arial"/>
                <a:ea typeface="Verdana"/>
              </a:rPr>
              <a:t>per i soggetti provenienti da enti di diritto privato regolati o finanziati dalle pubbliche amministrazioni</a:t>
            </a:r>
            <a:endParaRPr/>
          </a:p>
          <a:p>
            <a:pPr algn="just" lvl="1">
              <a:lnSpc>
                <a:spcPct val="100000"/>
              </a:lnSpc>
              <a:buFont typeface="Arial"/>
              <a:buChar char="•"/>
            </a:pPr>
            <a:r>
              <a:rPr lang="en-US" sz="1600">
                <a:solidFill>
                  <a:srgbClr val="007c92"/>
                </a:solidFill>
                <a:latin typeface="Arial"/>
                <a:ea typeface="Verdana"/>
              </a:rPr>
              <a:t>per chi è stato o è titolare di cariche politiche.</a:t>
            </a:r>
            <a:endParaRPr/>
          </a:p>
          <a:p>
            <a:pPr>
              <a:lnSpc>
                <a:spcPct val="100000"/>
              </a:lnSpc>
            </a:pPr>
            <a:endParaRPr/>
          </a:p>
          <a:p>
            <a:pPr algn="just">
              <a:lnSpc>
                <a:spcPct val="100000"/>
              </a:lnSpc>
            </a:pPr>
            <a:endParaRPr/>
          </a:p>
          <a:p>
            <a:pPr algn="just">
              <a:lnSpc>
                <a:spcPct val="100000"/>
              </a:lnSpc>
            </a:pPr>
            <a:r>
              <a:rPr lang="en-US" sz="1600">
                <a:solidFill>
                  <a:srgbClr val="007c92"/>
                </a:solidFill>
                <a:latin typeface="Arial"/>
                <a:ea typeface="Verdana"/>
              </a:rPr>
              <a:t>Le disposizioni del decreto si applicano agli incarichi conferiti nelle pubbliche amministrazioni di cui all'articolo 1, comma 2, del decreto legislativo 30 marzo 2001, n. 165, ivi compresi gli enti pubblici, nonche' negli enti di diritto privato in controllo pubblico.</a:t>
            </a:r>
            <a:endParaRPr/>
          </a:p>
          <a:p>
            <a:pPr>
              <a:lnSpc>
                <a:spcPct val="100000"/>
              </a:lnSpc>
            </a:pPr>
            <a:endParaRPr/>
          </a:p>
        </p:txBody>
      </p:sp>
      <p:sp>
        <p:nvSpPr>
          <p:cNvPr id="3870" name="CustomShape 2"/>
          <p:cNvSpPr/>
          <p:nvPr/>
        </p:nvSpPr>
        <p:spPr>
          <a:xfrm>
            <a:off x="1556280" y="1197000"/>
            <a:ext cx="7587360" cy="783720"/>
          </a:xfrm>
          <a:prstGeom prst="rect">
            <a:avLst/>
          </a:prstGeom>
          <a:solidFill>
            <a:srgbClr val="007c92"/>
          </a:solidFill>
        </p:spPr>
        <p:txBody>
          <a:bodyPr anchor="ctr" bIns="45000" lIns="90000" rIns="90000" tIns="45000"/>
          <a:p>
            <a:pPr algn="ctr">
              <a:lnSpc>
                <a:spcPct val="100000"/>
              </a:lnSpc>
            </a:pPr>
            <a:endParaRPr/>
          </a:p>
          <a:p>
            <a:pPr algn="ctr">
              <a:lnSpc>
                <a:spcPct val="100000"/>
              </a:lnSpc>
            </a:pPr>
            <a:r>
              <a:rPr lang="it-IT" sz="2000">
                <a:solidFill>
                  <a:srgbClr val="ffffff"/>
                </a:solidFill>
                <a:latin typeface="Arial"/>
              </a:rPr>
              <a:t>INCONFERIBILITÀ E INCOMPATIBILITÀ DI INCARICHI DIRIGENZIALI AI SENSI DEL D.LGS. 39/2013</a:t>
            </a:r>
            <a:endParaRPr/>
          </a:p>
          <a:p>
            <a:pPr algn="ctr">
              <a:lnSpc>
                <a:spcPct val="100000"/>
              </a:lnSpc>
            </a:pPr>
            <a:endParaRPr/>
          </a:p>
        </p:txBody>
      </p:sp>
      <p:sp>
        <p:nvSpPr>
          <p:cNvPr id="3871" name="CustomShape 3"/>
          <p:cNvSpPr/>
          <p:nvPr/>
        </p:nvSpPr>
        <p:spPr>
          <a:xfrm>
            <a:off x="272520" y="2548080"/>
            <a:ext cx="4190760" cy="456840"/>
          </a:xfrm>
          <a:prstGeom prst="rect">
            <a:avLst/>
          </a:prstGeom>
          <a:solidFill>
            <a:srgbClr val="cce3f4"/>
          </a:solidFill>
        </p:spPr>
        <p:txBody>
          <a:bodyPr anchor="ctr" bIns="45000" lIns="90000" rIns="90000" tIns="45000"/>
          <a:p>
            <a:pPr algn="ctr">
              <a:lnSpc>
                <a:spcPct val="100000"/>
              </a:lnSpc>
            </a:pPr>
            <a:endParaRPr/>
          </a:p>
          <a:p>
            <a:pPr algn="r">
              <a:lnSpc>
                <a:spcPct val="100000"/>
              </a:lnSpc>
            </a:pPr>
            <a:r>
              <a:rPr b="1" lang="it-IT" sz="1600">
                <a:solidFill>
                  <a:srgbClr val="00338d"/>
                </a:solidFill>
                <a:latin typeface="Arial"/>
              </a:rPr>
              <a:t>Oggetto e ambito di disciplina</a:t>
            </a:r>
            <a:endParaRPr/>
          </a:p>
          <a:p>
            <a:pPr algn="ctr">
              <a:lnSpc>
                <a:spcPct val="100000"/>
              </a:lnSpc>
            </a:pPr>
            <a:endParaRPr/>
          </a:p>
        </p:txBody>
      </p:sp>
      <p:pic>
        <p:nvPicPr>
          <p:cNvPr descr="" id="3872" name="Immagine 9"/>
          <p:cNvPicPr/>
          <p:nvPr/>
        </p:nvPicPr>
        <p:blipFill>
          <a:blip r:embed="rId1"/>
          <a:stretch>
            <a:fillRect/>
          </a:stretch>
        </p:blipFill>
        <p:spPr>
          <a:xfrm>
            <a:off x="136080" y="1174320"/>
            <a:ext cx="1267560" cy="1267560"/>
          </a:xfrm>
          <a:prstGeom prst="rect">
            <a:avLst/>
          </a:prstGeom>
        </p:spPr>
      </p:pic>
      <p:sp>
        <p:nvSpPr>
          <p:cNvPr id="3873"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4" name="TextShape 1"/>
          <p:cNvSpPr txBox="1"/>
          <p:nvPr/>
        </p:nvSpPr>
        <p:spPr>
          <a:xfrm>
            <a:off x="276120" y="1219320"/>
            <a:ext cx="9360000" cy="5257440"/>
          </a:xfrm>
          <a:prstGeom prst="rect">
            <a:avLst/>
          </a:prstGeom>
        </p:spPr>
        <p:txBody>
          <a:bodyPr bIns="45000" lIns="90000" rIns="90000" tIns="45000"/>
          <a:p>
            <a:pPr>
              <a:lnSpc>
                <a:spcPct val="100000"/>
              </a:lnSpc>
            </a:pPr>
            <a:endParaRPr/>
          </a:p>
          <a:p>
            <a:pPr algn="just">
              <a:lnSpc>
                <a:spcPct val="100000"/>
              </a:lnSpc>
            </a:pPr>
            <a:endParaRPr/>
          </a:p>
          <a:p>
            <a:pPr algn="just">
              <a:lnSpc>
                <a:spcPct val="100000"/>
              </a:lnSpc>
            </a:pPr>
            <a:r>
              <a:rPr b="1" lang="en-US" sz="1500">
                <a:solidFill>
                  <a:srgbClr val="007c92"/>
                </a:solidFill>
                <a:latin typeface="Arial"/>
              </a:rPr>
              <a:t>«INCONFERIBILITÀ», </a:t>
            </a:r>
            <a:r>
              <a:rPr lang="en-US" sz="1500">
                <a:solidFill>
                  <a:srgbClr val="007c92"/>
                </a:solidFill>
                <a:latin typeface="Arial"/>
              </a:rPr>
              <a:t>la preclusione, permanente o temporanea, a conferire gli incarichi previsti dal presente decreto: </a:t>
            </a:r>
            <a:endParaRPr/>
          </a:p>
          <a:p>
            <a:pPr algn="just">
              <a:lnSpc>
                <a:spcPct val="100000"/>
              </a:lnSpc>
              <a:buFont typeface="Arial"/>
              <a:buChar char="•"/>
            </a:pPr>
            <a:r>
              <a:rPr lang="en-US" sz="1500">
                <a:solidFill>
                  <a:srgbClr val="007c92"/>
                </a:solidFill>
                <a:latin typeface="Arial"/>
              </a:rPr>
              <a:t>  </a:t>
            </a:r>
            <a:r>
              <a:rPr lang="en-US" sz="1500">
                <a:solidFill>
                  <a:srgbClr val="007c92"/>
                </a:solidFill>
                <a:latin typeface="Arial"/>
              </a:rPr>
              <a:t>a coloro che abbiano riportato condanne penali per i reati previsti dal capo I del titolo II del libro secondo del codice penale, </a:t>
            </a:r>
            <a:endParaRPr/>
          </a:p>
          <a:p>
            <a:pPr algn="just">
              <a:lnSpc>
                <a:spcPct val="100000"/>
              </a:lnSpc>
              <a:buFont typeface="Arial"/>
              <a:buChar char="•"/>
            </a:pPr>
            <a:r>
              <a:rPr lang="en-US" sz="1500">
                <a:solidFill>
                  <a:srgbClr val="007c92"/>
                </a:solidFill>
                <a:latin typeface="Arial"/>
              </a:rPr>
              <a:t>  </a:t>
            </a:r>
            <a:r>
              <a:rPr lang="en-US" sz="1500">
                <a:solidFill>
                  <a:srgbClr val="007c92"/>
                </a:solidFill>
                <a:latin typeface="Arial"/>
              </a:rPr>
              <a:t>a coloro che abbiano svolto incarichi o ricoperto cariche in enti di diritto privato regolati o finanziati da pubbliche amministrazioni o svolto attività professionali a favore di questi ultimi, </a:t>
            </a:r>
            <a:endParaRPr/>
          </a:p>
          <a:p>
            <a:pPr algn="just">
              <a:lnSpc>
                <a:spcPct val="100000"/>
              </a:lnSpc>
              <a:buFont typeface="Arial"/>
              <a:buChar char="•"/>
            </a:pPr>
            <a:r>
              <a:rPr lang="en-US" sz="1500">
                <a:solidFill>
                  <a:srgbClr val="007c92"/>
                </a:solidFill>
                <a:latin typeface="Arial"/>
              </a:rPr>
              <a:t>  </a:t>
            </a:r>
            <a:r>
              <a:rPr lang="en-US" sz="1500">
                <a:solidFill>
                  <a:srgbClr val="007c92"/>
                </a:solidFill>
                <a:latin typeface="Arial"/>
              </a:rPr>
              <a:t>a coloro che siano stati componenti di organi di indirizzo politico;</a:t>
            </a:r>
            <a:endParaRPr/>
          </a:p>
          <a:p>
            <a:pPr algn="just">
              <a:lnSpc>
                <a:spcPct val="100000"/>
              </a:lnSpc>
            </a:pPr>
            <a:endParaRPr/>
          </a:p>
          <a:p>
            <a:pPr algn="just">
              <a:lnSpc>
                <a:spcPct val="100000"/>
              </a:lnSpc>
            </a:pPr>
            <a:r>
              <a:rPr b="1" lang="en-US" sz="1500">
                <a:solidFill>
                  <a:srgbClr val="007c92"/>
                </a:solidFill>
                <a:latin typeface="Arial"/>
              </a:rPr>
              <a:t>«INCOMPATIBILITÀ»</a:t>
            </a:r>
            <a:r>
              <a:rPr lang="en-US" sz="1500">
                <a:solidFill>
                  <a:srgbClr val="007c92"/>
                </a:solidFill>
                <a:latin typeface="Arial"/>
              </a:rPr>
              <a:t>, l'obbligo per il soggetto cui viene conferito l'incarico di scegliere, a pena di decadenza, entro il termine perentorio di quindici giorni, tra</a:t>
            </a:r>
            <a:endParaRPr/>
          </a:p>
          <a:p>
            <a:pPr algn="just">
              <a:lnSpc>
                <a:spcPct val="100000"/>
              </a:lnSpc>
            </a:pPr>
            <a:r>
              <a:rPr lang="en-US" sz="1500">
                <a:solidFill>
                  <a:srgbClr val="007c92"/>
                </a:solidFill>
                <a:latin typeface="Arial"/>
              </a:rPr>
              <a:t>        </a:t>
            </a:r>
            <a:r>
              <a:rPr lang="en-US" sz="1500">
                <a:solidFill>
                  <a:srgbClr val="007c92"/>
                </a:solidFill>
                <a:latin typeface="Arial"/>
              </a:rPr>
              <a:t>la permanenza nell'incarico </a:t>
            </a:r>
            <a:endParaRPr/>
          </a:p>
          <a:p>
            <a:pPr algn="ctr">
              <a:lnSpc>
                <a:spcPct val="100000"/>
              </a:lnSpc>
            </a:pPr>
            <a:r>
              <a:rPr b="1" lang="en-US" sz="1500">
                <a:solidFill>
                  <a:srgbClr val="007c92"/>
                </a:solidFill>
                <a:latin typeface="Arial"/>
              </a:rPr>
              <a:t>E</a:t>
            </a:r>
            <a:r>
              <a:rPr lang="en-US" sz="1500">
                <a:solidFill>
                  <a:srgbClr val="007c92"/>
                </a:solidFill>
                <a:latin typeface="Arial"/>
              </a:rPr>
              <a:t> </a:t>
            </a:r>
            <a:endParaRPr/>
          </a:p>
          <a:p>
            <a:pPr algn="just" lvl="1">
              <a:lnSpc>
                <a:spcPct val="100000"/>
              </a:lnSpc>
              <a:buFont typeface="Arial"/>
              <a:buChar char="•"/>
            </a:pPr>
            <a:r>
              <a:rPr lang="en-US" sz="1500">
                <a:solidFill>
                  <a:srgbClr val="007c92"/>
                </a:solidFill>
                <a:latin typeface="Arial"/>
              </a:rPr>
              <a:t>  </a:t>
            </a:r>
            <a:r>
              <a:rPr lang="en-US" sz="1500">
                <a:solidFill>
                  <a:srgbClr val="007c92"/>
                </a:solidFill>
                <a:latin typeface="Arial"/>
              </a:rPr>
              <a:t>l'assunzione e lo svolgimento di incarichi e cariche in enti di diritto privato regolati o finanziati dalla pubblica amministrazione che conferisce l'incarico, </a:t>
            </a:r>
            <a:endParaRPr/>
          </a:p>
          <a:p>
            <a:pPr algn="just" lvl="1">
              <a:lnSpc>
                <a:spcPct val="100000"/>
              </a:lnSpc>
              <a:buFont typeface="Arial"/>
              <a:buChar char="•"/>
            </a:pPr>
            <a:r>
              <a:rPr lang="en-US" sz="1500">
                <a:solidFill>
                  <a:srgbClr val="007c92"/>
                </a:solidFill>
                <a:latin typeface="Arial"/>
              </a:rPr>
              <a:t>  </a:t>
            </a:r>
            <a:r>
              <a:rPr lang="en-US" sz="1500">
                <a:solidFill>
                  <a:srgbClr val="007c92"/>
                </a:solidFill>
                <a:latin typeface="Arial"/>
              </a:rPr>
              <a:t>lo svolgimento di attività professionali </a:t>
            </a:r>
            <a:endParaRPr/>
          </a:p>
          <a:p>
            <a:pPr algn="just" lvl="1">
              <a:lnSpc>
                <a:spcPct val="100000"/>
              </a:lnSpc>
              <a:buFont typeface="Arial"/>
              <a:buChar char="•"/>
            </a:pPr>
            <a:r>
              <a:rPr lang="en-US" sz="1500">
                <a:solidFill>
                  <a:srgbClr val="007c92"/>
                </a:solidFill>
                <a:latin typeface="Arial"/>
              </a:rPr>
              <a:t>  </a:t>
            </a:r>
            <a:r>
              <a:rPr lang="en-US" sz="1500">
                <a:solidFill>
                  <a:srgbClr val="007c92"/>
                </a:solidFill>
                <a:latin typeface="Arial"/>
              </a:rPr>
              <a:t>ovvero l'assunzione della carica di componente di organi di indirizzo politico</a:t>
            </a:r>
            <a:r>
              <a:rPr lang="en-US" sz="1400">
                <a:solidFill>
                  <a:srgbClr val="007c92"/>
                </a:solidFill>
                <a:latin typeface="Arial"/>
              </a:rPr>
              <a:t>;</a:t>
            </a:r>
            <a:endParaRPr/>
          </a:p>
          <a:p>
            <a:pPr>
              <a:lnSpc>
                <a:spcPct val="100000"/>
              </a:lnSpc>
            </a:pPr>
            <a:endParaRPr/>
          </a:p>
        </p:txBody>
      </p:sp>
      <p:sp>
        <p:nvSpPr>
          <p:cNvPr id="3875" name="CustomShape 2"/>
          <p:cNvSpPr/>
          <p:nvPr/>
        </p:nvSpPr>
        <p:spPr>
          <a:xfrm>
            <a:off x="276120" y="1219320"/>
            <a:ext cx="388584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Definizioni</a:t>
            </a:r>
            <a:endParaRPr/>
          </a:p>
          <a:p>
            <a:pPr algn="ctr">
              <a:lnSpc>
                <a:spcPct val="100000"/>
              </a:lnSpc>
            </a:pPr>
            <a:endParaRPr/>
          </a:p>
        </p:txBody>
      </p:sp>
      <p:pic>
        <p:nvPicPr>
          <p:cNvPr descr="" id="3876" name="Immagine 7"/>
          <p:cNvPicPr/>
          <p:nvPr/>
        </p:nvPicPr>
        <p:blipFill>
          <a:blip r:embed="rId1"/>
          <a:stretch>
            <a:fillRect/>
          </a:stretch>
        </p:blipFill>
        <p:spPr>
          <a:xfrm>
            <a:off x="8430480" y="5638680"/>
            <a:ext cx="1468080" cy="1047240"/>
          </a:xfrm>
          <a:prstGeom prst="rect">
            <a:avLst/>
          </a:prstGeom>
        </p:spPr>
      </p:pic>
      <p:sp>
        <p:nvSpPr>
          <p:cNvPr id="3877"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8" name="TextShape 1"/>
          <p:cNvSpPr txBox="1"/>
          <p:nvPr/>
        </p:nvSpPr>
        <p:spPr>
          <a:xfrm>
            <a:off x="276120" y="1219320"/>
            <a:ext cx="9360000" cy="5257440"/>
          </a:xfrm>
          <a:prstGeom prst="rect">
            <a:avLst/>
          </a:prstGeom>
        </p:spPr>
        <p:txBody>
          <a:bodyPr bIns="45000" lIns="90000" rIns="90000" tIns="45000"/>
          <a:p>
            <a:pPr>
              <a:lnSpc>
                <a:spcPct val="100000"/>
              </a:lnSpc>
            </a:pPr>
            <a:endParaRPr/>
          </a:p>
          <a:p>
            <a:pPr>
              <a:lnSpc>
                <a:spcPct val="100000"/>
              </a:lnSpc>
            </a:pPr>
            <a:endParaRPr/>
          </a:p>
          <a:p>
            <a:pPr algn="just">
              <a:lnSpc>
                <a:spcPct val="100000"/>
              </a:lnSpc>
              <a:buFont typeface="Arial"/>
              <a:buChar char="•"/>
            </a:pPr>
            <a:r>
              <a:rPr b="1" lang="en-US" sz="1500">
                <a:solidFill>
                  <a:srgbClr val="007c92"/>
                </a:solidFill>
                <a:latin typeface="Arial"/>
              </a:rPr>
              <a:t>«PUBBLICHE AMMINISTRAZIONI» </a:t>
            </a:r>
            <a:r>
              <a:rPr b="1" lang="en-US" sz="1500">
                <a:solidFill>
                  <a:srgbClr val="007c92"/>
                </a:solidFill>
                <a:latin typeface="Wingdings"/>
              </a:rPr>
              <a:t></a:t>
            </a:r>
            <a:r>
              <a:rPr b="1" lang="en-US" sz="1500">
                <a:solidFill>
                  <a:srgbClr val="007c92"/>
                </a:solidFill>
                <a:latin typeface="Arial"/>
              </a:rPr>
              <a:t>  </a:t>
            </a:r>
            <a:r>
              <a:rPr lang="en-US" sz="1500">
                <a:solidFill>
                  <a:srgbClr val="007c92"/>
                </a:solidFill>
                <a:latin typeface="Arial"/>
              </a:rPr>
              <a:t>le pubbliche amministrazioni di cui all'articolo 1, comma 2, del decreto legislativo 30 marzo 2001, n. 165, ivi comprese le autorita' amministrative indipendenti;</a:t>
            </a:r>
            <a:endParaRPr/>
          </a:p>
          <a:p>
            <a:pPr algn="just">
              <a:lnSpc>
                <a:spcPct val="100000"/>
              </a:lnSpc>
              <a:buFont typeface="Arial"/>
              <a:buChar char="•"/>
            </a:pPr>
            <a:r>
              <a:rPr b="1" lang="en-US" sz="1500">
                <a:solidFill>
                  <a:srgbClr val="007c92"/>
                </a:solidFill>
                <a:latin typeface="Arial"/>
              </a:rPr>
              <a:t>«ENTI PUBBLICI» </a:t>
            </a:r>
            <a:r>
              <a:rPr b="1" lang="en-US" sz="1500">
                <a:solidFill>
                  <a:srgbClr val="007c92"/>
                </a:solidFill>
                <a:latin typeface="Wingdings"/>
              </a:rPr>
              <a:t></a:t>
            </a:r>
            <a:r>
              <a:rPr b="1" lang="en-US" sz="1500">
                <a:solidFill>
                  <a:srgbClr val="007c92"/>
                </a:solidFill>
                <a:latin typeface="Arial"/>
              </a:rPr>
              <a:t> </a:t>
            </a:r>
            <a:r>
              <a:rPr lang="en-US" sz="1500">
                <a:solidFill>
                  <a:srgbClr val="007c92"/>
                </a:solidFill>
                <a:latin typeface="Arial"/>
              </a:rPr>
              <a:t>gli enti di diritto pubblico non territoriali nazionali, regionali o locali, comunque denominati, istituiti, vigilati, finanziati dalla pubblica amministrazione che conferisce l'incarico, ovvero i cui amministratori siano da questa nominati;</a:t>
            </a:r>
            <a:endParaRPr/>
          </a:p>
          <a:p>
            <a:pPr algn="just">
              <a:lnSpc>
                <a:spcPct val="100000"/>
              </a:lnSpc>
              <a:buFont typeface="Arial"/>
              <a:buChar char="•"/>
            </a:pPr>
            <a:r>
              <a:rPr b="1" lang="en-US" sz="1500">
                <a:solidFill>
                  <a:srgbClr val="007c92"/>
                </a:solidFill>
                <a:latin typeface="Arial"/>
              </a:rPr>
              <a:t>«ENTI DI DIRITTO PRIVATO IN CONTROLLO PUBBLICO» </a:t>
            </a:r>
            <a:r>
              <a:rPr b="1" lang="en-US" sz="1500">
                <a:solidFill>
                  <a:srgbClr val="007c92"/>
                </a:solidFill>
                <a:latin typeface="Wingdings"/>
              </a:rPr>
              <a:t></a:t>
            </a:r>
            <a:r>
              <a:rPr b="1" lang="en-US" sz="1500">
                <a:solidFill>
                  <a:srgbClr val="007c92"/>
                </a:solidFill>
                <a:latin typeface="Arial"/>
              </a:rPr>
              <a:t> </a:t>
            </a:r>
            <a:r>
              <a:rPr lang="en-US" sz="1500">
                <a:solidFill>
                  <a:srgbClr val="007c92"/>
                </a:solidFill>
                <a:latin typeface="Arial"/>
              </a:rPr>
              <a:t>le societa' e gli altri enti di diritto privato che esercitano funzioni amministrative, attivita' di produzione di beni e servizi a favore delle amministrazioni pubbliche o di gestione di servizi pubblici, sottoposti a controllo ai sensi dell'articolo 2359 c.c. da parte di amministrazioni pubbliche, oppure gli enti nei quali siano riconosciuti alle pubbliche amministrazioni, anche in assenza di una partecipazione azionaria, poteri di nomina dei vertici o dei componenti degli organi;</a:t>
            </a:r>
            <a:endParaRPr/>
          </a:p>
          <a:p>
            <a:pPr algn="just">
              <a:lnSpc>
                <a:spcPct val="100000"/>
              </a:lnSpc>
              <a:buFont typeface="Arial"/>
              <a:buChar char="•"/>
            </a:pPr>
            <a:r>
              <a:rPr b="1" lang="en-US" sz="1500">
                <a:solidFill>
                  <a:srgbClr val="007c92"/>
                </a:solidFill>
                <a:latin typeface="Arial"/>
              </a:rPr>
              <a:t>«ENTI DI DIRITTO PRIVATO REGOLATI O FINANZIATI» </a:t>
            </a:r>
            <a:r>
              <a:rPr b="1" lang="en-US" sz="1500">
                <a:solidFill>
                  <a:srgbClr val="007c92"/>
                </a:solidFill>
                <a:latin typeface="Wingdings"/>
              </a:rPr>
              <a:t></a:t>
            </a:r>
            <a:r>
              <a:rPr b="1" lang="en-US" sz="1500">
                <a:solidFill>
                  <a:srgbClr val="007c92"/>
                </a:solidFill>
                <a:latin typeface="Arial"/>
              </a:rPr>
              <a:t> </a:t>
            </a:r>
            <a:r>
              <a:rPr lang="en-US" sz="1500">
                <a:solidFill>
                  <a:srgbClr val="007c92"/>
                </a:solidFill>
                <a:latin typeface="Arial"/>
              </a:rPr>
              <a:t>le societa' e gli altri enti di diritto privato, anche privi di personalita' giuridica, nei confronti dei quali l'amministrazione che conferisce l'incarico:</a:t>
            </a:r>
            <a:endParaRPr/>
          </a:p>
          <a:p>
            <a:r>
              <a:rPr lang="en-US" sz="1500">
                <a:solidFill>
                  <a:srgbClr val="007c92"/>
                </a:solidFill>
                <a:latin typeface="Arial"/>
              </a:rPr>
              <a:t>1) svolga funzioni di regolazione dell'attivita' principale che comportino, anche attraverso il rilascio di autorizzazioni o concessioni, l'esercizio continuativo di poteri di vigilanza, di controllo o di certificazione;</a:t>
            </a:r>
            <a:endParaRPr/>
          </a:p>
          <a:p>
            <a:r>
              <a:rPr lang="en-US" sz="1500">
                <a:solidFill>
                  <a:srgbClr val="007c92"/>
                </a:solidFill>
                <a:latin typeface="Arial"/>
              </a:rPr>
              <a:t>2) abbia una partecipazione minoritaria nel capitale;</a:t>
            </a:r>
            <a:endParaRPr/>
          </a:p>
          <a:p>
            <a:r>
              <a:rPr lang="en-US" sz="1500">
                <a:solidFill>
                  <a:srgbClr val="007c92"/>
                </a:solidFill>
                <a:latin typeface="Arial"/>
              </a:rPr>
              <a:t>3) finanzi le attivita' attraverso rapporti convenzionali, quali contratti pubblici, contratti di servizio pubblico e di concessione di beni pubblici;</a:t>
            </a:r>
            <a:endParaRPr/>
          </a:p>
        </p:txBody>
      </p:sp>
      <p:sp>
        <p:nvSpPr>
          <p:cNvPr id="3879" name="CustomShape 2"/>
          <p:cNvSpPr/>
          <p:nvPr/>
        </p:nvSpPr>
        <p:spPr>
          <a:xfrm>
            <a:off x="276120" y="1226160"/>
            <a:ext cx="388584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a:solidFill>
                  <a:srgbClr val="00338d"/>
                </a:solidFill>
                <a:latin typeface="Arial"/>
              </a:rPr>
              <a:t>Definizioni</a:t>
            </a:r>
            <a:endParaRPr/>
          </a:p>
          <a:p>
            <a:pPr algn="ctr">
              <a:lnSpc>
                <a:spcPct val="100000"/>
              </a:lnSpc>
            </a:pPr>
            <a:endParaRPr/>
          </a:p>
        </p:txBody>
      </p:sp>
      <p:sp>
        <p:nvSpPr>
          <p:cNvPr id="3880"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1" name="TextShape 1"/>
          <p:cNvSpPr txBox="1"/>
          <p:nvPr/>
        </p:nvSpPr>
        <p:spPr>
          <a:xfrm>
            <a:off x="380880" y="1212120"/>
            <a:ext cx="9360000" cy="5257440"/>
          </a:xfrm>
          <a:prstGeom prst="rect">
            <a:avLst/>
          </a:prstGeom>
        </p:spPr>
        <p:txBody>
          <a:bodyPr bIns="45000" lIns="90000" rIns="90000" tIns="45000"/>
          <a:p>
            <a:pPr>
              <a:lnSpc>
                <a:spcPct val="100000"/>
              </a:lnSpc>
            </a:pPr>
            <a:endParaRPr/>
          </a:p>
          <a:p>
            <a:pPr>
              <a:lnSpc>
                <a:spcPct val="100000"/>
              </a:lnSpc>
            </a:pPr>
            <a:endParaRPr/>
          </a:p>
          <a:p>
            <a:pPr algn="just">
              <a:lnSpc>
                <a:spcPct val="100000"/>
              </a:lnSpc>
              <a:buFont typeface="Arial"/>
              <a:buChar char="•"/>
            </a:pPr>
            <a:r>
              <a:rPr b="1" lang="en-US" sz="1600">
                <a:solidFill>
                  <a:srgbClr val="007c92"/>
                </a:solidFill>
                <a:latin typeface="Arial"/>
              </a:rPr>
              <a:t>«COMPONENTI DI ORGANI DI INDIRIZZO POLITICO» </a:t>
            </a:r>
            <a:r>
              <a:rPr b="1" lang="en-US" sz="1600">
                <a:solidFill>
                  <a:srgbClr val="007c92"/>
                </a:solidFill>
                <a:latin typeface="Wingdings"/>
              </a:rPr>
              <a:t></a:t>
            </a:r>
            <a:r>
              <a:rPr b="1" lang="en-US" sz="1600">
                <a:solidFill>
                  <a:srgbClr val="007c92"/>
                </a:solidFill>
                <a:latin typeface="Arial"/>
              </a:rPr>
              <a:t> </a:t>
            </a:r>
            <a:r>
              <a:rPr lang="en-US" sz="1600">
                <a:solidFill>
                  <a:srgbClr val="007c92"/>
                </a:solidFill>
                <a:latin typeface="Arial"/>
              </a:rPr>
              <a:t>le persone che partecipano, in via elettiva o di nomina, a organi di indirizzo politico delle amministrazioni statali, regionali e locali, quali Presidente del Consiglio dei ministri, Ministro, Vice Ministro, sottosegretario di Stato e commissario straordinario del Governo di cui all'articolo 11 della legge 23 agosto 1988, n. 400, parlamentare, Presidente della giunta o Sindaco, assessore o consigliere nelle regioni, nelle province, nei comuni e nelle forme associative tra enti locali, oppure a organi di indirizzo di enti pubblici, o di enti di diritto privato in controllo pubblico, nazionali, regionali e locali</a:t>
            </a:r>
            <a:endParaRPr/>
          </a:p>
          <a:p>
            <a:pPr algn="just">
              <a:lnSpc>
                <a:spcPct val="100000"/>
              </a:lnSpc>
            </a:pPr>
            <a:r>
              <a:rPr b="1" lang="en-US" sz="1600">
                <a:solidFill>
                  <a:srgbClr val="007c92"/>
                </a:solidFill>
                <a:latin typeface="Arial"/>
              </a:rPr>
              <a:t>…</a:t>
            </a:r>
            <a:endParaRPr/>
          </a:p>
          <a:p>
            <a:pPr algn="just">
              <a:lnSpc>
                <a:spcPct val="100000"/>
              </a:lnSpc>
              <a:buFont typeface="Arial"/>
              <a:buChar char="•"/>
            </a:pPr>
            <a:r>
              <a:rPr b="1" lang="en-US" sz="1600">
                <a:solidFill>
                  <a:srgbClr val="007c92"/>
                </a:solidFill>
                <a:latin typeface="Arial"/>
              </a:rPr>
              <a:t>«INCARICHI AMMINISTRATIVI DI VERTICE» </a:t>
            </a:r>
            <a:r>
              <a:rPr b="1" lang="en-US" sz="1600">
                <a:solidFill>
                  <a:srgbClr val="007c92"/>
                </a:solidFill>
                <a:latin typeface="Wingdings"/>
              </a:rPr>
              <a:t></a:t>
            </a:r>
            <a:r>
              <a:rPr b="1" lang="en-US" sz="1600">
                <a:solidFill>
                  <a:srgbClr val="007c92"/>
                </a:solidFill>
                <a:latin typeface="Arial"/>
              </a:rPr>
              <a:t>  </a:t>
            </a:r>
            <a:r>
              <a:rPr lang="en-US" sz="1600">
                <a:solidFill>
                  <a:srgbClr val="007c92"/>
                </a:solidFill>
                <a:latin typeface="Arial"/>
              </a:rPr>
              <a:t>gli incarichi di livello apicale, quali quelli di Segretario generale, capo Dipartimento, Direttore generale o posizioni assimilate nelle pubbliche amministrazioni e negli enti di diritto privato in controllo pubblico, conferiti a soggetti interni o esterni all'amministrazione o all'ente che conferisce l'incarico, che non comportano l'esercizio in via esclusiva delle competenze di amministrazione e gestione;</a:t>
            </a:r>
            <a:endParaRPr/>
          </a:p>
          <a:p>
            <a:pPr algn="just">
              <a:lnSpc>
                <a:spcPct val="100000"/>
              </a:lnSpc>
              <a:buFont typeface="Arial"/>
              <a:buChar char="•"/>
            </a:pPr>
            <a:r>
              <a:rPr b="1" lang="en-US" sz="1600">
                <a:solidFill>
                  <a:srgbClr val="007c92"/>
                </a:solidFill>
                <a:latin typeface="Arial"/>
              </a:rPr>
              <a:t>«INCARICHI E CARICHE IN ENTI DI DIRITTO PRIVATO REGOLATI O FINANZIATI» </a:t>
            </a:r>
            <a:r>
              <a:rPr b="1" lang="en-US" sz="1600">
                <a:solidFill>
                  <a:srgbClr val="007c92"/>
                </a:solidFill>
                <a:latin typeface="Wingdings"/>
              </a:rPr>
              <a:t></a:t>
            </a:r>
            <a:r>
              <a:rPr b="1" lang="en-US" sz="1600">
                <a:solidFill>
                  <a:srgbClr val="007c92"/>
                </a:solidFill>
                <a:latin typeface="Arial"/>
              </a:rPr>
              <a:t>  </a:t>
            </a:r>
            <a:r>
              <a:rPr lang="en-US" sz="1600">
                <a:solidFill>
                  <a:srgbClr val="007c92"/>
                </a:solidFill>
                <a:latin typeface="Arial"/>
              </a:rPr>
              <a:t>le cariche di presidente con deleghe gestionali dirette, amministratore delegato, le posizioni di dirigente, lo svolgimento stabile di attivita' di consulenza a favore dell'ente</a:t>
            </a:r>
            <a:endParaRPr/>
          </a:p>
          <a:p>
            <a:pPr algn="just">
              <a:lnSpc>
                <a:spcPct val="100000"/>
              </a:lnSpc>
            </a:pPr>
            <a:endParaRPr/>
          </a:p>
          <a:p>
            <a:pPr>
              <a:lnSpc>
                <a:spcPct val="100000"/>
              </a:lnSpc>
            </a:pPr>
            <a:endParaRPr/>
          </a:p>
        </p:txBody>
      </p:sp>
      <p:sp>
        <p:nvSpPr>
          <p:cNvPr id="3882" name="CustomShape 2"/>
          <p:cNvSpPr/>
          <p:nvPr/>
        </p:nvSpPr>
        <p:spPr>
          <a:xfrm>
            <a:off x="276120" y="1226160"/>
            <a:ext cx="388584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Definizioni</a:t>
            </a:r>
            <a:endParaRPr/>
          </a:p>
          <a:p>
            <a:pPr algn="ctr">
              <a:lnSpc>
                <a:spcPct val="100000"/>
              </a:lnSpc>
            </a:pPr>
            <a:endParaRPr/>
          </a:p>
        </p:txBody>
      </p:sp>
      <p:sp>
        <p:nvSpPr>
          <p:cNvPr id="3883"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4" name="TextShape 1"/>
          <p:cNvSpPr txBox="1"/>
          <p:nvPr/>
        </p:nvSpPr>
        <p:spPr>
          <a:xfrm>
            <a:off x="380880" y="1212120"/>
            <a:ext cx="9360000" cy="5257440"/>
          </a:xfrm>
          <a:prstGeom prst="rect">
            <a:avLst/>
          </a:prstGeom>
        </p:spPr>
        <p:txBody>
          <a:bodyPr bIns="45000" lIns="90000" rIns="90000" tIns="45000"/>
          <a:p>
            <a:pPr>
              <a:lnSpc>
                <a:spcPct val="100000"/>
              </a:lnSpc>
            </a:pPr>
            <a:endParaRPr/>
          </a:p>
          <a:p>
            <a:pPr>
              <a:lnSpc>
                <a:spcPct val="100000"/>
              </a:lnSpc>
            </a:pPr>
            <a:endParaRPr/>
          </a:p>
          <a:p>
            <a:pPr algn="just">
              <a:lnSpc>
                <a:spcPct val="100000"/>
              </a:lnSpc>
            </a:pPr>
            <a:endParaRPr/>
          </a:p>
          <a:p>
            <a:pPr algn="just">
              <a:lnSpc>
                <a:spcPct val="100000"/>
              </a:lnSpc>
              <a:buFont typeface="Arial"/>
              <a:buChar char="•"/>
            </a:pPr>
            <a:r>
              <a:rPr b="1" lang="en-US" sz="1600">
                <a:solidFill>
                  <a:srgbClr val="007c92"/>
                </a:solidFill>
                <a:latin typeface="Arial"/>
              </a:rPr>
              <a:t>«INCARICHI DIRIGENZIALI INTERNI» </a:t>
            </a:r>
            <a:r>
              <a:rPr lang="en-US" sz="1600">
                <a:solidFill>
                  <a:srgbClr val="007c92"/>
                </a:solidFill>
                <a:latin typeface="Wingdings"/>
              </a:rPr>
              <a:t></a:t>
            </a:r>
            <a:r>
              <a:rPr lang="en-US" sz="1600">
                <a:solidFill>
                  <a:srgbClr val="007c92"/>
                </a:solidFill>
                <a:latin typeface="Arial"/>
              </a:rPr>
              <a:t> gli incarichi di funzione dirigenziale, comunque denominati, che comportano l'esercizio in via esclusiva delle competenze di amministrazione e gestione, nonche' gli incarichi di funzione dirigenziale nell'ambito degli uffici di diretta collaborazione, conferiti a dirigenti o ad altri dipendenti, ivi comprese le categorie di personale di cui all'articolo 3 del decreto legislativo 30 marzo 2001, n. 165, appartenenti ai ruoli dell' amministrazione che conferisce l'incarico ovvero al ruolo di altra pubblica amministrazione</a:t>
            </a:r>
            <a:endParaRPr/>
          </a:p>
          <a:p>
            <a:pPr algn="just">
              <a:lnSpc>
                <a:spcPct val="100000"/>
              </a:lnSpc>
              <a:buFont typeface="Arial"/>
              <a:buChar char="•"/>
            </a:pPr>
            <a:r>
              <a:rPr b="1" lang="en-US" sz="1600">
                <a:solidFill>
                  <a:srgbClr val="007c92"/>
                </a:solidFill>
                <a:latin typeface="Arial"/>
              </a:rPr>
              <a:t>«INCARICHI DIRIGENZIALI ESTERNI» </a:t>
            </a:r>
            <a:r>
              <a:rPr b="1" lang="en-US" sz="1600">
                <a:solidFill>
                  <a:srgbClr val="007c92"/>
                </a:solidFill>
                <a:latin typeface="Wingdings"/>
              </a:rPr>
              <a:t></a:t>
            </a:r>
            <a:r>
              <a:rPr b="1" lang="en-US" sz="1600">
                <a:solidFill>
                  <a:srgbClr val="007c92"/>
                </a:solidFill>
                <a:latin typeface="Arial"/>
              </a:rPr>
              <a:t> </a:t>
            </a:r>
            <a:r>
              <a:rPr lang="en-US" sz="1600">
                <a:solidFill>
                  <a:srgbClr val="007c92"/>
                </a:solidFill>
                <a:latin typeface="Arial"/>
              </a:rPr>
              <a:t>gli incarichi di funzione dirigenziale, comunque denominati, che comportano l'esercizio in via esclusiva delle competenze di amministrazione e gestione, nonche' gli incarichi di funzione dirigenziale nell'ambito degli uffici di diretta collaborazione, conferiti a soggetti non muniti della qualifica di dirigente pubblico o comunque non dipendenti di pubbliche amministrazioni</a:t>
            </a:r>
            <a:endParaRPr/>
          </a:p>
          <a:p>
            <a:pPr algn="just">
              <a:lnSpc>
                <a:spcPct val="100000"/>
              </a:lnSpc>
              <a:buFont typeface="Arial"/>
              <a:buChar char="•"/>
            </a:pPr>
            <a:r>
              <a:rPr b="1" lang="en-US" sz="1600">
                <a:solidFill>
                  <a:srgbClr val="007c92"/>
                </a:solidFill>
                <a:latin typeface="Arial"/>
              </a:rPr>
              <a:t>«</a:t>
            </a:r>
            <a:r>
              <a:rPr b="1" lang="en-US" sz="1400">
                <a:solidFill>
                  <a:srgbClr val="007c92"/>
                </a:solidFill>
                <a:latin typeface="Arial"/>
              </a:rPr>
              <a:t>INCARICHI DI AMMINISTRATORE DI ENTI PUBBLICI E DI ENTI PRIVATI IN CONTROLLO PUBBLICO</a:t>
            </a:r>
            <a:r>
              <a:rPr b="1" lang="en-US" sz="1600">
                <a:solidFill>
                  <a:srgbClr val="007c92"/>
                </a:solidFill>
                <a:latin typeface="Arial"/>
              </a:rPr>
              <a:t>»</a:t>
            </a:r>
            <a:r>
              <a:rPr lang="en-US" sz="1600">
                <a:solidFill>
                  <a:srgbClr val="007c92"/>
                </a:solidFill>
                <a:latin typeface="Arial"/>
              </a:rPr>
              <a:t> </a:t>
            </a:r>
            <a:r>
              <a:rPr lang="en-US" sz="1600">
                <a:solidFill>
                  <a:srgbClr val="007c92"/>
                </a:solidFill>
                <a:latin typeface="Wingdings"/>
              </a:rPr>
              <a:t></a:t>
            </a:r>
            <a:r>
              <a:rPr lang="en-US" sz="1600">
                <a:solidFill>
                  <a:srgbClr val="007c92"/>
                </a:solidFill>
                <a:latin typeface="Arial"/>
              </a:rPr>
              <a:t> gli incarichi di Presidente con deleghe gestionali dirette, amministratore delegato e assimilabili, di altro organo di indirizzo delle attivita' dell'ente, comunque denominato, negli enti pubblici e negli enti di diritto privato in controllo pubblico.</a:t>
            </a:r>
            <a:endParaRPr/>
          </a:p>
          <a:p>
            <a:pPr>
              <a:lnSpc>
                <a:spcPct val="100000"/>
              </a:lnSpc>
            </a:pPr>
            <a:endParaRPr/>
          </a:p>
        </p:txBody>
      </p:sp>
      <p:sp>
        <p:nvSpPr>
          <p:cNvPr id="3885" name="CustomShape 2"/>
          <p:cNvSpPr/>
          <p:nvPr/>
        </p:nvSpPr>
        <p:spPr>
          <a:xfrm>
            <a:off x="276120" y="1226160"/>
            <a:ext cx="388584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Definizioni</a:t>
            </a:r>
            <a:endParaRPr/>
          </a:p>
          <a:p>
            <a:pPr algn="ctr">
              <a:lnSpc>
                <a:spcPct val="100000"/>
              </a:lnSpc>
            </a:pPr>
            <a:endParaRPr/>
          </a:p>
        </p:txBody>
      </p:sp>
      <p:sp>
        <p:nvSpPr>
          <p:cNvPr id="3886"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7" name="CustomShape 1"/>
          <p:cNvSpPr/>
          <p:nvPr/>
        </p:nvSpPr>
        <p:spPr>
          <a:xfrm>
            <a:off x="1987560" y="1365480"/>
            <a:ext cx="4675680" cy="1142640"/>
          </a:xfrm>
          <a:prstGeom prst="rect">
            <a:avLst/>
          </a:prstGeom>
          <a:solidFill>
            <a:srgbClr val="007c92"/>
          </a:solidFill>
        </p:spPr>
        <p:txBody>
          <a:bodyPr anchor="ctr" bIns="45000" lIns="90000" rIns="90000" tIns="45000"/>
          <a:p>
            <a:pPr algn="ctr">
              <a:lnSpc>
                <a:spcPct val="100000"/>
              </a:lnSpc>
            </a:pPr>
            <a:r>
              <a:rPr b="1" lang="it-IT" sz="2000">
                <a:solidFill>
                  <a:srgbClr val="ffffff"/>
                </a:solidFill>
                <a:latin typeface="Arial"/>
              </a:rPr>
              <a:t>WHISTLEBLOWING</a:t>
            </a:r>
            <a:endParaRPr/>
          </a:p>
        </p:txBody>
      </p:sp>
      <p:sp>
        <p:nvSpPr>
          <p:cNvPr id="1688" name="CustomShape 2"/>
          <p:cNvSpPr/>
          <p:nvPr/>
        </p:nvSpPr>
        <p:spPr>
          <a:xfrm>
            <a:off x="3792240" y="2707560"/>
            <a:ext cx="1066320" cy="1523520"/>
          </a:xfrm>
          <a:prstGeom prst="rect">
            <a:avLst>
              <a:gd fmla="val 50000" name="adj1"/>
              <a:gd fmla="val 50000" name="adj2"/>
            </a:avLst>
          </a:prstGeom>
          <a:solidFill>
            <a:srgbClr val="007c92"/>
          </a:solidFill>
        </p:spPr>
      </p:sp>
      <p:sp>
        <p:nvSpPr>
          <p:cNvPr id="1689" name="CustomShape 3"/>
          <p:cNvSpPr/>
          <p:nvPr/>
        </p:nvSpPr>
        <p:spPr>
          <a:xfrm>
            <a:off x="3110400" y="4724280"/>
            <a:ext cx="3352320" cy="1676160"/>
          </a:xfrm>
          <a:prstGeom prst="rect">
            <a:avLst/>
          </a:prstGeom>
          <a:solidFill>
            <a:srgbClr val="6ba1ff"/>
          </a:solidFill>
        </p:spPr>
        <p:txBody>
          <a:bodyPr anchor="ctr" bIns="45000" lIns="90000" rIns="90000" tIns="45000"/>
          <a:p>
            <a:pPr algn="ctr">
              <a:lnSpc>
                <a:spcPct val="100000"/>
              </a:lnSpc>
            </a:pPr>
            <a:r>
              <a:rPr lang="it-IT" sz="2000">
                <a:solidFill>
                  <a:srgbClr val="00266a"/>
                </a:solidFill>
                <a:latin typeface="Arial"/>
              </a:rPr>
              <a:t>Art. 54 bis, T.u.p.i</a:t>
            </a:r>
            <a:endParaRPr/>
          </a:p>
        </p:txBody>
      </p:sp>
      <p:sp>
        <p:nvSpPr>
          <p:cNvPr id="1690" name="CustomShape 4"/>
          <p:cNvSpPr/>
          <p:nvPr/>
        </p:nvSpPr>
        <p:spPr>
          <a:xfrm>
            <a:off x="6536880" y="5143680"/>
            <a:ext cx="914040" cy="837720"/>
          </a:xfrm>
          <a:prstGeom prst="rect">
            <a:avLst>
              <a:gd fmla="val 50000" name="adj1"/>
              <a:gd fmla="val 50000" name="adj2"/>
            </a:avLst>
          </a:prstGeom>
          <a:solidFill>
            <a:srgbClr val="25deff"/>
          </a:solidFill>
        </p:spPr>
      </p:sp>
      <p:sp>
        <p:nvSpPr>
          <p:cNvPr id="1691" name="CustomShape 5"/>
          <p:cNvSpPr/>
          <p:nvPr/>
        </p:nvSpPr>
        <p:spPr>
          <a:xfrm>
            <a:off x="0" y="3724560"/>
            <a:ext cx="2855160" cy="1999440"/>
          </a:xfrm>
          <a:prstGeom prst="rect">
            <a:avLst/>
          </a:prstGeom>
          <a:solidFill>
            <a:srgbClr val="007c92"/>
          </a:solidFill>
        </p:spPr>
        <p:txBody>
          <a:bodyPr anchor="ctr" bIns="45000" lIns="90000" rIns="90000" tIns="45000"/>
          <a:p>
            <a:pPr algn="ctr">
              <a:lnSpc>
                <a:spcPct val="100000"/>
              </a:lnSpc>
            </a:pPr>
            <a:r>
              <a:rPr lang="it-IT" sz="2000">
                <a:solidFill>
                  <a:srgbClr val="ffffff"/>
                </a:solidFill>
                <a:latin typeface="Arial"/>
              </a:rPr>
              <a:t>Art. 1, co. 51, </a:t>
            </a:r>
            <a:endParaRPr/>
          </a:p>
          <a:p>
            <a:pPr algn="ctr">
              <a:lnSpc>
                <a:spcPct val="100000"/>
              </a:lnSpc>
            </a:pPr>
            <a:r>
              <a:rPr lang="it-IT" sz="2000">
                <a:solidFill>
                  <a:srgbClr val="ffffff"/>
                </a:solidFill>
                <a:latin typeface="Arial"/>
              </a:rPr>
              <a:t>L. 190/2012</a:t>
            </a:r>
            <a:endParaRPr/>
          </a:p>
          <a:p>
            <a:pPr algn="ctr">
              <a:lnSpc>
                <a:spcPct val="100000"/>
              </a:lnSpc>
            </a:pPr>
            <a:endParaRPr/>
          </a:p>
        </p:txBody>
      </p:sp>
      <p:sp>
        <p:nvSpPr>
          <p:cNvPr id="1692" name="CustomShape 6"/>
          <p:cNvSpPr/>
          <p:nvPr/>
        </p:nvSpPr>
        <p:spPr>
          <a:xfrm>
            <a:off x="7553880" y="4933080"/>
            <a:ext cx="2152440" cy="1258560"/>
          </a:xfrm>
          <a:prstGeom prst="rect">
            <a:avLst/>
          </a:prstGeom>
          <a:solidFill>
            <a:srgbClr val="007c92"/>
          </a:solidFill>
        </p:spPr>
        <p:txBody>
          <a:bodyPr anchor="ctr" bIns="45000" lIns="90000" rIns="90000" tIns="45000"/>
          <a:p>
            <a:pPr algn="ctr">
              <a:lnSpc>
                <a:spcPct val="100000"/>
              </a:lnSpc>
            </a:pPr>
            <a:r>
              <a:rPr lang="it-IT">
                <a:solidFill>
                  <a:srgbClr val="ffffff"/>
                </a:solidFill>
                <a:latin typeface="Arial"/>
              </a:rPr>
              <a:t>Attuazione a livello decentrato</a:t>
            </a:r>
            <a:endParaRPr/>
          </a:p>
        </p:txBody>
      </p:sp>
      <p:pic>
        <p:nvPicPr>
          <p:cNvPr descr="" id="1693" name="Immagine 1"/>
          <p:cNvPicPr/>
          <p:nvPr/>
        </p:nvPicPr>
        <p:blipFill>
          <a:blip r:embed="rId1"/>
          <a:stretch>
            <a:fillRect/>
          </a:stretch>
        </p:blipFill>
        <p:spPr>
          <a:xfrm>
            <a:off x="6850080" y="1435680"/>
            <a:ext cx="2989440" cy="2989440"/>
          </a:xfrm>
          <a:prstGeom prst="rect">
            <a:avLst/>
          </a:prstGeom>
        </p:spPr>
      </p:pic>
      <p:sp>
        <p:nvSpPr>
          <p:cNvPr id="1694" name="TextShape 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7" name="TextShape 1"/>
          <p:cNvSpPr txBox="1"/>
          <p:nvPr/>
        </p:nvSpPr>
        <p:spPr>
          <a:xfrm>
            <a:off x="272520" y="1197000"/>
            <a:ext cx="9360000" cy="4895640"/>
          </a:xfrm>
          <a:prstGeom prst="rect">
            <a:avLst/>
          </a:prstGeom>
        </p:spPr>
        <p:txBody>
          <a:bodyPr bIns="45000" lIns="90000" rIns="90000" tIns="45000"/>
          <a:p>
            <a:pPr>
              <a:lnSpc>
                <a:spcPct val="100000"/>
              </a:lnSpc>
            </a:pPr>
            <a:endParaRPr/>
          </a:p>
          <a:p>
            <a:pPr algn="just">
              <a:lnSpc>
                <a:spcPct val="100000"/>
              </a:lnSpc>
            </a:pPr>
            <a:endParaRPr/>
          </a:p>
          <a:p>
            <a:pPr algn="just">
              <a:lnSpc>
                <a:spcPct val="100000"/>
              </a:lnSpc>
            </a:pPr>
            <a:endParaRPr/>
          </a:p>
          <a:p>
            <a:pPr algn="just">
              <a:lnSpc>
                <a:spcPct val="100000"/>
              </a:lnSpc>
            </a:pPr>
            <a:r>
              <a:rPr lang="en-US" sz="1600">
                <a:solidFill>
                  <a:srgbClr val="007c92"/>
                </a:solidFill>
                <a:latin typeface="Arial"/>
              </a:rPr>
              <a:t>La sussistenza di una ipotesi di inconferibilità va rilevata, all’esito delle procedure concorsuali e fatto salvo il perfezionamento del rapporto di lavoro, nel momento del conferimento dell’incarico, allorché l’interessato è tenuto a presentare la dichiarazione di cui all’art. 20, co. 1, del d.lgs. n. 39 del 2013.</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US" sz="1500">
                <a:solidFill>
                  <a:srgbClr val="007c92"/>
                </a:solidFill>
                <a:latin typeface="Arial"/>
              </a:rPr>
              <a:t>L’art. 29-ter d. l. n. 69/2013, come convertito dalla legge 98/2013, dispone che, in sede di prima applicazione, con riguardo ai casi previsti dalle disposizioni di cui ai capi V e VI del d.lgs. n. 39/2013, </a:t>
            </a:r>
            <a:r>
              <a:rPr b="1" lang="en-US" sz="1500">
                <a:solidFill>
                  <a:srgbClr val="007c92"/>
                </a:solidFill>
                <a:latin typeface="Arial"/>
              </a:rPr>
              <a:t>gli incarichi conferiti e i contratti stipulati prima della data di entrata in vigore del medesimo decreto legislativo (4 maggio 2013) </a:t>
            </a:r>
            <a:r>
              <a:rPr lang="en-US" sz="1500">
                <a:solidFill>
                  <a:srgbClr val="007c92"/>
                </a:solidFill>
                <a:latin typeface="Arial"/>
              </a:rPr>
              <a:t>in conformità alla normativa vigente prima della stessa data, </a:t>
            </a:r>
            <a:r>
              <a:rPr b="1" lang="en-US" sz="1500">
                <a:solidFill>
                  <a:srgbClr val="007c92"/>
                </a:solidFill>
                <a:latin typeface="Arial"/>
              </a:rPr>
              <a:t>non hanno effetto</a:t>
            </a:r>
            <a:r>
              <a:rPr lang="en-US" sz="1500">
                <a:solidFill>
                  <a:srgbClr val="007c92"/>
                </a:solidFill>
                <a:latin typeface="Arial"/>
              </a:rPr>
              <a:t> come causa di incompatibilità fino alla scadenza già stabilita per i medesimi incarichi e contratti.</a:t>
            </a:r>
            <a:endParaRPr/>
          </a:p>
          <a:p>
            <a:pPr algn="just">
              <a:lnSpc>
                <a:spcPct val="100000"/>
              </a:lnSpc>
            </a:pPr>
            <a:endParaRPr/>
          </a:p>
          <a:p>
            <a:pPr algn="just">
              <a:lnSpc>
                <a:spcPct val="100000"/>
              </a:lnSpc>
            </a:pPr>
            <a:r>
              <a:rPr lang="en-US" sz="1500">
                <a:solidFill>
                  <a:srgbClr val="007c92"/>
                </a:solidFill>
                <a:latin typeface="Arial"/>
              </a:rPr>
              <a:t>Per i nuovi incarichi la dichiarazione di inconferibilità e incompatibilità va presentata </a:t>
            </a:r>
            <a:r>
              <a:rPr b="1" lang="en-US" sz="1500">
                <a:solidFill>
                  <a:srgbClr val="007c92"/>
                </a:solidFill>
                <a:latin typeface="Arial"/>
              </a:rPr>
              <a:t>prima del provvedimento definitivo di conferimento incarico.</a:t>
            </a:r>
            <a:endParaRPr/>
          </a:p>
          <a:p>
            <a:pPr algn="just">
              <a:lnSpc>
                <a:spcPct val="100000"/>
              </a:lnSpc>
            </a:pPr>
            <a:endParaRPr/>
          </a:p>
          <a:p>
            <a:pPr algn="just">
              <a:lnSpc>
                <a:spcPct val="100000"/>
              </a:lnSpc>
            </a:pPr>
            <a:r>
              <a:rPr lang="en-US" sz="1500">
                <a:solidFill>
                  <a:srgbClr val="007c92"/>
                </a:solidFill>
                <a:latin typeface="Arial"/>
              </a:rPr>
              <a:t>La dichiarazione di inconferibilità  è </a:t>
            </a:r>
            <a:r>
              <a:rPr b="1" lang="en-US" sz="1500">
                <a:solidFill>
                  <a:srgbClr val="007c92"/>
                </a:solidFill>
                <a:latin typeface="Arial"/>
              </a:rPr>
              <a:t>condizione per l’acquisizione dell’efficacia dell’incarico.</a:t>
            </a:r>
            <a:endParaRPr/>
          </a:p>
          <a:p>
            <a:pPr>
              <a:lnSpc>
                <a:spcPct val="100000"/>
              </a:lnSpc>
            </a:pPr>
            <a:endParaRPr/>
          </a:p>
          <a:p>
            <a:pPr algn="just">
              <a:lnSpc>
                <a:spcPct val="100000"/>
              </a:lnSpc>
            </a:pPr>
            <a:endParaRPr/>
          </a:p>
          <a:p>
            <a:pPr algn="just">
              <a:lnSpc>
                <a:spcPct val="100000"/>
              </a:lnSpc>
            </a:pPr>
            <a:endParaRPr/>
          </a:p>
        </p:txBody>
      </p:sp>
      <p:sp>
        <p:nvSpPr>
          <p:cNvPr id="3888" name="CustomShape 2"/>
          <p:cNvSpPr/>
          <p:nvPr/>
        </p:nvSpPr>
        <p:spPr>
          <a:xfrm>
            <a:off x="272520" y="3187800"/>
            <a:ext cx="4908600" cy="456840"/>
          </a:xfrm>
          <a:prstGeom prst="rect">
            <a:avLst/>
          </a:prstGeom>
          <a:solidFill>
            <a:srgbClr val="cce3f4"/>
          </a:solidFill>
        </p:spPr>
        <p:txBody>
          <a:bodyPr anchor="ctr" bIns="45000" lIns="90000" rIns="90000" tIns="45000"/>
          <a:p>
            <a:pPr algn="r">
              <a:lnSpc>
                <a:spcPct val="100000"/>
              </a:lnSpc>
            </a:pPr>
            <a:endParaRPr/>
          </a:p>
          <a:p>
            <a:pPr algn="r">
              <a:lnSpc>
                <a:spcPct val="100000"/>
              </a:lnSpc>
            </a:pPr>
            <a:endParaRPr/>
          </a:p>
          <a:p>
            <a:pPr algn="r">
              <a:lnSpc>
                <a:spcPct val="100000"/>
              </a:lnSpc>
            </a:pPr>
            <a:r>
              <a:rPr b="1" lang="it-IT" sz="1600">
                <a:solidFill>
                  <a:srgbClr val="00338d"/>
                </a:solidFill>
                <a:latin typeface="Arial"/>
              </a:rPr>
              <a:t>Tempi: </a:t>
            </a:r>
            <a:r>
              <a:rPr b="1" lang="it-IT" sz="1400">
                <a:solidFill>
                  <a:srgbClr val="00338d"/>
                </a:solidFill>
                <a:latin typeface="Arial"/>
              </a:rPr>
              <a:t>INCONFERIBILITÀ – INCOMPATIBILITÀ</a:t>
            </a:r>
            <a:endParaRPr/>
          </a:p>
          <a:p>
            <a:pPr algn="ctr">
              <a:lnSpc>
                <a:spcPct val="100000"/>
              </a:lnSpc>
            </a:pPr>
            <a:endParaRPr/>
          </a:p>
        </p:txBody>
      </p:sp>
      <p:sp>
        <p:nvSpPr>
          <p:cNvPr id="3889" name="CustomShape 3"/>
          <p:cNvSpPr/>
          <p:nvPr/>
        </p:nvSpPr>
        <p:spPr>
          <a:xfrm>
            <a:off x="5334120" y="3035160"/>
            <a:ext cx="1676160" cy="761760"/>
          </a:xfrm>
          <a:prstGeom prst="rect">
            <a:avLst>
              <a:gd fmla="val 50000" name="adj1"/>
              <a:gd fmla="val 50000" name="adj2"/>
            </a:avLst>
          </a:prstGeom>
          <a:solidFill>
            <a:srgbClr val="007c92"/>
          </a:solidFill>
        </p:spPr>
      </p:sp>
      <p:pic>
        <p:nvPicPr>
          <p:cNvPr descr="" id="3890" name="Immagine 6"/>
          <p:cNvPicPr/>
          <p:nvPr/>
        </p:nvPicPr>
        <p:blipFill>
          <a:blip r:embed="rId1"/>
          <a:stretch>
            <a:fillRect/>
          </a:stretch>
        </p:blipFill>
        <p:spPr>
          <a:xfrm>
            <a:off x="7057080" y="2954160"/>
            <a:ext cx="842760" cy="842760"/>
          </a:xfrm>
          <a:prstGeom prst="rect">
            <a:avLst/>
          </a:prstGeom>
        </p:spPr>
      </p:pic>
      <p:sp>
        <p:nvSpPr>
          <p:cNvPr id="3891" name="CustomShape 4"/>
          <p:cNvSpPr/>
          <p:nvPr/>
        </p:nvSpPr>
        <p:spPr>
          <a:xfrm>
            <a:off x="272520" y="1282680"/>
            <a:ext cx="6095520" cy="55512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Quando deve essere rilevata una ipotesi di inconferibilità?</a:t>
            </a:r>
            <a:endParaRPr/>
          </a:p>
          <a:p>
            <a:pPr algn="r">
              <a:lnSpc>
                <a:spcPct val="100000"/>
              </a:lnSpc>
            </a:pPr>
            <a:endParaRPr/>
          </a:p>
        </p:txBody>
      </p:sp>
      <p:sp>
        <p:nvSpPr>
          <p:cNvPr id="3892" name="CustomShape 5"/>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3" name="TextShape 1"/>
          <p:cNvSpPr txBox="1"/>
          <p:nvPr/>
        </p:nvSpPr>
        <p:spPr>
          <a:xfrm>
            <a:off x="267840" y="1143000"/>
            <a:ext cx="9360000" cy="548604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lang="en-US" sz="1450">
                <a:solidFill>
                  <a:srgbClr val="000000"/>
                </a:solidFill>
                <a:latin typeface="Arial"/>
              </a:rPr>
              <a:t>	</a:t>
            </a:r>
            <a:r>
              <a:rPr lang="en-US" sz="1450">
                <a:solidFill>
                  <a:srgbClr val="000000"/>
                </a:solidFill>
                <a:latin typeface="Arial"/>
              </a:rPr>
              <a:t>	</a:t>
            </a:r>
            <a:r>
              <a:rPr b="1" lang="en-US" sz="1450">
                <a:solidFill>
                  <a:srgbClr val="007c92"/>
                </a:solidFill>
                <a:latin typeface="Arial"/>
              </a:rPr>
              <a:t>Modulistica e direttive a cura del RPC</a:t>
            </a:r>
            <a:endParaRPr/>
          </a:p>
          <a:p>
            <a:pPr algn="just">
              <a:lnSpc>
                <a:spcPct val="100000"/>
              </a:lnSpc>
            </a:pPr>
            <a:endParaRPr/>
          </a:p>
          <a:p>
            <a:pPr algn="just">
              <a:lnSpc>
                <a:spcPct val="100000"/>
              </a:lnSpc>
            </a:pPr>
            <a:r>
              <a:rPr lang="en-US" sz="1450">
                <a:solidFill>
                  <a:srgbClr val="007c92"/>
                </a:solidFill>
                <a:latin typeface="Arial"/>
              </a:rPr>
              <a:t>Le dichiarazioni devono essere rese dagli interessati </a:t>
            </a:r>
            <a:r>
              <a:rPr b="1" lang="en-US" sz="1450">
                <a:solidFill>
                  <a:srgbClr val="007c92"/>
                </a:solidFill>
                <a:latin typeface="Arial"/>
              </a:rPr>
              <a:t>all’organo che</a:t>
            </a:r>
            <a:r>
              <a:rPr lang="en-US" sz="1450">
                <a:solidFill>
                  <a:srgbClr val="007c92"/>
                </a:solidFill>
                <a:latin typeface="Arial"/>
              </a:rPr>
              <a:t>, nell’ambito dell’amministrazione pubblica, dell’ente pubblico o privato in controllo pubblico, </a:t>
            </a:r>
            <a:r>
              <a:rPr b="1" lang="en-US" sz="1450">
                <a:solidFill>
                  <a:srgbClr val="007c92"/>
                </a:solidFill>
                <a:latin typeface="Arial"/>
              </a:rPr>
              <a:t>conferisce l’incarico,</a:t>
            </a:r>
            <a:r>
              <a:rPr lang="en-US" sz="1450">
                <a:solidFill>
                  <a:srgbClr val="007c92"/>
                </a:solidFill>
                <a:latin typeface="Arial"/>
              </a:rPr>
              <a:t> che poi </a:t>
            </a:r>
            <a:r>
              <a:rPr b="1" lang="en-US" sz="1450" u="sng">
                <a:solidFill>
                  <a:srgbClr val="007c92"/>
                </a:solidFill>
                <a:latin typeface="Arial"/>
              </a:rPr>
              <a:t>ne deve dare comunicazione al Responsabile della prevenzione della corruzione o figura analoga. </a:t>
            </a:r>
            <a:endParaRPr/>
          </a:p>
          <a:p>
            <a:pPr algn="just">
              <a:lnSpc>
                <a:spcPct val="100000"/>
              </a:lnSpc>
            </a:pPr>
            <a:endParaRPr/>
          </a:p>
          <a:p>
            <a:pPr algn="just">
              <a:lnSpc>
                <a:spcPct val="100000"/>
              </a:lnSpc>
            </a:pPr>
            <a:r>
              <a:rPr lang="en-US" sz="1450">
                <a:solidFill>
                  <a:srgbClr val="007c92"/>
                </a:solidFill>
                <a:latin typeface="Wingdings"/>
              </a:rPr>
              <a:t></a:t>
            </a:r>
            <a:r>
              <a:rPr lang="en-US" sz="1450">
                <a:solidFill>
                  <a:srgbClr val="007c92"/>
                </a:solidFill>
                <a:latin typeface="Arial"/>
              </a:rPr>
              <a:t> </a:t>
            </a:r>
            <a:r>
              <a:rPr lang="en-US" sz="1450">
                <a:solidFill>
                  <a:srgbClr val="007c92"/>
                </a:solidFill>
                <a:latin typeface="Arial"/>
              </a:rPr>
              <a:t>All'</a:t>
            </a:r>
            <a:r>
              <a:rPr b="1" lang="en-US" sz="1450" u="sng">
                <a:solidFill>
                  <a:srgbClr val="007c92"/>
                </a:solidFill>
                <a:latin typeface="Arial"/>
              </a:rPr>
              <a:t>atto del conferimento dell'incarico</a:t>
            </a:r>
            <a:r>
              <a:rPr b="1" lang="en-US" sz="1450">
                <a:solidFill>
                  <a:srgbClr val="007c92"/>
                </a:solidFill>
                <a:latin typeface="Arial"/>
              </a:rPr>
              <a:t> </a:t>
            </a:r>
            <a:r>
              <a:rPr lang="en-US" sz="1450">
                <a:solidFill>
                  <a:srgbClr val="007c92"/>
                </a:solidFill>
                <a:latin typeface="Arial"/>
              </a:rPr>
              <a:t>l'interessato presenta una dichiarazione sulla insussistenza di una delle cause di inconferibilita' di cui al presente decreto.</a:t>
            </a:r>
            <a:endParaRPr/>
          </a:p>
          <a:p>
            <a:pPr algn="just">
              <a:lnSpc>
                <a:spcPct val="100000"/>
              </a:lnSpc>
            </a:pPr>
            <a:r>
              <a:rPr lang="en-US" sz="1450">
                <a:solidFill>
                  <a:srgbClr val="007c92"/>
                </a:solidFill>
                <a:latin typeface="Wingdings"/>
              </a:rPr>
              <a:t></a:t>
            </a:r>
            <a:r>
              <a:rPr lang="en-US" sz="1450">
                <a:solidFill>
                  <a:srgbClr val="007c92"/>
                </a:solidFill>
                <a:latin typeface="Arial"/>
              </a:rPr>
              <a:t> </a:t>
            </a:r>
            <a:r>
              <a:rPr lang="en-US" sz="1450">
                <a:solidFill>
                  <a:srgbClr val="007c92"/>
                </a:solidFill>
                <a:latin typeface="Arial"/>
              </a:rPr>
              <a:t>Nel corso dell'incarico l'interessato presenta </a:t>
            </a:r>
            <a:r>
              <a:rPr b="1" lang="en-US" sz="1450" u="sng">
                <a:solidFill>
                  <a:srgbClr val="007c92"/>
                </a:solidFill>
                <a:latin typeface="Arial"/>
              </a:rPr>
              <a:t>annualmente</a:t>
            </a:r>
            <a:r>
              <a:rPr lang="en-US" sz="1450">
                <a:solidFill>
                  <a:srgbClr val="007c92"/>
                </a:solidFill>
                <a:latin typeface="Arial"/>
              </a:rPr>
              <a:t> una dichiarazione sulla insussistenza di una delle cause di incompatibilita' di cui al presente decreto.</a:t>
            </a:r>
            <a:endParaRPr/>
          </a:p>
          <a:p>
            <a:pPr algn="just">
              <a:lnSpc>
                <a:spcPct val="100000"/>
              </a:lnSpc>
            </a:pPr>
            <a:r>
              <a:rPr lang="en-US" sz="1450">
                <a:solidFill>
                  <a:srgbClr val="007c92"/>
                </a:solidFill>
                <a:latin typeface="Wingdings"/>
              </a:rPr>
              <a:t></a:t>
            </a:r>
            <a:r>
              <a:rPr lang="en-US" sz="1450">
                <a:solidFill>
                  <a:srgbClr val="007c92"/>
                </a:solidFill>
                <a:latin typeface="Arial"/>
              </a:rPr>
              <a:t> </a:t>
            </a:r>
            <a:r>
              <a:rPr lang="en-US" sz="1450">
                <a:solidFill>
                  <a:srgbClr val="007c92"/>
                </a:solidFill>
                <a:latin typeface="Arial"/>
              </a:rPr>
              <a:t>Entrambe le dichiarazioni sono </a:t>
            </a:r>
            <a:r>
              <a:rPr b="1" lang="en-US" sz="1450">
                <a:solidFill>
                  <a:srgbClr val="007c92"/>
                </a:solidFill>
                <a:latin typeface="Arial"/>
              </a:rPr>
              <a:t>pubblicate nel sito </a:t>
            </a:r>
            <a:r>
              <a:rPr lang="en-US" sz="1450">
                <a:solidFill>
                  <a:srgbClr val="007c92"/>
                </a:solidFill>
                <a:latin typeface="Arial"/>
              </a:rPr>
              <a:t>della pubblica amministrazione, ente pubblico o ente di diritto privato in controllo pubblico che ha conferito l'incarico.</a:t>
            </a:r>
            <a:endParaRPr/>
          </a:p>
          <a:p>
            <a:pPr algn="just">
              <a:lnSpc>
                <a:spcPct val="100000"/>
              </a:lnSpc>
            </a:pPr>
            <a:r>
              <a:rPr lang="en-US" sz="1450">
                <a:solidFill>
                  <a:srgbClr val="007c92"/>
                </a:solidFill>
                <a:latin typeface="Wingdings"/>
              </a:rPr>
              <a:t></a:t>
            </a:r>
            <a:r>
              <a:rPr lang="en-US" sz="1450">
                <a:solidFill>
                  <a:srgbClr val="007c92"/>
                </a:solidFill>
                <a:latin typeface="Arial"/>
              </a:rPr>
              <a:t> </a:t>
            </a:r>
            <a:r>
              <a:rPr lang="en-US" sz="1450">
                <a:solidFill>
                  <a:srgbClr val="007c92"/>
                </a:solidFill>
                <a:latin typeface="Arial"/>
              </a:rPr>
              <a:t>La dichiarazione relativa alle inconferibilità e' </a:t>
            </a:r>
            <a:r>
              <a:rPr b="1" lang="en-US" sz="1450">
                <a:solidFill>
                  <a:srgbClr val="007c92"/>
                </a:solidFill>
                <a:latin typeface="Arial"/>
              </a:rPr>
              <a:t>condizione per l'acquisizione dell'efficacia dell'incarico</a:t>
            </a:r>
            <a:r>
              <a:rPr lang="en-US" sz="1450">
                <a:solidFill>
                  <a:srgbClr val="007c92"/>
                </a:solidFill>
                <a:latin typeface="Arial"/>
              </a:rPr>
              <a:t>.</a:t>
            </a:r>
            <a:endParaRPr/>
          </a:p>
          <a:p>
            <a:pPr algn="just">
              <a:lnSpc>
                <a:spcPct val="100000"/>
              </a:lnSpc>
            </a:pPr>
            <a:r>
              <a:rPr lang="en-US" sz="1450">
                <a:solidFill>
                  <a:srgbClr val="007c92"/>
                </a:solidFill>
                <a:latin typeface="Wingdings"/>
              </a:rPr>
              <a:t></a:t>
            </a:r>
            <a:r>
              <a:rPr lang="en-US" sz="1450">
                <a:solidFill>
                  <a:srgbClr val="007c92"/>
                </a:solidFill>
                <a:latin typeface="Arial"/>
              </a:rPr>
              <a:t> </a:t>
            </a:r>
            <a:r>
              <a:rPr lang="en-US" sz="1450">
                <a:solidFill>
                  <a:srgbClr val="007c92"/>
                </a:solidFill>
                <a:latin typeface="Arial"/>
              </a:rPr>
              <a:t>Ferma restando ogni altra responsabilita', la </a:t>
            </a:r>
            <a:r>
              <a:rPr b="1" lang="en-US" sz="1450">
                <a:solidFill>
                  <a:srgbClr val="007c92"/>
                </a:solidFill>
                <a:latin typeface="Arial"/>
              </a:rPr>
              <a:t>dichiarazione mendace</a:t>
            </a:r>
            <a:r>
              <a:rPr lang="en-US" sz="1450">
                <a:solidFill>
                  <a:srgbClr val="007c92"/>
                </a:solidFill>
                <a:latin typeface="Arial"/>
              </a:rPr>
              <a:t>, accertata dalla stessa amministrazione, nel rispetto del diritto di difesa e del contraddittorio dell'interessato, comporta la inconferibilita' di qualsivoglia incarico di cui al presente decreto per un periodo di 5 ann</a:t>
            </a:r>
            <a:r>
              <a:rPr lang="en-US" sz="1450">
                <a:solidFill>
                  <a:srgbClr val="00338d"/>
                </a:solidFill>
                <a:latin typeface="Arial"/>
              </a:rPr>
              <a:t>i.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3894" name="CustomShape 2"/>
          <p:cNvSpPr/>
          <p:nvPr/>
        </p:nvSpPr>
        <p:spPr>
          <a:xfrm>
            <a:off x="276120" y="1335600"/>
            <a:ext cx="650880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500">
                <a:solidFill>
                  <a:srgbClr val="00338d"/>
                </a:solidFill>
                <a:latin typeface="Arial"/>
              </a:rPr>
              <a:t>Dichiarazioni relativa all'inconferibilità e all'incompatibilità</a:t>
            </a:r>
            <a:endParaRPr/>
          </a:p>
          <a:p>
            <a:pPr algn="r">
              <a:lnSpc>
                <a:spcPct val="100000"/>
              </a:lnSpc>
            </a:pPr>
            <a:endParaRPr/>
          </a:p>
        </p:txBody>
      </p:sp>
      <p:sp>
        <p:nvSpPr>
          <p:cNvPr id="3895" name="CustomShape 3"/>
          <p:cNvSpPr/>
          <p:nvPr/>
        </p:nvSpPr>
        <p:spPr>
          <a:xfrm>
            <a:off x="609480" y="2286000"/>
            <a:ext cx="1371240" cy="380520"/>
          </a:xfrm>
          <a:prstGeom prst="rect">
            <a:avLst>
              <a:gd fmla="val 50000" name="adj1"/>
              <a:gd fmla="val 50000" name="adj2"/>
            </a:avLst>
          </a:prstGeom>
          <a:solidFill>
            <a:srgbClr val="007c92"/>
          </a:solidFill>
        </p:spPr>
      </p:sp>
      <p:pic>
        <p:nvPicPr>
          <p:cNvPr descr="" id="3896" name="Immagine 6"/>
          <p:cNvPicPr/>
          <p:nvPr/>
        </p:nvPicPr>
        <p:blipFill>
          <a:blip r:embed="rId1"/>
          <a:stretch>
            <a:fillRect/>
          </a:stretch>
        </p:blipFill>
        <p:spPr>
          <a:xfrm>
            <a:off x="7315200" y="1356480"/>
            <a:ext cx="1147320" cy="1147320"/>
          </a:xfrm>
          <a:prstGeom prst="rect">
            <a:avLst/>
          </a:prstGeom>
        </p:spPr>
      </p:pic>
      <p:sp>
        <p:nvSpPr>
          <p:cNvPr id="3897"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8" name="TextShape 1"/>
          <p:cNvSpPr txBox="1"/>
          <p:nvPr/>
        </p:nvSpPr>
        <p:spPr>
          <a:xfrm>
            <a:off x="216360" y="1439280"/>
            <a:ext cx="9360000" cy="489564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r>
              <a:rPr lang="en-US" sz="1500">
                <a:solidFill>
                  <a:srgbClr val="007c92"/>
                </a:solidFill>
                <a:latin typeface="Wingdings"/>
              </a:rPr>
              <a:t></a:t>
            </a:r>
            <a:r>
              <a:rPr lang="en-US" sz="1500">
                <a:solidFill>
                  <a:srgbClr val="007c92"/>
                </a:solidFill>
                <a:latin typeface="Arial"/>
              </a:rPr>
              <a:t> </a:t>
            </a:r>
            <a:r>
              <a:rPr lang="en-US" sz="1500">
                <a:solidFill>
                  <a:srgbClr val="007c92"/>
                </a:solidFill>
                <a:latin typeface="Arial"/>
              </a:rPr>
              <a:t>Deve essere tempestivamente comunicata dall’interessato all’Amministrazione</a:t>
            </a:r>
            <a:endParaRPr/>
          </a:p>
          <a:p>
            <a:pPr algn="just">
              <a:lnSpc>
                <a:spcPct val="100000"/>
              </a:lnSpc>
            </a:pPr>
            <a:endParaRPr/>
          </a:p>
          <a:p>
            <a:pPr algn="just">
              <a:lnSpc>
                <a:spcPct val="100000"/>
              </a:lnSpc>
            </a:pPr>
            <a:r>
              <a:rPr lang="en-US" sz="1500">
                <a:solidFill>
                  <a:srgbClr val="007c92"/>
                </a:solidFill>
                <a:latin typeface="Wingdings"/>
              </a:rPr>
              <a:t></a:t>
            </a:r>
            <a:r>
              <a:rPr lang="en-US" sz="1500">
                <a:solidFill>
                  <a:srgbClr val="007c92"/>
                </a:solidFill>
                <a:latin typeface="Arial"/>
              </a:rPr>
              <a:t> </a:t>
            </a:r>
            <a:r>
              <a:rPr lang="en-US" sz="1500">
                <a:solidFill>
                  <a:srgbClr val="007c92"/>
                </a:solidFill>
                <a:latin typeface="Arial"/>
              </a:rPr>
              <a:t>Se la situazione di incompatibilità emerge nel corso del rapporto, il responsabile della prevenzione contesta la circostanza all’interessato ai sensi degli artt. 15 e 19 del d.lgs. n. 39 del 2013 e vigila affinchè siano prese le misure conseguenti.</a:t>
            </a:r>
            <a:endParaRPr/>
          </a:p>
          <a:p>
            <a:pPr algn="just">
              <a:lnSpc>
                <a:spcPct val="100000"/>
              </a:lnSpc>
            </a:pPr>
            <a:endParaRPr/>
          </a:p>
          <a:p>
            <a:pPr algn="just">
              <a:lnSpc>
                <a:spcPct val="100000"/>
              </a:lnSpc>
            </a:pPr>
            <a:r>
              <a:rPr lang="en-US" sz="1500">
                <a:solidFill>
                  <a:srgbClr val="007c92"/>
                </a:solidFill>
                <a:latin typeface="Wingdings"/>
              </a:rPr>
              <a:t></a:t>
            </a:r>
            <a:r>
              <a:rPr lang="en-US" sz="1500">
                <a:solidFill>
                  <a:srgbClr val="007c92"/>
                </a:solidFill>
                <a:latin typeface="Arial"/>
              </a:rPr>
              <a:t> </a:t>
            </a:r>
            <a:r>
              <a:rPr lang="en-US" sz="1500">
                <a:solidFill>
                  <a:srgbClr val="007c92"/>
                </a:solidFill>
                <a:latin typeface="Arial"/>
              </a:rPr>
              <a:t>La dichiarazione deve essere pubblicata sul sito (?)</a:t>
            </a:r>
            <a:endParaRPr/>
          </a:p>
          <a:p>
            <a:pPr>
              <a:lnSpc>
                <a:spcPct val="100000"/>
              </a:lnSpc>
            </a:pPr>
            <a:endParaRPr/>
          </a:p>
        </p:txBody>
      </p:sp>
      <p:sp>
        <p:nvSpPr>
          <p:cNvPr id="3899" name="CustomShape 2"/>
          <p:cNvSpPr/>
          <p:nvPr/>
        </p:nvSpPr>
        <p:spPr>
          <a:xfrm>
            <a:off x="241560" y="1600200"/>
            <a:ext cx="8400960" cy="60912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Insorgenza causa di inconferibilità / incompatibilità nel corso dell’incarico </a:t>
            </a:r>
            <a:endParaRPr/>
          </a:p>
          <a:p>
            <a:pPr algn="r">
              <a:lnSpc>
                <a:spcPct val="100000"/>
              </a:lnSpc>
            </a:pPr>
            <a:r>
              <a:rPr b="1" lang="it-IT" sz="1600">
                <a:solidFill>
                  <a:srgbClr val="00338d"/>
                </a:solidFill>
                <a:latin typeface="Arial"/>
              </a:rPr>
              <a:t>(condanna penale – assunzione carica politica)</a:t>
            </a:r>
            <a:endParaRPr/>
          </a:p>
          <a:p>
            <a:pPr algn="ctr">
              <a:lnSpc>
                <a:spcPct val="100000"/>
              </a:lnSpc>
            </a:pPr>
            <a:endParaRPr/>
          </a:p>
        </p:txBody>
      </p:sp>
      <p:pic>
        <p:nvPicPr>
          <p:cNvPr descr="" id="3900" name="Immagine 5"/>
          <p:cNvPicPr/>
          <p:nvPr/>
        </p:nvPicPr>
        <p:blipFill>
          <a:blip r:embed="rId1"/>
          <a:stretch>
            <a:fillRect/>
          </a:stretch>
        </p:blipFill>
        <p:spPr>
          <a:xfrm>
            <a:off x="6477120" y="4236120"/>
            <a:ext cx="3449520" cy="2460600"/>
          </a:xfrm>
          <a:prstGeom prst="rect">
            <a:avLst/>
          </a:prstGeom>
        </p:spPr>
      </p:pic>
      <p:sp>
        <p:nvSpPr>
          <p:cNvPr id="3901"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2" name="CustomShape 1"/>
          <p:cNvSpPr/>
          <p:nvPr/>
        </p:nvSpPr>
        <p:spPr>
          <a:xfrm>
            <a:off x="276120" y="1447920"/>
            <a:ext cx="6886080" cy="380520"/>
          </a:xfrm>
          <a:prstGeom prst="rect">
            <a:avLst/>
          </a:prstGeom>
          <a:solidFill>
            <a:srgbClr val="25deff"/>
          </a:solidFill>
        </p:spPr>
      </p:sp>
      <p:sp>
        <p:nvSpPr>
          <p:cNvPr id="3903" name="TextShape 2"/>
          <p:cNvSpPr txBox="1"/>
          <p:nvPr/>
        </p:nvSpPr>
        <p:spPr>
          <a:xfrm>
            <a:off x="247680" y="1219320"/>
            <a:ext cx="9553320" cy="5432040"/>
          </a:xfrm>
          <a:prstGeom prst="rect">
            <a:avLst/>
          </a:prstGeom>
        </p:spPr>
        <p:txBody>
          <a:bodyPr bIns="45000" lIns="90000" rIns="90000" tIns="45000"/>
          <a:p>
            <a:pPr>
              <a:lnSpc>
                <a:spcPct val="100000"/>
              </a:lnSpc>
            </a:pPr>
            <a:endParaRPr/>
          </a:p>
          <a:p>
            <a:pPr algn="just">
              <a:lnSpc>
                <a:spcPct val="100000"/>
              </a:lnSpc>
            </a:pPr>
            <a:r>
              <a:rPr b="1" lang="en-US" sz="1400">
                <a:solidFill>
                  <a:srgbClr val="000000"/>
                </a:solidFill>
                <a:latin typeface="Arial"/>
              </a:rPr>
              <a:t>	</a:t>
            </a:r>
            <a:r>
              <a:rPr b="1" lang="en-US" sz="1400">
                <a:solidFill>
                  <a:srgbClr val="000000"/>
                </a:solidFill>
                <a:latin typeface="Arial"/>
              </a:rPr>
              <a:t>	</a:t>
            </a:r>
            <a:endParaRPr/>
          </a:p>
          <a:p>
            <a:pPr algn="just">
              <a:lnSpc>
                <a:spcPct val="100000"/>
              </a:lnSpc>
            </a:pPr>
            <a:endParaRPr/>
          </a:p>
          <a:p>
            <a:pPr algn="just">
              <a:lnSpc>
                <a:spcPct val="100000"/>
              </a:lnSpc>
            </a:pPr>
            <a:r>
              <a:rPr lang="en-US" sz="1600">
                <a:solidFill>
                  <a:srgbClr val="007c92"/>
                </a:solidFill>
                <a:latin typeface="Arial"/>
              </a:rPr>
              <a:t>Deve essere presentata dall’interessato direttamente al RPC (o altra figura individuata, che poi comunica al RPC) entro il 31.05.2014</a:t>
            </a:r>
            <a:endParaRPr/>
          </a:p>
          <a:p>
            <a:pPr algn="ctr">
              <a:lnSpc>
                <a:spcPct val="100000"/>
              </a:lnSpc>
            </a:pPr>
            <a:r>
              <a:rPr b="1" lang="en-US" sz="1600">
                <a:solidFill>
                  <a:srgbClr val="007c92"/>
                </a:solidFill>
                <a:latin typeface="Arial"/>
              </a:rPr>
              <a:t>Contenuto</a:t>
            </a:r>
            <a:endParaRPr/>
          </a:p>
          <a:p>
            <a:pPr algn="just">
              <a:lnSpc>
                <a:spcPct val="100000"/>
              </a:lnSpc>
              <a:buFont typeface="Arial"/>
              <a:buChar char="•"/>
            </a:pPr>
            <a:r>
              <a:rPr lang="en-US" sz="1600">
                <a:solidFill>
                  <a:srgbClr val="007c92"/>
                </a:solidFill>
                <a:latin typeface="Arial"/>
              </a:rPr>
              <a:t>specifico riferimento alle cause di incompatibilità previste dagli artt. 9, 10, 11, 12, 13 e 14 del decreto</a:t>
            </a:r>
            <a:endParaRPr/>
          </a:p>
          <a:p>
            <a:pPr algn="just">
              <a:lnSpc>
                <a:spcPct val="100000"/>
              </a:lnSpc>
              <a:buFont typeface="Arial"/>
              <a:buChar char="•"/>
            </a:pPr>
            <a:r>
              <a:rPr lang="en-US" sz="1600">
                <a:solidFill>
                  <a:srgbClr val="007c92"/>
                </a:solidFill>
                <a:latin typeface="Arial"/>
              </a:rPr>
              <a:t>gli incarichi conferiti e i contratti stipulati prima del 4 maggio 2013 non hanno effetto come causa di incompatibilità fino alla scadenza già stabilita per i medesimi incarichi e contratti, </a:t>
            </a:r>
            <a:r>
              <a:rPr b="1" lang="en-US" sz="1600">
                <a:solidFill>
                  <a:srgbClr val="007c92"/>
                </a:solidFill>
                <a:latin typeface="Arial"/>
              </a:rPr>
              <a:t>ma gli stessi devono comunque essere indicati nella dichiarazione </a:t>
            </a:r>
            <a:r>
              <a:rPr lang="en-US" sz="1600">
                <a:solidFill>
                  <a:srgbClr val="007c92"/>
                </a:solidFill>
                <a:latin typeface="Arial"/>
              </a:rPr>
              <a:t>con espressa previsione della data di cessazione</a:t>
            </a:r>
            <a:endParaRPr/>
          </a:p>
          <a:p>
            <a:pPr algn="just">
              <a:lnSpc>
                <a:spcPct val="100000"/>
              </a:lnSpc>
              <a:buFont typeface="Arial"/>
              <a:buChar char="•"/>
            </a:pPr>
            <a:r>
              <a:rPr lang="en-US" sz="1600">
                <a:solidFill>
                  <a:srgbClr val="007c92"/>
                </a:solidFill>
                <a:latin typeface="Arial"/>
              </a:rPr>
              <a:t>elenco degli eventuali incarichi e cariche ancora in corso o, se cessati, con riferimento all’arco temporale previsto negli artt. 4, 5, 7 e 8 del d.lgs. n. 39/2013 </a:t>
            </a:r>
            <a:endParaRPr/>
          </a:p>
          <a:p>
            <a:pPr algn="just">
              <a:lnSpc>
                <a:spcPct val="100000"/>
              </a:lnSpc>
            </a:pPr>
            <a:r>
              <a:rPr lang="en-US" sz="1600">
                <a:solidFill>
                  <a:srgbClr val="007c92"/>
                </a:solidFill>
                <a:latin typeface="Arial"/>
              </a:rPr>
              <a:t>La dichiarazione deve specificare, con riferimento a ciascun incarico o carica, l’amministrazione o l’ente presso cui si ricopre la carica o si svolge l’incarico, la tipologia di carica o incarico, nonché la data di nomina o di conferimento dell’incarico, il termine di scadenza o di eventuale cessazione. Nella dichiarazione devono essere indicati anche gli incarichi conferiti e i contratti stipulati prima del 4 maggio 2013 </a:t>
            </a:r>
            <a:endParaRPr/>
          </a:p>
          <a:p>
            <a:pPr algn="ctr">
              <a:lnSpc>
                <a:spcPct val="100000"/>
              </a:lnSpc>
            </a:pPr>
            <a:r>
              <a:rPr lang="en-US" sz="1600">
                <a:solidFill>
                  <a:srgbClr val="007c92"/>
                </a:solidFill>
                <a:latin typeface="Arial"/>
              </a:rPr>
              <a:t>ANAC ritiene opportuno che le PA pubblichino l’elenco degli inadempienti (!)</a:t>
            </a:r>
            <a:endParaRPr/>
          </a:p>
          <a:p>
            <a:pPr>
              <a:lnSpc>
                <a:spcPct val="100000"/>
              </a:lnSpc>
            </a:pPr>
            <a:endParaRPr/>
          </a:p>
          <a:p>
            <a:pPr>
              <a:lnSpc>
                <a:spcPct val="100000"/>
              </a:lnSpc>
            </a:pPr>
            <a:endParaRPr/>
          </a:p>
        </p:txBody>
      </p:sp>
      <p:sp>
        <p:nvSpPr>
          <p:cNvPr id="3904" name="CustomShape 3"/>
          <p:cNvSpPr/>
          <p:nvPr/>
        </p:nvSpPr>
        <p:spPr>
          <a:xfrm>
            <a:off x="276120" y="1447920"/>
            <a:ext cx="7009920" cy="533160"/>
          </a:xfrm>
          <a:prstGeom prst="rect">
            <a:avLst/>
          </a:prstGeom>
          <a:solidFill>
            <a:srgbClr val="cce3f4"/>
          </a:solidFill>
        </p:spPr>
        <p:txBody>
          <a:bodyPr anchor="ctr" bIns="45000" lIns="90000" rIns="90000" tIns="45000"/>
          <a:p>
            <a:pPr algn="ctr">
              <a:lnSpc>
                <a:spcPct val="100000"/>
              </a:lnSpc>
            </a:pPr>
            <a:endParaRPr/>
          </a:p>
          <a:p>
            <a:pPr algn="r">
              <a:lnSpc>
                <a:spcPct val="100000"/>
              </a:lnSpc>
            </a:pPr>
            <a:r>
              <a:rPr b="1" lang="it-IT" sz="1600">
                <a:solidFill>
                  <a:srgbClr val="00338d"/>
                </a:solidFill>
                <a:latin typeface="Arial"/>
              </a:rPr>
              <a:t>Dichiarazione annuale cause incompatibilità (art. 20, c. 2)</a:t>
            </a:r>
            <a:endParaRPr/>
          </a:p>
          <a:p>
            <a:pPr algn="ctr">
              <a:lnSpc>
                <a:spcPct val="100000"/>
              </a:lnSpc>
            </a:pPr>
            <a:endParaRPr/>
          </a:p>
        </p:txBody>
      </p:sp>
      <p:pic>
        <p:nvPicPr>
          <p:cNvPr descr="" id="3905" name="Immagine 6"/>
          <p:cNvPicPr/>
          <p:nvPr/>
        </p:nvPicPr>
        <p:blipFill>
          <a:blip r:embed="rId1"/>
          <a:stretch>
            <a:fillRect/>
          </a:stretch>
        </p:blipFill>
        <p:spPr>
          <a:xfrm>
            <a:off x="7772400" y="1141920"/>
            <a:ext cx="992520" cy="992520"/>
          </a:xfrm>
          <a:prstGeom prst="rect">
            <a:avLst/>
          </a:prstGeom>
        </p:spPr>
      </p:pic>
      <p:sp>
        <p:nvSpPr>
          <p:cNvPr id="3906"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7" name="CustomShape 1"/>
          <p:cNvSpPr/>
          <p:nvPr/>
        </p:nvSpPr>
        <p:spPr>
          <a:xfrm>
            <a:off x="276120" y="1447920"/>
            <a:ext cx="6886080" cy="380520"/>
          </a:xfrm>
          <a:prstGeom prst="rect">
            <a:avLst/>
          </a:prstGeom>
          <a:solidFill>
            <a:srgbClr val="25deff"/>
          </a:solidFill>
        </p:spPr>
      </p:sp>
      <p:sp>
        <p:nvSpPr>
          <p:cNvPr id="3908" name="TextShape 2"/>
          <p:cNvSpPr txBox="1"/>
          <p:nvPr/>
        </p:nvSpPr>
        <p:spPr>
          <a:xfrm>
            <a:off x="247680" y="1219320"/>
            <a:ext cx="9553320" cy="5432040"/>
          </a:xfrm>
          <a:prstGeom prst="rect">
            <a:avLst/>
          </a:prstGeom>
        </p:spPr>
        <p:txBody>
          <a:bodyPr bIns="45000" lIns="90000" rIns="90000" tIns="45000"/>
          <a:p>
            <a:pPr>
              <a:lnSpc>
                <a:spcPct val="100000"/>
              </a:lnSpc>
            </a:pPr>
            <a:endParaRPr/>
          </a:p>
          <a:p>
            <a:pPr algn="just">
              <a:lnSpc>
                <a:spcPct val="100000"/>
              </a:lnSpc>
            </a:pPr>
            <a:r>
              <a:rPr b="1" lang="en-US" sz="1400">
                <a:solidFill>
                  <a:srgbClr val="000000"/>
                </a:solidFill>
                <a:latin typeface="Arial"/>
              </a:rPr>
              <a:t>	</a:t>
            </a:r>
            <a:r>
              <a:rPr b="1" lang="en-US" sz="1400">
                <a:solidFill>
                  <a:srgbClr val="000000"/>
                </a:solidFill>
                <a:latin typeface="Arial"/>
              </a:rPr>
              <a:t>	</a:t>
            </a:r>
            <a:endParaRPr/>
          </a:p>
          <a:p>
            <a:pPr>
              <a:lnSpc>
                <a:spcPct val="100000"/>
              </a:lnSpc>
            </a:pPr>
            <a:endParaRPr/>
          </a:p>
          <a:p>
            <a:pPr>
              <a:lnSpc>
                <a:spcPct val="100000"/>
              </a:lnSpc>
            </a:pPr>
            <a:endParaRPr/>
          </a:p>
          <a:p>
            <a:pPr>
              <a:lnSpc>
                <a:spcPct val="100000"/>
              </a:lnSpc>
            </a:pPr>
            <a:r>
              <a:rPr b="1" lang="en-US" sz="1600">
                <a:solidFill>
                  <a:srgbClr val="007c92"/>
                </a:solidFill>
                <a:latin typeface="Arial"/>
              </a:rPr>
              <a:t>I componenti degli organi che abbiano conferito incarichi </a:t>
            </a:r>
            <a:r>
              <a:rPr b="1" lang="en-US" sz="1600">
                <a:solidFill>
                  <a:srgbClr val="c00000"/>
                </a:solidFill>
                <a:latin typeface="Arial"/>
              </a:rPr>
              <a:t>dichiarati nulli </a:t>
            </a:r>
            <a:r>
              <a:rPr b="1" lang="en-US" sz="1600">
                <a:solidFill>
                  <a:srgbClr val="007c92"/>
                </a:solidFill>
                <a:latin typeface="Arial"/>
              </a:rPr>
              <a:t>sono </a:t>
            </a:r>
            <a:r>
              <a:rPr b="1" lang="en-US" sz="1600" u="sng">
                <a:solidFill>
                  <a:srgbClr val="007c92"/>
                </a:solidFill>
                <a:latin typeface="Arial"/>
              </a:rPr>
              <a:t>responsabili per le conseguenze economiche degli atti adottati</a:t>
            </a:r>
            <a:r>
              <a:rPr b="1" lang="en-US" sz="1600">
                <a:solidFill>
                  <a:srgbClr val="007c92"/>
                </a:solidFill>
                <a:latin typeface="Arial"/>
              </a:rPr>
              <a:t>. Sono esenti da responsabilita' i componenti che erano assenti al momento della votazione, nonche' i dissenzienti e gli astenuti.</a:t>
            </a:r>
            <a:endParaRPr/>
          </a:p>
          <a:p>
            <a:pPr>
              <a:lnSpc>
                <a:spcPct val="100000"/>
              </a:lnSpc>
            </a:pPr>
            <a:endParaRPr/>
          </a:p>
          <a:p>
            <a:pPr>
              <a:lnSpc>
                <a:spcPct val="100000"/>
              </a:lnSpc>
            </a:pPr>
            <a:r>
              <a:rPr b="1" lang="en-US" sz="1600">
                <a:solidFill>
                  <a:srgbClr val="007c92"/>
                </a:solidFill>
                <a:latin typeface="Arial"/>
              </a:rPr>
              <a:t>I componenti degli organi che abbiano conferito incarichi dichiarati nulli </a:t>
            </a:r>
            <a:r>
              <a:rPr b="1" lang="en-US" sz="1600" u="sng">
                <a:solidFill>
                  <a:srgbClr val="007c92"/>
                </a:solidFill>
                <a:latin typeface="Arial"/>
              </a:rPr>
              <a:t>non possono per tre mesi conferire gli incarichi di loro competenza</a:t>
            </a:r>
            <a:r>
              <a:rPr b="1" lang="en-US" sz="1600">
                <a:solidFill>
                  <a:srgbClr val="007c92"/>
                </a:solidFill>
                <a:latin typeface="Arial"/>
              </a:rPr>
              <a:t>. Il relativo potere e' esercitato, per i Ministeri dal Presidente del Consiglio dei ministri e per gli enti pubblici dall'amministrazione vigilante.</a:t>
            </a:r>
            <a:endParaRPr/>
          </a:p>
          <a:p>
            <a:pPr>
              <a:lnSpc>
                <a:spcPct val="100000"/>
              </a:lnSpc>
            </a:pPr>
            <a:endParaRPr/>
          </a:p>
          <a:p>
            <a:pPr>
              <a:lnSpc>
                <a:spcPct val="100000"/>
              </a:lnSpc>
            </a:pPr>
            <a:r>
              <a:rPr b="1" lang="en-US" sz="1600">
                <a:solidFill>
                  <a:srgbClr val="007c92"/>
                </a:solidFill>
                <a:latin typeface="Arial"/>
              </a:rPr>
              <a:t>Le regioni, le province e i comuni provvedono entro tre mesi dall'entrata in vigore del presente decreto ad adeguare i propri ordinamenti individuando le procedure interne e gli organi che in via sostitutiva possono procedere al conferimento degli incarichi nel periodo di interdizione degli organi titolari.</a:t>
            </a:r>
            <a:endParaRPr/>
          </a:p>
          <a:p>
            <a:pPr>
              <a:lnSpc>
                <a:spcPct val="100000"/>
              </a:lnSpc>
            </a:pPr>
            <a:endParaRPr/>
          </a:p>
          <a:p>
            <a:pPr>
              <a:lnSpc>
                <a:spcPct val="100000"/>
              </a:lnSpc>
            </a:pPr>
            <a:r>
              <a:rPr b="1" lang="en-US" sz="1600">
                <a:solidFill>
                  <a:srgbClr val="007c92"/>
                </a:solidFill>
                <a:latin typeface="Arial"/>
              </a:rPr>
              <a:t>L'atto di accertamento della violazione delle disposizioni del presente decreto </a:t>
            </a:r>
            <a:r>
              <a:rPr b="1" lang="en-US" sz="1600" u="sng">
                <a:solidFill>
                  <a:srgbClr val="007c92"/>
                </a:solidFill>
                <a:latin typeface="Arial"/>
              </a:rPr>
              <a:t>e' pubblicato sul sito dell'amministrazione o ente che conferisce l'incarico</a:t>
            </a:r>
            <a:r>
              <a:rPr b="1" lang="en-US" sz="1600">
                <a:solidFill>
                  <a:srgbClr val="007c92"/>
                </a:solidFill>
                <a:latin typeface="Arial"/>
              </a:rPr>
              <a:t>. </a:t>
            </a:r>
            <a:endParaRPr/>
          </a:p>
          <a:p>
            <a:pPr>
              <a:lnSpc>
                <a:spcPct val="100000"/>
              </a:lnSpc>
            </a:pPr>
            <a:endParaRPr/>
          </a:p>
        </p:txBody>
      </p:sp>
      <p:sp>
        <p:nvSpPr>
          <p:cNvPr id="3909" name="CustomShape 3"/>
          <p:cNvSpPr/>
          <p:nvPr/>
        </p:nvSpPr>
        <p:spPr>
          <a:xfrm>
            <a:off x="276120" y="1298880"/>
            <a:ext cx="7009920" cy="533160"/>
          </a:xfrm>
          <a:prstGeom prst="rect">
            <a:avLst/>
          </a:prstGeom>
          <a:solidFill>
            <a:srgbClr val="cce3f4"/>
          </a:solidFill>
        </p:spPr>
        <p:txBody>
          <a:bodyPr anchor="ctr" bIns="45000" lIns="90000" rIns="90000" tIns="45000"/>
          <a:p>
            <a:pPr algn="r">
              <a:lnSpc>
                <a:spcPct val="100000"/>
              </a:lnSpc>
            </a:pPr>
            <a:r>
              <a:rPr b="1" lang="it-IT" sz="1600">
                <a:solidFill>
                  <a:srgbClr val="00338d"/>
                </a:solidFill>
                <a:latin typeface="Arial"/>
              </a:rPr>
              <a:t>Sanzioni (art. 18)</a:t>
            </a:r>
            <a:endParaRPr/>
          </a:p>
        </p:txBody>
      </p:sp>
      <p:pic>
        <p:nvPicPr>
          <p:cNvPr descr="" id="3910" name="Immagine 6"/>
          <p:cNvPicPr/>
          <p:nvPr/>
        </p:nvPicPr>
        <p:blipFill>
          <a:blip r:embed="rId1"/>
          <a:stretch>
            <a:fillRect/>
          </a:stretch>
        </p:blipFill>
        <p:spPr>
          <a:xfrm>
            <a:off x="7620120" y="1156680"/>
            <a:ext cx="817920" cy="817920"/>
          </a:xfrm>
          <a:prstGeom prst="rect">
            <a:avLst/>
          </a:prstGeom>
        </p:spPr>
      </p:pic>
      <p:sp>
        <p:nvSpPr>
          <p:cNvPr id="3911"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2" name="TextShape 1"/>
          <p:cNvSpPr txBox="1"/>
          <p:nvPr/>
        </p:nvSpPr>
        <p:spPr>
          <a:xfrm>
            <a:off x="272520" y="1197000"/>
            <a:ext cx="9360000" cy="5279760"/>
          </a:xfrm>
          <a:prstGeom prst="rect">
            <a:avLst/>
          </a:prstGeom>
        </p:spPr>
        <p:txBody>
          <a:bodyPr bIns="45000" lIns="90000" rIns="90000" tIns="45000"/>
          <a:p>
            <a:pPr>
              <a:lnSpc>
                <a:spcPct val="100000"/>
              </a:lnSpc>
            </a:pPr>
            <a:endParaRPr/>
          </a:p>
          <a:p>
            <a:pPr>
              <a:lnSpc>
                <a:spcPct val="100000"/>
              </a:lnSpc>
            </a:pPr>
            <a:endParaRPr/>
          </a:p>
          <a:p>
            <a:pPr algn="just">
              <a:lnSpc>
                <a:spcPct val="100000"/>
              </a:lnSpc>
            </a:pPr>
            <a:endParaRPr/>
          </a:p>
          <a:p>
            <a:pPr algn="just">
              <a:lnSpc>
                <a:spcPct val="100000"/>
              </a:lnSpc>
            </a:pPr>
            <a:endParaRPr/>
          </a:p>
          <a:p>
            <a:pPr algn="just">
              <a:lnSpc>
                <a:spcPct val="100000"/>
              </a:lnSpc>
            </a:pPr>
            <a:r>
              <a:rPr lang="en-US" sz="1600">
                <a:solidFill>
                  <a:srgbClr val="007c92"/>
                </a:solidFill>
                <a:latin typeface="Arial"/>
              </a:rPr>
              <a:t>• </a:t>
            </a:r>
            <a:r>
              <a:rPr lang="en-US" sz="1600">
                <a:solidFill>
                  <a:srgbClr val="007c92"/>
                </a:solidFill>
                <a:latin typeface="Arial"/>
              </a:rPr>
              <a:t>Il responsabile anticorruzione </a:t>
            </a:r>
            <a:r>
              <a:rPr b="1" lang="en-US" sz="1600">
                <a:solidFill>
                  <a:srgbClr val="007c92"/>
                </a:solidFill>
                <a:latin typeface="Arial"/>
              </a:rPr>
              <a:t>assicura</a:t>
            </a:r>
            <a:r>
              <a:rPr lang="en-US" sz="1600">
                <a:solidFill>
                  <a:srgbClr val="007c92"/>
                </a:solidFill>
                <a:latin typeface="Arial"/>
              </a:rPr>
              <a:t> che nell'amministrazione, ente pubblico e ente di diritto privato in controllo pubblico siano rispettate le disposizioni del decreto sulla inconferibilità e incompatibilità degli incarichi.</a:t>
            </a:r>
            <a:endParaRPr/>
          </a:p>
          <a:p>
            <a:pPr algn="just">
              <a:lnSpc>
                <a:spcPct val="100000"/>
              </a:lnSpc>
            </a:pPr>
            <a:endParaRPr/>
          </a:p>
          <a:p>
            <a:pPr algn="just">
              <a:lnSpc>
                <a:spcPct val="100000"/>
              </a:lnSpc>
            </a:pPr>
            <a:r>
              <a:rPr lang="en-US" sz="1600">
                <a:solidFill>
                  <a:srgbClr val="007c92"/>
                </a:solidFill>
                <a:latin typeface="Arial"/>
              </a:rPr>
              <a:t>• </a:t>
            </a:r>
            <a:r>
              <a:rPr b="1" lang="en-US" sz="1600">
                <a:solidFill>
                  <a:srgbClr val="007c92"/>
                </a:solidFill>
                <a:latin typeface="Arial"/>
              </a:rPr>
              <a:t>Contesta</a:t>
            </a:r>
            <a:r>
              <a:rPr lang="en-US" sz="1600">
                <a:solidFill>
                  <a:srgbClr val="007c92"/>
                </a:solidFill>
                <a:latin typeface="Arial"/>
              </a:rPr>
              <a:t> all'interessato l'esistenza o l'insorgere delle  situazioni di inconferibilità o incompatibilità di cui al d.lgs. n. 39/2013.</a:t>
            </a:r>
            <a:endParaRPr/>
          </a:p>
          <a:p>
            <a:pPr algn="just">
              <a:lnSpc>
                <a:spcPct val="100000"/>
              </a:lnSpc>
            </a:pPr>
            <a:endParaRPr/>
          </a:p>
          <a:p>
            <a:pPr algn="just">
              <a:lnSpc>
                <a:spcPct val="100000"/>
              </a:lnSpc>
            </a:pPr>
            <a:r>
              <a:rPr lang="en-US" sz="1600">
                <a:solidFill>
                  <a:srgbClr val="007c92"/>
                </a:solidFill>
                <a:latin typeface="Arial"/>
              </a:rPr>
              <a:t>• </a:t>
            </a:r>
            <a:r>
              <a:rPr b="1" lang="en-US" sz="1600">
                <a:solidFill>
                  <a:srgbClr val="007c92"/>
                </a:solidFill>
                <a:latin typeface="Arial"/>
              </a:rPr>
              <a:t>Segnala</a:t>
            </a:r>
            <a:r>
              <a:rPr lang="en-US" sz="1600">
                <a:solidFill>
                  <a:srgbClr val="007c92"/>
                </a:solidFill>
                <a:latin typeface="Arial"/>
              </a:rPr>
              <a:t> i casi di possibile violazione delle disposizioni del d.lgs. n. 39/2013 all'Autorità nazionale anticorruzione (ANAC), all'Autorità garante della concorrenza e del mercato ai fini dell'esercizio delle funzioni di cui alla legge 20 luglio 2004, n. 215, nonché alla Corte dei conti, per l'accertamento di eventuali responsabilità amministrative</a:t>
            </a:r>
            <a:r>
              <a:rPr b="1" lang="en-US" sz="1200">
                <a:solidFill>
                  <a:srgbClr val="007c92"/>
                </a:solidFill>
                <a:latin typeface="Arial"/>
              </a:rPr>
              <a:t>.</a:t>
            </a:r>
            <a:endParaRPr/>
          </a:p>
          <a:p>
            <a:pPr algn="just">
              <a:lnSpc>
                <a:spcPct val="100000"/>
              </a:lnSpc>
            </a:pPr>
            <a:endParaRPr/>
          </a:p>
          <a:p>
            <a:pPr algn="just">
              <a:lnSpc>
                <a:spcPct val="100000"/>
              </a:lnSpc>
            </a:pPr>
            <a:endParaRPr/>
          </a:p>
          <a:p>
            <a:pPr algn="just">
              <a:lnSpc>
                <a:spcPct val="100000"/>
              </a:lnSpc>
            </a:pPr>
            <a:endParaRPr/>
          </a:p>
        </p:txBody>
      </p:sp>
      <p:sp>
        <p:nvSpPr>
          <p:cNvPr id="3913" name="CustomShape 2"/>
          <p:cNvSpPr/>
          <p:nvPr/>
        </p:nvSpPr>
        <p:spPr>
          <a:xfrm>
            <a:off x="301680" y="1684440"/>
            <a:ext cx="6095520" cy="533160"/>
          </a:xfrm>
          <a:prstGeom prst="rect">
            <a:avLst/>
          </a:prstGeom>
          <a:solidFill>
            <a:srgbClr val="cce3f4"/>
          </a:solidFill>
        </p:spPr>
        <p:txBody>
          <a:bodyPr anchor="ctr" bIns="45000" lIns="90000" rIns="90000" tIns="45000"/>
          <a:p>
            <a:pPr algn="r">
              <a:lnSpc>
                <a:spcPct val="100000"/>
              </a:lnSpc>
            </a:pPr>
            <a:endParaRPr/>
          </a:p>
          <a:p>
            <a:pPr algn="r">
              <a:lnSpc>
                <a:spcPct val="100000"/>
              </a:lnSpc>
            </a:pPr>
            <a:r>
              <a:rPr b="1" lang="it-IT" sz="1600">
                <a:solidFill>
                  <a:srgbClr val="00338d"/>
                </a:solidFill>
                <a:latin typeface="Arial"/>
              </a:rPr>
              <a:t>Ruolo e poteri del responsabile anticorruzione (art. 15)</a:t>
            </a:r>
            <a:endParaRPr/>
          </a:p>
          <a:p>
            <a:pPr algn="ctr">
              <a:lnSpc>
                <a:spcPct val="100000"/>
              </a:lnSpc>
            </a:pPr>
            <a:endParaRPr/>
          </a:p>
        </p:txBody>
      </p:sp>
      <p:pic>
        <p:nvPicPr>
          <p:cNvPr descr="" id="3914" name="Immagine 5"/>
          <p:cNvPicPr/>
          <p:nvPr/>
        </p:nvPicPr>
        <p:blipFill>
          <a:blip r:embed="rId1"/>
          <a:stretch>
            <a:fillRect/>
          </a:stretch>
        </p:blipFill>
        <p:spPr>
          <a:xfrm>
            <a:off x="6700680" y="1303920"/>
            <a:ext cx="918720" cy="918720"/>
          </a:xfrm>
          <a:prstGeom prst="rect">
            <a:avLst/>
          </a:prstGeom>
        </p:spPr>
      </p:pic>
      <p:pic>
        <p:nvPicPr>
          <p:cNvPr descr="" id="3915" name="Immagine 4"/>
          <p:cNvPicPr/>
          <p:nvPr/>
        </p:nvPicPr>
        <p:blipFill>
          <a:blip r:embed="rId2"/>
          <a:stretch>
            <a:fillRect/>
          </a:stretch>
        </p:blipFill>
        <p:spPr>
          <a:xfrm>
            <a:off x="7620120" y="1197000"/>
            <a:ext cx="1684080" cy="1253160"/>
          </a:xfrm>
          <a:prstGeom prst="rect">
            <a:avLst/>
          </a:prstGeom>
        </p:spPr>
      </p:pic>
      <p:sp>
        <p:nvSpPr>
          <p:cNvPr id="3916"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7" name="TextShape 1"/>
          <p:cNvSpPr txBox="1"/>
          <p:nvPr/>
        </p:nvSpPr>
        <p:spPr>
          <a:xfrm>
            <a:off x="334800" y="1143000"/>
            <a:ext cx="9360000" cy="543204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b="1" lang="en-US" sz="1600">
                <a:solidFill>
                  <a:srgbClr val="c00000"/>
                </a:solidFill>
                <a:latin typeface="Arial"/>
              </a:rPr>
              <a:t>Art. 5, D.lgs. n. 39/2013</a:t>
            </a:r>
            <a:endParaRPr/>
          </a:p>
          <a:p>
            <a:pPr algn="ctr">
              <a:lnSpc>
                <a:spcPct val="100000"/>
              </a:lnSpc>
            </a:pPr>
            <a:endParaRPr/>
          </a:p>
          <a:p>
            <a:pPr algn="ctr">
              <a:lnSpc>
                <a:spcPct val="100000"/>
              </a:lnSpc>
            </a:pPr>
            <a:r>
              <a:rPr b="1" lang="en-US" sz="1600">
                <a:solidFill>
                  <a:srgbClr val="c00000"/>
                </a:solidFill>
                <a:latin typeface="Arial"/>
              </a:rPr>
              <a:t>Inconferibilita' di incarichi di direzione nelle Aziende sanitarie locali a soggetti provenienti da enti di diritto privato regolati o finanziati </a:t>
            </a:r>
            <a:endParaRPr/>
          </a:p>
          <a:p>
            <a:pPr algn="ctr">
              <a:lnSpc>
                <a:spcPct val="100000"/>
              </a:lnSpc>
            </a:pPr>
            <a:endParaRPr/>
          </a:p>
          <a:p>
            <a:pPr algn="just">
              <a:lnSpc>
                <a:spcPct val="100000"/>
              </a:lnSpc>
            </a:pPr>
            <a:endParaRPr/>
          </a:p>
          <a:p>
            <a:pPr algn="just">
              <a:lnSpc>
                <a:spcPct val="100000"/>
              </a:lnSpc>
            </a:pPr>
            <a:r>
              <a:rPr lang="en-US" sz="1600">
                <a:solidFill>
                  <a:srgbClr val="00338d"/>
                </a:solidFill>
                <a:latin typeface="Arial"/>
              </a:rPr>
              <a:t>1. Gli incarichi di direttore generale, direttore sanitario e direttore amministrativo nelle aziende sanitarie locali non possono essere conferiti a coloro che, nei due anni precedenti, abbiano svolto incarichi e ricoperto cariche in enti di diritto privato regolati o finanziati dal servizio sanitario regionale. </a:t>
            </a:r>
            <a:endParaRPr/>
          </a:p>
          <a:p>
            <a:pPr>
              <a:lnSpc>
                <a:spcPct val="100000"/>
              </a:lnSpc>
            </a:pPr>
            <a:endParaRPr/>
          </a:p>
        </p:txBody>
      </p:sp>
      <p:sp>
        <p:nvSpPr>
          <p:cNvPr id="3918" name="CustomShape 2"/>
          <p:cNvSpPr/>
          <p:nvPr/>
        </p:nvSpPr>
        <p:spPr>
          <a:xfrm>
            <a:off x="2133720" y="1371600"/>
            <a:ext cx="6019560" cy="9140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c00000"/>
                </a:solidFill>
                <a:latin typeface="Arial"/>
              </a:rPr>
              <a:t>INCONFERIBILITÀ</a:t>
            </a:r>
            <a:r>
              <a:rPr b="1" lang="it-IT" sz="2000">
                <a:solidFill>
                  <a:srgbClr val="00338d"/>
                </a:solidFill>
                <a:latin typeface="Arial"/>
              </a:rPr>
              <a:t> </a:t>
            </a:r>
            <a:endParaRPr/>
          </a:p>
          <a:p>
            <a:pPr algn="ctr">
              <a:lnSpc>
                <a:spcPct val="100000"/>
              </a:lnSpc>
            </a:pPr>
            <a:r>
              <a:rPr b="1" lang="it-IT" sz="2000">
                <a:solidFill>
                  <a:srgbClr val="00338d"/>
                </a:solidFill>
                <a:latin typeface="Arial"/>
              </a:rPr>
              <a:t>ESPRESSAMENTE RIFERITE ALL'ASL</a:t>
            </a:r>
            <a:endParaRPr/>
          </a:p>
          <a:p>
            <a:pPr>
              <a:lnSpc>
                <a:spcPct val="100000"/>
              </a:lnSpc>
            </a:pPr>
            <a:endParaRPr/>
          </a:p>
          <a:p>
            <a:pPr algn="ctr">
              <a:lnSpc>
                <a:spcPct val="100000"/>
              </a:lnSpc>
            </a:pPr>
            <a:endParaRPr/>
          </a:p>
        </p:txBody>
      </p:sp>
      <p:pic>
        <p:nvPicPr>
          <p:cNvPr descr="" id="3919" name="Immagine 6"/>
          <p:cNvPicPr/>
          <p:nvPr/>
        </p:nvPicPr>
        <p:blipFill>
          <a:blip r:embed="rId1"/>
          <a:stretch>
            <a:fillRect/>
          </a:stretch>
        </p:blipFill>
        <p:spPr>
          <a:xfrm>
            <a:off x="685800" y="1254960"/>
            <a:ext cx="1147320" cy="1147320"/>
          </a:xfrm>
          <a:prstGeom prst="rect">
            <a:avLst/>
          </a:prstGeom>
        </p:spPr>
      </p:pic>
      <p:sp>
        <p:nvSpPr>
          <p:cNvPr id="3920"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1"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b="1" lang="en-US" sz="1600">
                <a:solidFill>
                  <a:srgbClr val="c00000"/>
                </a:solidFill>
                <a:latin typeface="Arial"/>
              </a:rPr>
              <a:t>Art. 8, D.lgs. n. 39/2013</a:t>
            </a:r>
            <a:endParaRPr/>
          </a:p>
          <a:p>
            <a:pPr algn="ctr">
              <a:lnSpc>
                <a:spcPct val="100000"/>
              </a:lnSpc>
            </a:pPr>
            <a:r>
              <a:rPr b="1" lang="en-US" sz="1600">
                <a:solidFill>
                  <a:srgbClr val="c00000"/>
                </a:solidFill>
                <a:latin typeface="Arial"/>
              </a:rPr>
              <a:t>Inconferibilita' di incarichi di direzione nelle Aziende sanitarie locali </a:t>
            </a:r>
            <a:endParaRPr/>
          </a:p>
          <a:p>
            <a:pPr algn="just">
              <a:lnSpc>
                <a:spcPct val="100000"/>
              </a:lnSpc>
            </a:pPr>
            <a:r>
              <a:rPr b="1" lang="en-US" sz="1250">
                <a:solidFill>
                  <a:srgbClr val="00338d"/>
                </a:solidFill>
                <a:latin typeface="Arial"/>
              </a:rPr>
              <a:t>1. Gli incarichi di direttore generale, direttore sanitario e direttore amministrativo nelle aziende sanitarie locali non possono essere conferiti a coloro che nei cinque anni precedenti siano stati candidati in elezioni europee, nazionali, regionali e locali, in collegi elettorali che comprendano il territorio della ASL.</a:t>
            </a:r>
            <a:endParaRPr/>
          </a:p>
          <a:p>
            <a:pPr algn="just">
              <a:lnSpc>
                <a:spcPct val="100000"/>
              </a:lnSpc>
            </a:pPr>
            <a:r>
              <a:rPr b="1" lang="en-US" sz="1250">
                <a:solidFill>
                  <a:srgbClr val="00338d"/>
                </a:solidFill>
                <a:latin typeface="Arial"/>
              </a:rPr>
              <a:t>2. Gli incarichi di direttore generale, direttore sanitario e direttore amministrativo nelle aziende sanitarie locali non possono essere conferiti a coloro che nei due anni precedenti abbiano esercitato la funzione di Presidente del Consiglio dei ministri o di Ministro, Viceministro o sottosegretario nel Ministero della salute o in altra amministrazione dello Stato o di amministratore di ente pubblico o ente di diritto privato in controllo pubblico nazionale che svolga funzioni di controllo, vigilanza o finanziamento del servizio sanitario nazionale.</a:t>
            </a:r>
            <a:endParaRPr/>
          </a:p>
          <a:p>
            <a:pPr algn="just">
              <a:lnSpc>
                <a:spcPct val="100000"/>
              </a:lnSpc>
            </a:pPr>
            <a:r>
              <a:rPr b="1" lang="en-US" sz="1250">
                <a:solidFill>
                  <a:srgbClr val="00338d"/>
                </a:solidFill>
                <a:latin typeface="Arial"/>
              </a:rPr>
              <a:t>3. Gli incarichi di direttore generale, direttore sanitario e direttore amministrativo nelle aziende sanitarie locali non possono essere conferiti a coloro che nell'anno precedente abbiano esercitato la funzione di parlamentare.</a:t>
            </a:r>
            <a:endParaRPr/>
          </a:p>
          <a:p>
            <a:pPr algn="just">
              <a:lnSpc>
                <a:spcPct val="100000"/>
              </a:lnSpc>
            </a:pPr>
            <a:r>
              <a:rPr b="1" lang="en-US" sz="1250">
                <a:solidFill>
                  <a:srgbClr val="00338d"/>
                </a:solidFill>
                <a:latin typeface="Arial"/>
              </a:rPr>
              <a:t>4. Gli incarichi di direttore generale, direttore sanitario e direttore amministrativo nelle aziende sanitarie locali non possono essere conferiti a coloro che nei tre anni precedenti abbiano fatto parte della giunta o del consiglio della regione interessata ovvero abbiano ricoperto la carica di amministratore di ente pubblico o ente di diritto privato in controllo pubblico regionale che svolga funzioni di controllo, vigilanza o finanziamento del servizio sanitario regionale.</a:t>
            </a:r>
            <a:endParaRPr/>
          </a:p>
          <a:p>
            <a:pPr algn="just">
              <a:lnSpc>
                <a:spcPct val="100000"/>
              </a:lnSpc>
            </a:pPr>
            <a:r>
              <a:rPr b="1" lang="en-US" sz="1250">
                <a:solidFill>
                  <a:srgbClr val="00338d"/>
                </a:solidFill>
                <a:latin typeface="Arial"/>
              </a:rPr>
              <a:t>5. Gli incarichi di direttore generale, direttore sanitario e direttore amministrativo nelle aziende sanitarie locali non possono essere conferiti a coloro che, nei due anni precedenti, abbiano fatto parte della giunta o del consiglio di una provincia, di un comune con popolazione superiore ai 15.000 o di una forma associativa tra comuni avente la medesima popolazione, il cui territorio e' compreso nel territorio della ASL. </a:t>
            </a:r>
            <a:endParaRPr/>
          </a:p>
          <a:p>
            <a:pPr>
              <a:lnSpc>
                <a:spcPct val="100000"/>
              </a:lnSpc>
            </a:pPr>
            <a:endParaRPr/>
          </a:p>
        </p:txBody>
      </p:sp>
      <p:sp>
        <p:nvSpPr>
          <p:cNvPr id="3922" name="CustomShape 2"/>
          <p:cNvSpPr/>
          <p:nvPr/>
        </p:nvSpPr>
        <p:spPr>
          <a:xfrm>
            <a:off x="2133720" y="1143000"/>
            <a:ext cx="6019560" cy="9140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c00000"/>
                </a:solidFill>
                <a:latin typeface="Arial"/>
              </a:rPr>
              <a:t>INCONFERIBILITÀ</a:t>
            </a:r>
            <a:r>
              <a:rPr b="1" lang="it-IT" sz="2000">
                <a:solidFill>
                  <a:srgbClr val="00338d"/>
                </a:solidFill>
                <a:latin typeface="Arial"/>
              </a:rPr>
              <a:t> </a:t>
            </a:r>
            <a:endParaRPr/>
          </a:p>
          <a:p>
            <a:pPr algn="ctr">
              <a:lnSpc>
                <a:spcPct val="100000"/>
              </a:lnSpc>
            </a:pPr>
            <a:r>
              <a:rPr b="1" lang="it-IT" sz="2000">
                <a:solidFill>
                  <a:srgbClr val="00338d"/>
                </a:solidFill>
                <a:latin typeface="Arial"/>
              </a:rPr>
              <a:t>ESPRESSAMENTE RIFERITE ALL'ASL</a:t>
            </a:r>
            <a:endParaRPr/>
          </a:p>
          <a:p>
            <a:pPr>
              <a:lnSpc>
                <a:spcPct val="100000"/>
              </a:lnSpc>
            </a:pPr>
            <a:endParaRPr/>
          </a:p>
          <a:p>
            <a:pPr algn="ctr">
              <a:lnSpc>
                <a:spcPct val="100000"/>
              </a:lnSpc>
            </a:pPr>
            <a:endParaRPr/>
          </a:p>
        </p:txBody>
      </p:sp>
      <p:pic>
        <p:nvPicPr>
          <p:cNvPr descr="" id="3923" name="Immagine 6"/>
          <p:cNvPicPr/>
          <p:nvPr/>
        </p:nvPicPr>
        <p:blipFill>
          <a:blip r:embed="rId1"/>
          <a:stretch>
            <a:fillRect/>
          </a:stretch>
        </p:blipFill>
        <p:spPr>
          <a:xfrm>
            <a:off x="685800" y="1254960"/>
            <a:ext cx="1147320" cy="1147320"/>
          </a:xfrm>
          <a:prstGeom prst="rect">
            <a:avLst/>
          </a:prstGeom>
        </p:spPr>
      </p:pic>
      <p:sp>
        <p:nvSpPr>
          <p:cNvPr id="3924"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5"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ctr">
              <a:lnSpc>
                <a:spcPct val="100000"/>
              </a:lnSpc>
            </a:pPr>
            <a:r>
              <a:rPr b="1" lang="en-US" sz="1600">
                <a:solidFill>
                  <a:srgbClr val="ff8e45"/>
                </a:solidFill>
                <a:latin typeface="Arial"/>
              </a:rPr>
              <a:t>Art. 10, D.lgs. n. 39/2013</a:t>
            </a:r>
            <a:endParaRPr/>
          </a:p>
          <a:p>
            <a:pPr algn="ctr">
              <a:lnSpc>
                <a:spcPct val="100000"/>
              </a:lnSpc>
            </a:pPr>
            <a:r>
              <a:rPr b="1" lang="en-US" sz="1400">
                <a:solidFill>
                  <a:srgbClr val="ff8e45"/>
                </a:solidFill>
                <a:latin typeface="Arial"/>
              </a:rPr>
              <a:t>Incompatibilita' tra le cariche direttive nelle aziende sanitarie locali, le cariche in enti di diritto privato regolati o finanziati e lo svolgimento di attivita' professionali </a:t>
            </a:r>
            <a:endParaRPr/>
          </a:p>
          <a:p>
            <a:pPr>
              <a:lnSpc>
                <a:spcPct val="100000"/>
              </a:lnSpc>
            </a:pPr>
            <a:endParaRPr/>
          </a:p>
          <a:p>
            <a:pPr algn="just">
              <a:lnSpc>
                <a:spcPct val="100000"/>
              </a:lnSpc>
            </a:pPr>
            <a:r>
              <a:rPr lang="en-US" sz="1400">
                <a:solidFill>
                  <a:srgbClr val="00338d"/>
                </a:solidFill>
                <a:latin typeface="Arial"/>
              </a:rPr>
              <a:t>1. Gli incarichi di direttore generale, direttore sanitario e direttore amministrativo nelle aziende sanitarie locali di una medesima regione sono incompatibili:</a:t>
            </a:r>
            <a:endParaRPr/>
          </a:p>
          <a:p>
            <a:pPr algn="just">
              <a:lnSpc>
                <a:spcPct val="100000"/>
              </a:lnSpc>
            </a:pPr>
            <a:r>
              <a:rPr lang="en-US" sz="1400">
                <a:solidFill>
                  <a:srgbClr val="00338d"/>
                </a:solidFill>
                <a:latin typeface="Arial"/>
              </a:rPr>
              <a:t>a) con gli incarichi o le cariche in enti di diritto privato regolati o finanziati dal servizio sanitario regionale;</a:t>
            </a:r>
            <a:endParaRPr/>
          </a:p>
          <a:p>
            <a:pPr algn="just">
              <a:lnSpc>
                <a:spcPct val="100000"/>
              </a:lnSpc>
            </a:pPr>
            <a:r>
              <a:rPr lang="en-US" sz="1400">
                <a:solidFill>
                  <a:srgbClr val="00338d"/>
                </a:solidFill>
                <a:latin typeface="Arial"/>
              </a:rPr>
              <a:t>b) con lo svolgimento in proprio, da parte del soggetto incaricato, di attivita' professionale, se questa e' regolata o finanziata dal servizio sanitario regionale.</a:t>
            </a:r>
            <a:endParaRPr/>
          </a:p>
          <a:p>
            <a:pPr algn="just">
              <a:lnSpc>
                <a:spcPct val="100000"/>
              </a:lnSpc>
            </a:pPr>
            <a:r>
              <a:rPr lang="en-US" sz="1400">
                <a:solidFill>
                  <a:srgbClr val="00338d"/>
                </a:solidFill>
                <a:latin typeface="Arial"/>
              </a:rPr>
              <a:t>2. L'incompatibilita' sussiste altresi' allorche' gli incarichi, le cariche e le attivita' professionali indicate nel presente articolo siano assunte o mantenute dal coniuge e dal parente o affine entro il secondo grado. </a:t>
            </a:r>
            <a:endParaRPr/>
          </a:p>
          <a:p>
            <a:pPr>
              <a:lnSpc>
                <a:spcPct val="100000"/>
              </a:lnSpc>
            </a:pPr>
            <a:endParaRPr/>
          </a:p>
        </p:txBody>
      </p:sp>
      <p:sp>
        <p:nvSpPr>
          <p:cNvPr id="3926" name="CustomShape 2"/>
          <p:cNvSpPr/>
          <p:nvPr/>
        </p:nvSpPr>
        <p:spPr>
          <a:xfrm>
            <a:off x="2057400" y="1371600"/>
            <a:ext cx="6019560" cy="9140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ff8e45"/>
                </a:solidFill>
                <a:latin typeface="Arial"/>
              </a:rPr>
              <a:t>INCOMPATIBILITA' </a:t>
            </a:r>
            <a:endParaRPr/>
          </a:p>
          <a:p>
            <a:pPr algn="ctr">
              <a:lnSpc>
                <a:spcPct val="100000"/>
              </a:lnSpc>
            </a:pPr>
            <a:r>
              <a:rPr b="1" lang="it-IT" sz="2000">
                <a:solidFill>
                  <a:srgbClr val="00338d"/>
                </a:solidFill>
                <a:latin typeface="Arial"/>
              </a:rPr>
              <a:t>ESPRESSAMENTE RIFERITE ALL'ASL</a:t>
            </a:r>
            <a:endParaRPr/>
          </a:p>
          <a:p>
            <a:pPr>
              <a:lnSpc>
                <a:spcPct val="100000"/>
              </a:lnSpc>
            </a:pPr>
            <a:endParaRPr/>
          </a:p>
          <a:p>
            <a:pPr algn="ctr">
              <a:lnSpc>
                <a:spcPct val="100000"/>
              </a:lnSpc>
            </a:pPr>
            <a:endParaRPr/>
          </a:p>
        </p:txBody>
      </p:sp>
      <p:pic>
        <p:nvPicPr>
          <p:cNvPr descr="" id="3927" name="Immagine 6"/>
          <p:cNvPicPr/>
          <p:nvPr/>
        </p:nvPicPr>
        <p:blipFill>
          <a:blip r:embed="rId1"/>
          <a:stretch>
            <a:fillRect/>
          </a:stretch>
        </p:blipFill>
        <p:spPr>
          <a:xfrm>
            <a:off x="685800" y="1254960"/>
            <a:ext cx="1147320" cy="1147320"/>
          </a:xfrm>
          <a:prstGeom prst="rect">
            <a:avLst/>
          </a:prstGeom>
        </p:spPr>
      </p:pic>
      <p:sp>
        <p:nvSpPr>
          <p:cNvPr id="3928"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9"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ctr">
              <a:lnSpc>
                <a:spcPct val="100000"/>
              </a:lnSpc>
            </a:pPr>
            <a:r>
              <a:rPr b="1" lang="en-US" sz="1600">
                <a:solidFill>
                  <a:srgbClr val="ff8e45"/>
                </a:solidFill>
                <a:latin typeface="Arial"/>
              </a:rPr>
              <a:t>Art. 14, D.lgs. n. 39/2013</a:t>
            </a:r>
            <a:endParaRPr/>
          </a:p>
          <a:p>
            <a:pPr algn="ctr">
              <a:lnSpc>
                <a:spcPct val="100000"/>
              </a:lnSpc>
            </a:pPr>
            <a:r>
              <a:rPr b="1" lang="en-US" sz="1400">
                <a:solidFill>
                  <a:srgbClr val="ff8e45"/>
                </a:solidFill>
                <a:latin typeface="Arial"/>
              </a:rPr>
              <a:t>Incompatibilita' tra incarichi di direzione nelle Aziende sanitarie locali e cariche di componenti degli organi di indirizzo politico nelle amministrazioni statali, regionali e locali </a:t>
            </a:r>
            <a:endParaRPr/>
          </a:p>
          <a:p>
            <a:pPr algn="just">
              <a:lnSpc>
                <a:spcPct val="100000"/>
              </a:lnSpc>
            </a:pPr>
            <a:endParaRPr/>
          </a:p>
          <a:p>
            <a:pPr algn="just">
              <a:lnSpc>
                <a:spcPct val="100000"/>
              </a:lnSpc>
            </a:pPr>
            <a:r>
              <a:rPr lang="en-US" sz="1400">
                <a:solidFill>
                  <a:srgbClr val="00338d"/>
                </a:solidFill>
                <a:latin typeface="Arial"/>
              </a:rPr>
              <a:t>1. Gli incarichi di direttore generale, direttore sanitario e direttore amministrativo nelle aziende sanitarie locali sono incompatibili con la carica di Presidente del Consiglio dei ministri, Ministro, Vice Ministro, sottosegretario di Stato e commissario straordinario del Governo di cui all'articolo 11 della legge 23 agosto 1988, n. 400, di amministratore di ente pubblico o ente di diritto privato in controllo pubblico nazionale che svolga funzioni di controllo, vigilanza o finanziamento del servizio sanitario nazionale o di parlamentare.</a:t>
            </a:r>
            <a:endParaRPr/>
          </a:p>
          <a:p>
            <a:pPr algn="just">
              <a:lnSpc>
                <a:spcPct val="100000"/>
              </a:lnSpc>
            </a:pPr>
            <a:r>
              <a:rPr lang="en-US" sz="1400">
                <a:solidFill>
                  <a:srgbClr val="00338d"/>
                </a:solidFill>
                <a:latin typeface="Arial"/>
              </a:rPr>
              <a:t>2. Gli incarichi di direttore generale, direttore sanitario e direttore amministrativo nelle aziende sanitarie locali di una regione sono incompatibili:</a:t>
            </a:r>
            <a:endParaRPr/>
          </a:p>
          <a:p>
            <a:pPr algn="just">
              <a:lnSpc>
                <a:spcPct val="100000"/>
              </a:lnSpc>
            </a:pPr>
            <a:r>
              <a:rPr lang="en-US" sz="1400">
                <a:solidFill>
                  <a:srgbClr val="00338d"/>
                </a:solidFill>
                <a:latin typeface="Arial"/>
              </a:rPr>
              <a:t>a) con la carica di componente della giunta o del consiglio della regione interessata ovvero con la carica di amministratore di ente pubblico o ente di diritto privato in controllo pubblico regionale che svolga funzioni di controllo, vigilanza o finanziamento del servizio sanitario regionale;</a:t>
            </a:r>
            <a:endParaRPr/>
          </a:p>
          <a:p>
            <a:pPr algn="just">
              <a:lnSpc>
                <a:spcPct val="100000"/>
              </a:lnSpc>
            </a:pPr>
            <a:r>
              <a:rPr lang="en-US" sz="1400">
                <a:solidFill>
                  <a:srgbClr val="00338d"/>
                </a:solidFill>
                <a:latin typeface="Arial"/>
              </a:rPr>
              <a:t>b) con la carica di componente della giunta o del consiglio di una provincia, di un comune con popolazione superiore ai 15.000 abitanti o di una forma associativa tra comuni avente la medesima popolazione della medesima regione;</a:t>
            </a:r>
            <a:endParaRPr/>
          </a:p>
          <a:p>
            <a:pPr algn="just">
              <a:lnSpc>
                <a:spcPct val="100000"/>
              </a:lnSpc>
            </a:pPr>
            <a:r>
              <a:rPr lang="en-US" sz="1400">
                <a:solidFill>
                  <a:srgbClr val="00338d"/>
                </a:solidFill>
                <a:latin typeface="Arial"/>
              </a:rPr>
              <a:t>c) con la carica di presidente e amministratore delegato di enti di diritto privato in controllo pubblico da parte della regione, nonche' di province, comuni con popolazione superiore ai 15.000 abitanti o di forme associative tra comuni aventi la medesima popolazione della stessa regione. </a:t>
            </a:r>
            <a:endParaRPr/>
          </a:p>
          <a:p>
            <a:pPr algn="just">
              <a:lnSpc>
                <a:spcPct val="100000"/>
              </a:lnSpc>
            </a:pPr>
            <a:r>
              <a:rPr lang="en-US" sz="1400">
                <a:solidFill>
                  <a:srgbClr val="00338d"/>
                </a:solidFill>
                <a:latin typeface="Arial"/>
              </a:rPr>
              <a:t>. </a:t>
            </a:r>
            <a:endParaRPr/>
          </a:p>
          <a:p>
            <a:pPr>
              <a:lnSpc>
                <a:spcPct val="100000"/>
              </a:lnSpc>
            </a:pPr>
            <a:endParaRPr/>
          </a:p>
        </p:txBody>
      </p:sp>
      <p:sp>
        <p:nvSpPr>
          <p:cNvPr id="3930" name="CustomShape 2"/>
          <p:cNvSpPr/>
          <p:nvPr/>
        </p:nvSpPr>
        <p:spPr>
          <a:xfrm>
            <a:off x="2057400" y="1371600"/>
            <a:ext cx="6019560" cy="9140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ff8e45"/>
                </a:solidFill>
                <a:latin typeface="Arial"/>
              </a:rPr>
              <a:t>INCOMPATIBILITA' </a:t>
            </a:r>
            <a:endParaRPr/>
          </a:p>
          <a:p>
            <a:pPr algn="ctr">
              <a:lnSpc>
                <a:spcPct val="100000"/>
              </a:lnSpc>
            </a:pPr>
            <a:r>
              <a:rPr b="1" lang="it-IT" sz="2000">
                <a:solidFill>
                  <a:srgbClr val="00338d"/>
                </a:solidFill>
                <a:latin typeface="Arial"/>
              </a:rPr>
              <a:t>ESPRESSAMENTE RIFERITE ALL'ASL</a:t>
            </a:r>
            <a:endParaRPr/>
          </a:p>
          <a:p>
            <a:pPr>
              <a:lnSpc>
                <a:spcPct val="100000"/>
              </a:lnSpc>
            </a:pPr>
            <a:endParaRPr/>
          </a:p>
          <a:p>
            <a:pPr algn="ctr">
              <a:lnSpc>
                <a:spcPct val="100000"/>
              </a:lnSpc>
            </a:pPr>
            <a:endParaRPr/>
          </a:p>
        </p:txBody>
      </p:sp>
      <p:pic>
        <p:nvPicPr>
          <p:cNvPr descr="" id="3931" name="Immagine 6"/>
          <p:cNvPicPr/>
          <p:nvPr/>
        </p:nvPicPr>
        <p:blipFill>
          <a:blip r:embed="rId1"/>
          <a:stretch>
            <a:fillRect/>
          </a:stretch>
        </p:blipFill>
        <p:spPr>
          <a:xfrm>
            <a:off x="685800" y="1254960"/>
            <a:ext cx="1147320" cy="1147320"/>
          </a:xfrm>
          <a:prstGeom prst="rect">
            <a:avLst/>
          </a:prstGeom>
        </p:spPr>
      </p:pic>
      <p:sp>
        <p:nvSpPr>
          <p:cNvPr id="3932"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5" name="TextShape 1"/>
          <p:cNvSpPr txBox="1"/>
          <p:nvPr/>
        </p:nvSpPr>
        <p:spPr>
          <a:xfrm>
            <a:off x="272520" y="1197000"/>
            <a:ext cx="9360000" cy="5355720"/>
          </a:xfrm>
          <a:prstGeom prst="rect">
            <a:avLst/>
          </a:prstGeom>
        </p:spPr>
        <p:txBody>
          <a:bodyPr bIns="45000" lIns="90000" rIns="90000" tIns="45000"/>
          <a:p>
            <a:pPr algn="ctr">
              <a:lnSpc>
                <a:spcPct val="100000"/>
              </a:lnSpc>
            </a:pPr>
            <a:endParaRPr/>
          </a:p>
          <a:p>
            <a:pPr algn="ctr">
              <a:lnSpc>
                <a:spcPct val="100000"/>
              </a:lnSpc>
            </a:pPr>
            <a:r>
              <a:rPr b="1" i="1" lang="en-US" sz="2000">
                <a:solidFill>
                  <a:srgbClr val="00338d"/>
                </a:solidFill>
                <a:latin typeface="Arial"/>
              </a:rPr>
              <a:t>Art. 54 bis, T.u.p.i.</a:t>
            </a:r>
            <a:endParaRPr/>
          </a:p>
          <a:p>
            <a:pPr algn="just">
              <a:lnSpc>
                <a:spcPct val="100000"/>
              </a:lnSpc>
            </a:pPr>
            <a:endParaRPr/>
          </a:p>
          <a:p>
            <a:pPr algn="just">
              <a:lnSpc>
                <a:spcPct val="100000"/>
              </a:lnSpc>
            </a:pPr>
            <a:r>
              <a:rPr i="1" lang="en-US" sz="1600">
                <a:solidFill>
                  <a:srgbClr val="007c92"/>
                </a:solidFill>
                <a:latin typeface="Arial"/>
              </a:rPr>
              <a:t>1. Fuori dei casi di responsabilità a titolo di </a:t>
            </a:r>
            <a:r>
              <a:rPr b="1" i="1" lang="en-US" sz="1600">
                <a:solidFill>
                  <a:srgbClr val="007c92"/>
                </a:solidFill>
                <a:latin typeface="Arial"/>
              </a:rPr>
              <a:t>calunnia o diffamazione</a:t>
            </a:r>
            <a:r>
              <a:rPr i="1" lang="en-US" sz="1600">
                <a:solidFill>
                  <a:srgbClr val="007c92"/>
                </a:solidFill>
                <a:latin typeface="Arial"/>
              </a:rPr>
              <a:t>, ovvero per lo stesso titolo ai sensi </a:t>
            </a:r>
            <a:r>
              <a:rPr b="1" i="1" lang="en-US" sz="1600">
                <a:solidFill>
                  <a:srgbClr val="007c92"/>
                </a:solidFill>
                <a:latin typeface="Arial"/>
              </a:rPr>
              <a:t>dell'articolo 2043 del codice civile</a:t>
            </a:r>
            <a:r>
              <a:rPr i="1" lang="en-US" sz="1600">
                <a:solidFill>
                  <a:srgbClr val="007c92"/>
                </a:solidFill>
                <a:latin typeface="Arial"/>
              </a:rPr>
              <a:t>, il pubblico dipendente che </a:t>
            </a:r>
            <a:r>
              <a:rPr b="1" i="1" lang="en-US" sz="1600" u="sng">
                <a:solidFill>
                  <a:srgbClr val="007c92"/>
                </a:solidFill>
                <a:latin typeface="Arial"/>
              </a:rPr>
              <a:t>denuncia all'autorità giudiziaria o alla Corte dei conti, ovvero riferisce al proprio superiore gerarchico</a:t>
            </a:r>
            <a:r>
              <a:rPr i="1" lang="en-US" sz="1600">
                <a:solidFill>
                  <a:srgbClr val="007c92"/>
                </a:solidFill>
                <a:latin typeface="Arial"/>
              </a:rPr>
              <a:t> </a:t>
            </a:r>
            <a:r>
              <a:rPr b="1" i="1" lang="en-US" sz="1600">
                <a:solidFill>
                  <a:srgbClr val="007c92"/>
                </a:solidFill>
                <a:latin typeface="Arial"/>
              </a:rPr>
              <a:t>condotte illecite </a:t>
            </a:r>
            <a:r>
              <a:rPr i="1" lang="en-US" sz="1600">
                <a:solidFill>
                  <a:srgbClr val="007c92"/>
                </a:solidFill>
                <a:latin typeface="Arial"/>
              </a:rPr>
              <a:t>di cui sia venuto a conoscenza in ragione del rapporto di lavoro, </a:t>
            </a:r>
            <a:r>
              <a:rPr b="1" i="1" lang="en-US" sz="1600" u="sng">
                <a:solidFill>
                  <a:srgbClr val="007c92"/>
                </a:solidFill>
                <a:latin typeface="Arial"/>
              </a:rPr>
              <a:t>non può essere sanzionato, licenziato o sottoposto ad una misura discriminatoria</a:t>
            </a:r>
            <a:r>
              <a:rPr i="1" lang="en-US" sz="1600">
                <a:solidFill>
                  <a:srgbClr val="007c92"/>
                </a:solidFill>
                <a:latin typeface="Arial"/>
              </a:rPr>
              <a:t>, diretta o indiretta, avente effetti sulle condizioni di lavoro per motivi collegati direttamente o indirettamente alla denuncia.</a:t>
            </a:r>
            <a:endParaRPr/>
          </a:p>
          <a:p>
            <a:pPr algn="just">
              <a:lnSpc>
                <a:spcPct val="100000"/>
              </a:lnSpc>
            </a:pPr>
            <a:r>
              <a:rPr i="1" lang="en-US" sz="1600">
                <a:solidFill>
                  <a:srgbClr val="007c92"/>
                </a:solidFill>
                <a:latin typeface="Arial"/>
              </a:rPr>
              <a:t>2. Nell'ambito del procedimento disciplinare, </a:t>
            </a:r>
            <a:r>
              <a:rPr b="1" i="1" lang="en-US" sz="1600">
                <a:solidFill>
                  <a:srgbClr val="007c92"/>
                </a:solidFill>
                <a:latin typeface="Arial"/>
              </a:rPr>
              <a:t>l'identità del segnalante non può essere rivelata</a:t>
            </a:r>
            <a:r>
              <a:rPr i="1" lang="en-US" sz="1600">
                <a:solidFill>
                  <a:srgbClr val="007c92"/>
                </a:solidFill>
                <a:latin typeface="Arial"/>
              </a:rPr>
              <a:t>, </a:t>
            </a:r>
            <a:r>
              <a:rPr b="1" i="1" lang="en-US" sz="1600">
                <a:solidFill>
                  <a:srgbClr val="007c92"/>
                </a:solidFill>
                <a:latin typeface="Arial"/>
              </a:rPr>
              <a:t>senza il suo consenso</a:t>
            </a:r>
            <a:r>
              <a:rPr i="1" lang="en-US" sz="1600">
                <a:solidFill>
                  <a:srgbClr val="007c92"/>
                </a:solidFill>
                <a:latin typeface="Arial"/>
              </a:rPr>
              <a:t>, </a:t>
            </a:r>
            <a:r>
              <a:rPr b="1" i="1" lang="en-US" sz="1600" u="sng">
                <a:solidFill>
                  <a:srgbClr val="007c92"/>
                </a:solidFill>
                <a:latin typeface="Arial"/>
              </a:rPr>
              <a:t>sempre che</a:t>
            </a:r>
            <a:r>
              <a:rPr b="1" i="1" lang="en-US" sz="1600">
                <a:solidFill>
                  <a:srgbClr val="007c92"/>
                </a:solidFill>
                <a:latin typeface="Arial"/>
              </a:rPr>
              <a:t> </a:t>
            </a:r>
            <a:r>
              <a:rPr i="1" lang="en-US" sz="1600">
                <a:solidFill>
                  <a:srgbClr val="007c92"/>
                </a:solidFill>
                <a:latin typeface="Arial"/>
              </a:rPr>
              <a:t>la contestazione dell'addebito disciplinare sia fondata su accertamenti distinti e ulteriori rispetto alla segnalazione. Qualora la contestazione sia fondata, in tutto o in parte, sulla segnalazione, l'identità può essere rivelata ove la sua conoscenza </a:t>
            </a:r>
            <a:r>
              <a:rPr b="1" i="1" lang="en-US" sz="1600" u="sng">
                <a:solidFill>
                  <a:srgbClr val="007c92"/>
                </a:solidFill>
                <a:latin typeface="Arial"/>
              </a:rPr>
              <a:t>sia assolutamente indispensabile per la difesa dell'incolpato.</a:t>
            </a:r>
            <a:endParaRPr/>
          </a:p>
          <a:p>
            <a:pPr algn="just">
              <a:lnSpc>
                <a:spcPct val="100000"/>
              </a:lnSpc>
            </a:pPr>
            <a:r>
              <a:rPr i="1" lang="en-US" sz="1600">
                <a:solidFill>
                  <a:srgbClr val="007c92"/>
                </a:solidFill>
                <a:latin typeface="Arial"/>
              </a:rPr>
              <a:t>3. L'adozione di misure discriminatorie è segnalata al Dipartimento della funzione pubblica, per i provvedimenti di competenza, dall'interessato o dalle organizzazioni sindacali maggiormente rappresentative nell'amministrazione nella quale le stesse sono state poste in essere.</a:t>
            </a:r>
            <a:endParaRPr/>
          </a:p>
          <a:p>
            <a:pPr algn="just">
              <a:lnSpc>
                <a:spcPct val="100000"/>
              </a:lnSpc>
            </a:pPr>
            <a:r>
              <a:rPr i="1" lang="en-US" sz="1600">
                <a:solidFill>
                  <a:srgbClr val="007c92"/>
                </a:solidFill>
                <a:latin typeface="Arial"/>
              </a:rPr>
              <a:t>4. La denuncia è sottratta all'accesso previsto dagli articoli 22 e seguenti della legge 7 agosto 1990, n. 241, e successive modificazioni».</a:t>
            </a:r>
            <a:endParaRPr/>
          </a:p>
          <a:p>
            <a:pPr>
              <a:lnSpc>
                <a:spcPct val="100000"/>
              </a:lnSpc>
            </a:pPr>
            <a:endParaRPr/>
          </a:p>
        </p:txBody>
      </p:sp>
      <p:pic>
        <p:nvPicPr>
          <p:cNvPr descr="" id="1696" name="Immagine 4"/>
          <p:cNvPicPr/>
          <p:nvPr/>
        </p:nvPicPr>
        <p:blipFill>
          <a:blip r:embed="rId1"/>
          <a:stretch>
            <a:fillRect/>
          </a:stretch>
        </p:blipFill>
        <p:spPr>
          <a:xfrm>
            <a:off x="8610480" y="838080"/>
            <a:ext cx="1294920" cy="1294920"/>
          </a:xfrm>
          <a:prstGeom prst="rect">
            <a:avLst/>
          </a:prstGeom>
        </p:spPr>
      </p:pic>
      <p:sp>
        <p:nvSpPr>
          <p:cNvPr id="1697" name="TextShape 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3"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r>
              <a:rPr lang="en-US" sz="1400">
                <a:solidFill>
                  <a:srgbClr val="00338d"/>
                </a:solidFill>
                <a:latin typeface="Arial"/>
              </a:rPr>
              <a:t>. </a:t>
            </a:r>
            <a:endParaRPr/>
          </a:p>
          <a:p>
            <a:pPr>
              <a:lnSpc>
                <a:spcPct val="100000"/>
              </a:lnSpc>
            </a:pPr>
            <a:r>
              <a:rPr b="1" lang="en-US" sz="1600">
                <a:solidFill>
                  <a:srgbClr val="ff0000"/>
                </a:solidFill>
                <a:latin typeface="Arial"/>
              </a:rPr>
              <a:t>La peculiarità della dirigenza SSN</a:t>
            </a:r>
            <a:endParaRPr/>
          </a:p>
          <a:p>
            <a:pPr algn="just">
              <a:lnSpc>
                <a:spcPct val="100000"/>
              </a:lnSpc>
            </a:pPr>
            <a:endParaRPr/>
          </a:p>
          <a:p>
            <a:pPr algn="just">
              <a:lnSpc>
                <a:spcPct val="100000"/>
              </a:lnSpc>
            </a:pPr>
            <a:r>
              <a:rPr lang="en-US" sz="1600">
                <a:solidFill>
                  <a:srgbClr val="00338d"/>
                </a:solidFill>
                <a:latin typeface="Arial"/>
              </a:rPr>
              <a:t>Ai sensi dell’articolo 15 d. lgs. n. 502 del 1992 la dirigenza sanitaria è collocata in un unico ruolo, distinto per profili professionali, ed in un unico livello, articolato in relazione alle diverse responsabilità professionali e gestionali: un medico, un veterinario, un farmacista, un biologo hanno accesso al Ssn esclusivamente come dirigenti, già dal primo ingresso, con il solo requisito del possesso della specializzazione richiesta dalla disciplina a concorso.</a:t>
            </a:r>
            <a:endParaRPr/>
          </a:p>
          <a:p>
            <a:pPr algn="just">
              <a:lnSpc>
                <a:spcPct val="100000"/>
              </a:lnSpc>
            </a:pPr>
            <a:endParaRPr/>
          </a:p>
          <a:p>
            <a:pPr algn="just">
              <a:lnSpc>
                <a:spcPct val="100000"/>
              </a:lnSpc>
            </a:pPr>
            <a:r>
              <a:rPr lang="en-US" sz="1600">
                <a:solidFill>
                  <a:srgbClr val="00338d"/>
                </a:solidFill>
                <a:latin typeface="Arial"/>
              </a:rPr>
              <a:t>L'attività dei dirigenti sanitari è caratterizzata, nello svolgimento delle proprie mansioni e funzioni, dall'autonomia tecnico-professionale, diversa da quella amministrativa. Ai dirigenti con incarico di direzione di struttura (complessa e dipartimentale) sono attribuite, oltre a quelle derivanti dalle specifiche competenze professionali, funzioni di direzione e organizzazione della struttura, da attuarsi nell'ambito degli indirizzi operativi e gestionali del dipartimento di appartenenza”.</a:t>
            </a:r>
            <a:endParaRPr/>
          </a:p>
          <a:p>
            <a:pPr>
              <a:lnSpc>
                <a:spcPct val="100000"/>
              </a:lnSpc>
            </a:pPr>
            <a:endParaRPr/>
          </a:p>
        </p:txBody>
      </p:sp>
      <p:sp>
        <p:nvSpPr>
          <p:cNvPr id="3934"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t>
            </a:r>
            <a:endParaRPr/>
          </a:p>
          <a:p>
            <a:pPr algn="ctr">
              <a:lnSpc>
                <a:spcPct val="100000"/>
              </a:lnSpc>
            </a:pPr>
            <a:r>
              <a:rPr b="1" lang="it-IT" sz="2000">
                <a:solidFill>
                  <a:srgbClr val="007c92"/>
                </a:solidFill>
                <a:latin typeface="Arial"/>
              </a:rPr>
              <a:t>al personale dirigenziale sanitario</a:t>
            </a:r>
            <a:endParaRPr/>
          </a:p>
          <a:p>
            <a:pPr>
              <a:lnSpc>
                <a:spcPct val="100000"/>
              </a:lnSpc>
            </a:pPr>
            <a:endParaRPr/>
          </a:p>
          <a:p>
            <a:pPr algn="ctr">
              <a:lnSpc>
                <a:spcPct val="100000"/>
              </a:lnSpc>
            </a:pPr>
            <a:endParaRPr/>
          </a:p>
        </p:txBody>
      </p:sp>
      <p:sp>
        <p:nvSpPr>
          <p:cNvPr id="3935"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36" name="Picture 2"/>
          <p:cNvPicPr/>
          <p:nvPr/>
        </p:nvPicPr>
        <p:blipFill>
          <a:blip r:embed="rId1"/>
          <a:stretch>
            <a:fillRect/>
          </a:stretch>
        </p:blipFill>
        <p:spPr>
          <a:xfrm>
            <a:off x="271800" y="1095480"/>
            <a:ext cx="1441800" cy="1368000"/>
          </a:xfrm>
          <a:prstGeom prst="rect">
            <a:avLst/>
          </a:prstGeom>
        </p:spPr>
      </p:pic>
    </p:spTree>
  </p:cSld>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7"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r>
              <a:rPr lang="en-US" sz="1400">
                <a:solidFill>
                  <a:srgbClr val="00338d"/>
                </a:solidFill>
                <a:latin typeface="Arial"/>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b="1" lang="en-US" sz="1600">
                <a:solidFill>
                  <a:srgbClr val="ff0000"/>
                </a:solidFill>
                <a:latin typeface="Arial"/>
              </a:rPr>
              <a:t>DELIBERAZIONE CIVIT 58/2013</a:t>
            </a:r>
            <a:endParaRPr/>
          </a:p>
          <a:p>
            <a:pPr algn="just">
              <a:lnSpc>
                <a:spcPct val="100000"/>
              </a:lnSpc>
            </a:pPr>
            <a:endParaRPr/>
          </a:p>
          <a:p>
            <a:pPr algn="just">
              <a:lnSpc>
                <a:spcPct val="100000"/>
              </a:lnSpc>
            </a:pPr>
            <a:r>
              <a:rPr lang="en-US" sz="1600">
                <a:solidFill>
                  <a:srgbClr val="00338d"/>
                </a:solidFill>
                <a:latin typeface="Arial"/>
              </a:rPr>
              <a:t>a) il d.lgs. n. 39/2013 non trova applicazione al personale medico c.d. di staff che non esercita tipiche funzioni dirigenziali (come nel caso di sole funzioni di natura professionale, anche di alta specializzazione, di consulenza, studio e ricerca nonché funzioni ispettive e di verifica);</a:t>
            </a:r>
            <a:endParaRPr/>
          </a:p>
          <a:p>
            <a:pPr algn="just">
              <a:lnSpc>
                <a:spcPct val="100000"/>
              </a:lnSpc>
            </a:pPr>
            <a:endParaRPr/>
          </a:p>
          <a:p>
            <a:pPr algn="just">
              <a:lnSpc>
                <a:spcPct val="100000"/>
              </a:lnSpc>
            </a:pPr>
            <a:r>
              <a:rPr lang="en-US" sz="1600">
                <a:solidFill>
                  <a:srgbClr val="00338d"/>
                </a:solidFill>
                <a:latin typeface="Arial"/>
              </a:rPr>
              <a:t>b) al contrario, i dirigenti di distretto, i direttori di dipartimento e di presidio e, in generale, i direttori di strutture complesse rientrano sicuramente nel campo di applicazione della disciplina in esame;</a:t>
            </a:r>
            <a:endParaRPr/>
          </a:p>
          <a:p>
            <a:pPr>
              <a:lnSpc>
                <a:spcPct val="100000"/>
              </a:lnSpc>
            </a:pPr>
            <a:endParaRPr/>
          </a:p>
        </p:txBody>
      </p:sp>
      <p:sp>
        <p:nvSpPr>
          <p:cNvPr id="3938"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39"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40" name="Picture 2"/>
          <p:cNvPicPr/>
          <p:nvPr/>
        </p:nvPicPr>
        <p:blipFill>
          <a:blip r:embed="rId1"/>
          <a:stretch>
            <a:fillRect/>
          </a:stretch>
        </p:blipFill>
        <p:spPr>
          <a:xfrm>
            <a:off x="271800" y="1095480"/>
            <a:ext cx="1441800" cy="1368000"/>
          </a:xfrm>
          <a:prstGeom prst="rect">
            <a:avLst/>
          </a:prstGeom>
        </p:spPr>
      </p:pic>
      <p:sp>
        <p:nvSpPr>
          <p:cNvPr id="3941" name="CustomShape 4"/>
          <p:cNvSpPr/>
          <p:nvPr/>
        </p:nvSpPr>
        <p:spPr>
          <a:xfrm>
            <a:off x="7010280" y="2429280"/>
            <a:ext cx="2514240" cy="1828440"/>
          </a:xfrm>
          <a:prstGeom prst="rect">
            <a:avLst/>
          </a:prstGeom>
          <a:solidFill>
            <a:srgbClr val="bfcce3"/>
          </a:solidFill>
          <a:ln w="12600">
            <a:solidFill>
              <a:srgbClr val="00338d"/>
            </a:solidFill>
            <a:round/>
          </a:ln>
        </p:spPr>
        <p:txBody>
          <a:bodyPr anchor="ctr" bIns="45000" lIns="90000" rIns="90000" tIns="45000"/>
          <a:p>
            <a:pPr algn="ctr">
              <a:lnSpc>
                <a:spcPct val="100000"/>
              </a:lnSpc>
            </a:pPr>
            <a:r>
              <a:rPr lang="it-IT" sz="2000">
                <a:solidFill>
                  <a:srgbClr val="002060"/>
                </a:solidFill>
                <a:latin typeface="Arial"/>
              </a:rPr>
              <a:t>Fino al 22.12.2014</a:t>
            </a:r>
            <a:endParaRPr/>
          </a:p>
        </p:txBody>
      </p:sp>
    </p:spTree>
  </p:cSld>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2"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r>
              <a:rPr lang="en-US" sz="1400">
                <a:solidFill>
                  <a:srgbClr val="00338d"/>
                </a:solidFill>
                <a:latin typeface="Arial"/>
              </a:rPr>
              <a:t>. </a:t>
            </a:r>
            <a:endParaRPr/>
          </a:p>
          <a:p>
            <a:pPr algn="just">
              <a:lnSpc>
                <a:spcPct val="100000"/>
              </a:lnSpc>
            </a:pPr>
            <a:endParaRPr/>
          </a:p>
          <a:p>
            <a:pPr algn="just">
              <a:lnSpc>
                <a:spcPct val="100000"/>
              </a:lnSpc>
            </a:pPr>
            <a:r>
              <a:rPr b="1" lang="en-US" sz="1600">
                <a:solidFill>
                  <a:srgbClr val="ff0000"/>
                </a:solidFill>
                <a:latin typeface="Arial"/>
              </a:rPr>
              <a:t>      </a:t>
            </a:r>
            <a:endParaRPr/>
          </a:p>
          <a:p>
            <a:pPr algn="just">
              <a:lnSpc>
                <a:spcPct val="100000"/>
              </a:lnSpc>
            </a:pPr>
            <a:r>
              <a:rPr b="1" lang="en-US" sz="1600">
                <a:solidFill>
                  <a:srgbClr val="ff0000"/>
                </a:solidFill>
                <a:latin typeface="Arial"/>
              </a:rPr>
              <a:t>      </a:t>
            </a:r>
            <a:r>
              <a:rPr b="1" lang="en-US" sz="1600">
                <a:solidFill>
                  <a:srgbClr val="ff0000"/>
                </a:solidFill>
                <a:latin typeface="Arial"/>
              </a:rPr>
              <a:t>DELIBERAZIONE CIVIT 58/2013</a:t>
            </a:r>
            <a:endParaRPr/>
          </a:p>
          <a:p>
            <a:pPr algn="just">
              <a:lnSpc>
                <a:spcPct val="100000"/>
              </a:lnSpc>
            </a:pPr>
            <a:endParaRPr/>
          </a:p>
          <a:p>
            <a:pPr>
              <a:lnSpc>
                <a:spcPct val="100000"/>
              </a:lnSpc>
            </a:pPr>
            <a:r>
              <a:rPr b="1" lang="en-US" sz="1600">
                <a:solidFill>
                  <a:srgbClr val="00338d"/>
                </a:solidFill>
                <a:latin typeface="Arial"/>
              </a:rPr>
              <a:t>SSN: dirigenti di struttura semplice</a:t>
            </a:r>
            <a:endParaRPr/>
          </a:p>
          <a:p>
            <a:pPr>
              <a:lnSpc>
                <a:spcPct val="100000"/>
              </a:lnSpc>
            </a:pPr>
            <a:endParaRPr/>
          </a:p>
          <a:p>
            <a:pPr algn="just">
              <a:lnSpc>
                <a:spcPct val="100000"/>
              </a:lnSpc>
            </a:pPr>
            <a:r>
              <a:rPr lang="en-US" sz="1250">
                <a:solidFill>
                  <a:srgbClr val="00338d"/>
                </a:solidFill>
                <a:latin typeface="Arial"/>
              </a:rPr>
              <a:t>L’art. 41, co. 2 del d.lgs. n. 33/2013 prevede che la disciplina in materia di trasparenza sia applicabile soltanto ai dirigenti di struttura complessa ma non anche a quelli che dirigono la struttura semplice.</a:t>
            </a:r>
            <a:endParaRPr/>
          </a:p>
          <a:p>
            <a:pPr algn="just">
              <a:lnSpc>
                <a:spcPct val="100000"/>
              </a:lnSpc>
            </a:pPr>
            <a:r>
              <a:rPr lang="en-US" sz="1250">
                <a:solidFill>
                  <a:srgbClr val="00338d"/>
                </a:solidFill>
                <a:latin typeface="Arial"/>
              </a:rPr>
              <a:t>Per CIVIT: nel silenzio del legislatore, tale netta distinzione non può operare anche per la materia dell’inconferibilità e dell’incompatibilità attesa la grande varietà dei compiti che possono essere affidati ai dirigenti di struttura semplice e le conseguenti implicazioni che ne possono derivare proprio in materia di incompatibilità.</a:t>
            </a:r>
            <a:endParaRPr/>
          </a:p>
          <a:p>
            <a:pPr algn="just">
              <a:lnSpc>
                <a:spcPct val="100000"/>
              </a:lnSpc>
            </a:pPr>
            <a:r>
              <a:rPr lang="en-US" sz="1250">
                <a:solidFill>
                  <a:srgbClr val="00338d"/>
                </a:solidFill>
                <a:latin typeface="Arial"/>
              </a:rPr>
              <a:t>Quindi: per i dirigenti di strutture semplici non inserite in strutture complesse deve concludersi per la applicabilità della disciplina in esame. Per i dirigenti che dirigono strutture semplici inserite in strutture complesse la disciplina non è applicabile tranne il caso in cui, tenuto conto delle norme regolamentari e degli atti aziendali (art. 3, co. 1 bis e art. 15, d.lgs. n. 502/1992), al dirigente di struttura semplice sia riconosciuta, anche se in misura minore «significativa autonomia gestionale e amministrativa».</a:t>
            </a:r>
            <a:endParaRPr/>
          </a:p>
          <a:p>
            <a:pPr>
              <a:lnSpc>
                <a:spcPct val="100000"/>
              </a:lnSpc>
            </a:pPr>
            <a:endParaRPr/>
          </a:p>
        </p:txBody>
      </p:sp>
      <p:sp>
        <p:nvSpPr>
          <p:cNvPr id="3943"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44"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45" name="Picture 2"/>
          <p:cNvPicPr/>
          <p:nvPr/>
        </p:nvPicPr>
        <p:blipFill>
          <a:blip r:embed="rId1"/>
          <a:stretch>
            <a:fillRect/>
          </a:stretch>
        </p:blipFill>
        <p:spPr>
          <a:xfrm>
            <a:off x="271800" y="1095480"/>
            <a:ext cx="1441800" cy="1368000"/>
          </a:xfrm>
          <a:prstGeom prst="rect">
            <a:avLst/>
          </a:prstGeom>
        </p:spPr>
      </p:pic>
      <p:sp>
        <p:nvSpPr>
          <p:cNvPr id="3946" name="CustomShape 4"/>
          <p:cNvSpPr/>
          <p:nvPr/>
        </p:nvSpPr>
        <p:spPr>
          <a:xfrm>
            <a:off x="7010280" y="2429280"/>
            <a:ext cx="2514240" cy="1828440"/>
          </a:xfrm>
          <a:prstGeom prst="rect">
            <a:avLst/>
          </a:prstGeom>
          <a:solidFill>
            <a:srgbClr val="bfcce3"/>
          </a:solidFill>
          <a:ln w="12600">
            <a:solidFill>
              <a:srgbClr val="00338d"/>
            </a:solidFill>
            <a:round/>
          </a:ln>
        </p:spPr>
        <p:txBody>
          <a:bodyPr anchor="ctr" bIns="45000" lIns="90000" rIns="90000" tIns="45000"/>
          <a:p>
            <a:pPr algn="ctr">
              <a:lnSpc>
                <a:spcPct val="100000"/>
              </a:lnSpc>
            </a:pPr>
            <a:r>
              <a:rPr lang="it-IT" sz="2000">
                <a:solidFill>
                  <a:srgbClr val="002060"/>
                </a:solidFill>
                <a:latin typeface="Arial"/>
              </a:rPr>
              <a:t>Fino al 22.12.2014</a:t>
            </a:r>
            <a:endParaRPr/>
          </a:p>
        </p:txBody>
      </p:sp>
    </p:spTree>
  </p:cSld>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7"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r>
              <a:rPr lang="en-US" sz="1400">
                <a:solidFill>
                  <a:srgbClr val="00338d"/>
                </a:solidFill>
                <a:latin typeface="Arial"/>
              </a:rPr>
              <a:t>. </a:t>
            </a:r>
            <a:endParaRPr/>
          </a:p>
          <a:p>
            <a:pPr algn="just">
              <a:lnSpc>
                <a:spcPct val="100000"/>
              </a:lnSpc>
            </a:pPr>
            <a:endParaRPr/>
          </a:p>
          <a:p>
            <a:pPr algn="just">
              <a:lnSpc>
                <a:spcPct val="100000"/>
              </a:lnSpc>
            </a:pPr>
            <a:r>
              <a:rPr b="1" lang="en-US" sz="1600">
                <a:solidFill>
                  <a:srgbClr val="ff0000"/>
                </a:solidFill>
                <a:latin typeface="Arial"/>
              </a:rPr>
              <a:t>DELIBERAZIONE CIVIT 58/2013</a:t>
            </a:r>
            <a:endParaRPr/>
          </a:p>
          <a:p>
            <a:pPr>
              <a:lnSpc>
                <a:spcPct val="100000"/>
              </a:lnSpc>
            </a:pPr>
            <a:endParaRPr/>
          </a:p>
          <a:p>
            <a:pPr>
              <a:lnSpc>
                <a:spcPct val="100000"/>
              </a:lnSpc>
            </a:pPr>
            <a:endParaRPr/>
          </a:p>
          <a:p>
            <a:pPr algn="just">
              <a:lnSpc>
                <a:spcPct val="100000"/>
              </a:lnSpc>
            </a:pPr>
            <a:r>
              <a:rPr b="1" lang="en-US" sz="1400">
                <a:solidFill>
                  <a:srgbClr val="00338d"/>
                </a:solidFill>
                <a:latin typeface="Arial"/>
              </a:rPr>
              <a:t>Conseguenze:</a:t>
            </a:r>
            <a:endParaRPr/>
          </a:p>
          <a:p>
            <a:pPr algn="just">
              <a:lnSpc>
                <a:spcPct val="100000"/>
              </a:lnSpc>
            </a:pPr>
            <a:endParaRPr/>
          </a:p>
          <a:p>
            <a:pPr algn="just">
              <a:lnSpc>
                <a:spcPct val="100000"/>
              </a:lnSpc>
            </a:pPr>
            <a:r>
              <a:rPr lang="en-US" sz="1400">
                <a:solidFill>
                  <a:srgbClr val="00338d"/>
                </a:solidFill>
                <a:latin typeface="Arial"/>
              </a:rPr>
              <a:t>Le disposizioni del D.lgs. n.39/2013 si applicano:</a:t>
            </a:r>
            <a:endParaRPr/>
          </a:p>
          <a:p>
            <a:pPr algn="just">
              <a:lnSpc>
                <a:spcPct val="100000"/>
              </a:lnSpc>
            </a:pPr>
            <a:r>
              <a:rPr lang="en-US" sz="1400">
                <a:solidFill>
                  <a:srgbClr val="00338d"/>
                </a:solidFill>
                <a:latin typeface="Arial"/>
              </a:rPr>
              <a:t>- a tutti i dirigenti dell’area P.T.A. in quanto esercitano responsabilità di amministrazione e gestione </a:t>
            </a:r>
            <a:endParaRPr/>
          </a:p>
          <a:p>
            <a:pPr algn="just">
              <a:lnSpc>
                <a:spcPct val="100000"/>
              </a:lnSpc>
            </a:pPr>
            <a:r>
              <a:rPr lang="en-US" sz="1400">
                <a:solidFill>
                  <a:srgbClr val="00338d"/>
                </a:solidFill>
                <a:latin typeface="Arial"/>
              </a:rPr>
              <a:t>- ai dirigenti sanitari qualora la loro attività si caratterizzata da «significativa autonomia gestionale e amministrativa».</a:t>
            </a:r>
            <a:endParaRPr/>
          </a:p>
          <a:p>
            <a:pPr algn="just">
              <a:lnSpc>
                <a:spcPct val="100000"/>
              </a:lnSpc>
            </a:pPr>
            <a:endParaRPr/>
          </a:p>
          <a:p>
            <a:pPr algn="just">
              <a:lnSpc>
                <a:spcPct val="100000"/>
              </a:lnSpc>
            </a:pPr>
            <a:r>
              <a:rPr lang="en-US" sz="1400">
                <a:solidFill>
                  <a:srgbClr val="00338d"/>
                </a:solidFill>
                <a:latin typeface="Arial"/>
              </a:rPr>
              <a:t>Sono dunque ricompresi nell’ambito di applicabilità:</a:t>
            </a:r>
            <a:endParaRPr/>
          </a:p>
          <a:p>
            <a:pPr algn="just">
              <a:lnSpc>
                <a:spcPct val="100000"/>
              </a:lnSpc>
            </a:pPr>
            <a:r>
              <a:rPr lang="en-US" sz="1400">
                <a:solidFill>
                  <a:srgbClr val="00338d"/>
                </a:solidFill>
                <a:latin typeface="Arial"/>
              </a:rPr>
              <a:t>- I direttori di distretto, dipartimento, presidio e struttura complessa </a:t>
            </a:r>
            <a:endParaRPr/>
          </a:p>
          <a:p>
            <a:pPr algn="just">
              <a:lnSpc>
                <a:spcPct val="100000"/>
              </a:lnSpc>
            </a:pPr>
            <a:r>
              <a:rPr lang="en-US" sz="1400">
                <a:solidFill>
                  <a:srgbClr val="00338d"/>
                </a:solidFill>
                <a:latin typeface="Arial"/>
              </a:rPr>
              <a:t>- I responsabili di struttura semplice dipartimentale</a:t>
            </a:r>
            <a:endParaRPr/>
          </a:p>
          <a:p>
            <a:pPr algn="just">
              <a:lnSpc>
                <a:spcPct val="100000"/>
              </a:lnSpc>
            </a:pPr>
            <a:r>
              <a:rPr lang="en-US" sz="1400">
                <a:solidFill>
                  <a:srgbClr val="00338d"/>
                </a:solidFill>
                <a:latin typeface="Arial"/>
              </a:rPr>
              <a:t>- I responsabili di struttura semplice  non inserite in strutture complesse</a:t>
            </a:r>
            <a:endParaRPr/>
          </a:p>
          <a:p>
            <a:pPr algn="just">
              <a:lnSpc>
                <a:spcPct val="100000"/>
              </a:lnSpc>
            </a:pPr>
            <a:r>
              <a:rPr lang="en-US" sz="1400">
                <a:solidFill>
                  <a:srgbClr val="00338d"/>
                </a:solidFill>
                <a:latin typeface="Arial"/>
              </a:rPr>
              <a:t>- I responsabili di struttura semplice inserite in s.c. nel caso in cui ad essi sia riconosciuta «significativa autonomia gestionale e amministrativa».</a:t>
            </a:r>
            <a:endParaRPr/>
          </a:p>
          <a:p>
            <a:pPr>
              <a:lnSpc>
                <a:spcPct val="100000"/>
              </a:lnSpc>
            </a:pPr>
            <a:endParaRPr/>
          </a:p>
        </p:txBody>
      </p:sp>
      <p:sp>
        <p:nvSpPr>
          <p:cNvPr id="3948"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49"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50" name="Picture 2"/>
          <p:cNvPicPr/>
          <p:nvPr/>
        </p:nvPicPr>
        <p:blipFill>
          <a:blip r:embed="rId1"/>
          <a:stretch>
            <a:fillRect/>
          </a:stretch>
        </p:blipFill>
        <p:spPr>
          <a:xfrm>
            <a:off x="271800" y="1095480"/>
            <a:ext cx="1441800" cy="1368000"/>
          </a:xfrm>
          <a:prstGeom prst="rect">
            <a:avLst/>
          </a:prstGeom>
        </p:spPr>
      </p:pic>
      <p:sp>
        <p:nvSpPr>
          <p:cNvPr id="3951" name="CustomShape 4"/>
          <p:cNvSpPr/>
          <p:nvPr/>
        </p:nvSpPr>
        <p:spPr>
          <a:xfrm>
            <a:off x="7010280" y="2429280"/>
            <a:ext cx="2514240" cy="1828440"/>
          </a:xfrm>
          <a:prstGeom prst="rect">
            <a:avLst/>
          </a:prstGeom>
          <a:solidFill>
            <a:srgbClr val="bfcce3"/>
          </a:solidFill>
          <a:ln w="12600">
            <a:solidFill>
              <a:srgbClr val="00338d"/>
            </a:solidFill>
            <a:round/>
          </a:ln>
        </p:spPr>
        <p:txBody>
          <a:bodyPr anchor="ctr" bIns="45000" lIns="90000" rIns="90000" tIns="45000"/>
          <a:p>
            <a:pPr algn="ctr">
              <a:lnSpc>
                <a:spcPct val="100000"/>
              </a:lnSpc>
            </a:pPr>
            <a:r>
              <a:rPr lang="it-IT" sz="2000">
                <a:solidFill>
                  <a:srgbClr val="002060"/>
                </a:solidFill>
                <a:latin typeface="Arial"/>
              </a:rPr>
              <a:t>Fino al 22.12.2014</a:t>
            </a:r>
            <a:endParaRPr/>
          </a:p>
        </p:txBody>
      </p:sp>
    </p:spTree>
  </p:cSld>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2"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r>
              <a:rPr b="1" lang="en-US" sz="1600">
                <a:solidFill>
                  <a:srgbClr val="ff0000"/>
                </a:solidFill>
                <a:latin typeface="Arial"/>
              </a:rPr>
              <a:t>	</a:t>
            </a:r>
            <a:r>
              <a:rPr b="1" lang="en-US" sz="1600">
                <a:solidFill>
                  <a:srgbClr val="ff0000"/>
                </a:solidFill>
                <a:latin typeface="Arial"/>
              </a:rPr>
              <a:t>ANAC - DELIBERA N. 149 DEL 22 DICEMBRE 2014</a:t>
            </a:r>
            <a:endParaRPr/>
          </a:p>
          <a:p>
            <a:pPr algn="just">
              <a:lnSpc>
                <a:spcPct val="100000"/>
              </a:lnSpc>
            </a:pPr>
            <a:r>
              <a:rPr b="1" lang="en-US" sz="1400">
                <a:solidFill>
                  <a:srgbClr val="00338d"/>
                </a:solidFill>
                <a:latin typeface="Arial"/>
              </a:rPr>
              <a:t>	</a:t>
            </a:r>
            <a:r>
              <a:rPr b="1" lang="en-US" sz="1400">
                <a:solidFill>
                  <a:srgbClr val="00338d"/>
                </a:solidFill>
                <a:latin typeface="Arial"/>
              </a:rPr>
              <a:t>Interpretazione e applicazione del decreto legislativo n. 39/2013 nel settore sanitario</a:t>
            </a:r>
            <a:endParaRPr/>
          </a:p>
          <a:p>
            <a:pPr algn="just">
              <a:lnSpc>
                <a:spcPct val="100000"/>
              </a:lnSpc>
            </a:pPr>
            <a:endParaRPr/>
          </a:p>
          <a:p>
            <a:pPr algn="just">
              <a:lnSpc>
                <a:spcPct val="100000"/>
              </a:lnSpc>
            </a:pP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a:t>
            </a:r>
            <a:r>
              <a:rPr b="1" lang="en-US" sz="1400">
                <a:solidFill>
                  <a:srgbClr val="00338d"/>
                </a:solidFill>
                <a:latin typeface="Arial"/>
              </a:rPr>
              <a:t>le ‘PREMESSE’ di ANAC:</a:t>
            </a:r>
            <a:endParaRPr/>
          </a:p>
          <a:p>
            <a:pPr algn="just">
              <a:lnSpc>
                <a:spcPct val="100000"/>
              </a:lnSpc>
            </a:pPr>
            <a:endParaRPr/>
          </a:p>
          <a:p>
            <a:pPr algn="just">
              <a:lnSpc>
                <a:spcPct val="100000"/>
              </a:lnSpc>
            </a:pPr>
            <a:r>
              <a:rPr b="1" lang="en-US" sz="1400">
                <a:solidFill>
                  <a:srgbClr val="00338d"/>
                </a:solidFill>
                <a:latin typeface="Arial"/>
              </a:rPr>
              <a:t>	</a:t>
            </a:r>
            <a:r>
              <a:rPr lang="en-US" sz="1400">
                <a:solidFill>
                  <a:srgbClr val="00338d"/>
                </a:solidFill>
                <a:latin typeface="Arial"/>
              </a:rPr>
              <a:t>con l’interpretazione formulata dall’Autorità con la citata delibera n. 58/2013, sono diventate destinatarie delle norme in materia di inconferibilità/incompatibilità delle figure professionali diverse da quelle apicali, che seppur oggetto di potenziali ed effettivi conflitti d’interesse, non sono state individuate dal legislatore, né nella legge delega, né nei decreti attuativi e che risulta certamente complesso l’accertamento delle situazioni di incompatibilità/inconferibilità basato sull’analisi di piani aziendali e regolamenti che sono diversi per ogni realtà aziendale sanitaria</a:t>
            </a:r>
            <a:endParaRPr/>
          </a:p>
          <a:p>
            <a:pPr>
              <a:lnSpc>
                <a:spcPct val="100000"/>
              </a:lnSpc>
            </a:pPr>
            <a:endParaRPr/>
          </a:p>
        </p:txBody>
      </p:sp>
      <p:sp>
        <p:nvSpPr>
          <p:cNvPr id="3953"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54"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55" name="Picture 2"/>
          <p:cNvPicPr/>
          <p:nvPr/>
        </p:nvPicPr>
        <p:blipFill>
          <a:blip r:embed="rId1"/>
          <a:stretch>
            <a:fillRect/>
          </a:stretch>
        </p:blipFill>
        <p:spPr>
          <a:xfrm>
            <a:off x="271800" y="1095480"/>
            <a:ext cx="1441800" cy="1368000"/>
          </a:xfrm>
          <a:prstGeom prst="rect">
            <a:avLst/>
          </a:prstGeom>
        </p:spPr>
      </p:pic>
      <p:sp>
        <p:nvSpPr>
          <p:cNvPr id="3956" name="CustomShape 4"/>
          <p:cNvSpPr/>
          <p:nvPr/>
        </p:nvSpPr>
        <p:spPr>
          <a:xfrm>
            <a:off x="7924680" y="2743200"/>
            <a:ext cx="1676160" cy="1294920"/>
          </a:xfrm>
          <a:prstGeom prst="rect">
            <a:avLst/>
          </a:prstGeom>
          <a:solidFill>
            <a:srgbClr val="e5eaf3"/>
          </a:solidFill>
          <a:ln w="12600">
            <a:solidFill>
              <a:srgbClr val="00b0f0"/>
            </a:solidFill>
            <a:round/>
          </a:ln>
        </p:spPr>
        <p:txBody>
          <a:bodyPr anchor="ctr" bIns="45000" lIns="90000" rIns="90000" tIns="45000"/>
          <a:p>
            <a:pPr algn="ctr">
              <a:lnSpc>
                <a:spcPct val="100000"/>
              </a:lnSpc>
            </a:pPr>
            <a:r>
              <a:rPr lang="it-IT" sz="2000">
                <a:solidFill>
                  <a:srgbClr val="007c92"/>
                </a:solidFill>
                <a:latin typeface="Arial"/>
              </a:rPr>
              <a:t>lo stato attuale</a:t>
            </a:r>
            <a:endParaRPr/>
          </a:p>
        </p:txBody>
      </p:sp>
    </p:spTree>
  </p:cSld>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7"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r>
              <a:rPr b="1" lang="en-US" sz="1600">
                <a:solidFill>
                  <a:srgbClr val="ff0000"/>
                </a:solidFill>
                <a:latin typeface="Arial"/>
              </a:rPr>
              <a:t>	</a:t>
            </a:r>
            <a:r>
              <a:rPr b="1" lang="en-US" sz="1600">
                <a:solidFill>
                  <a:srgbClr val="ff0000"/>
                </a:solidFill>
                <a:latin typeface="Arial"/>
              </a:rPr>
              <a:t>ANAC - DELIBERA N. 149 DEL 22 DICEMBRE 2014</a:t>
            </a:r>
            <a:endParaRPr/>
          </a:p>
          <a:p>
            <a:pPr algn="just">
              <a:lnSpc>
                <a:spcPct val="100000"/>
              </a:lnSpc>
            </a:pPr>
            <a:r>
              <a:rPr b="1" lang="en-US" sz="1400">
                <a:solidFill>
                  <a:srgbClr val="00338d"/>
                </a:solidFill>
                <a:latin typeface="Arial"/>
              </a:rPr>
              <a:t>	</a:t>
            </a:r>
            <a:r>
              <a:rPr b="1" lang="en-US" sz="1400">
                <a:solidFill>
                  <a:srgbClr val="00338d"/>
                </a:solidFill>
                <a:latin typeface="Arial"/>
              </a:rPr>
              <a:t>Interpretazione e applicazione del decreto legislativo n. 39/2013 nel settore sanitario</a:t>
            </a:r>
            <a:endParaRPr/>
          </a:p>
          <a:p>
            <a:pPr algn="just">
              <a:lnSpc>
                <a:spcPct val="100000"/>
              </a:lnSpc>
            </a:pPr>
            <a:endParaRPr/>
          </a:p>
          <a:p>
            <a:pPr algn="just">
              <a:lnSpc>
                <a:spcPct val="100000"/>
              </a:lnSpc>
            </a:pP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	</a:t>
            </a:r>
            <a:r>
              <a:rPr b="1" lang="en-US" sz="1400">
                <a:solidFill>
                  <a:srgbClr val="00338d"/>
                </a:solidFill>
                <a:latin typeface="Arial"/>
              </a:rPr>
              <a:t>…</a:t>
            </a:r>
            <a:r>
              <a:rPr b="1" lang="en-US" sz="1400">
                <a:solidFill>
                  <a:srgbClr val="00338d"/>
                </a:solidFill>
                <a:latin typeface="Arial"/>
              </a:rPr>
              <a:t>le ‘PREMESSE’ di ANAC:</a:t>
            </a:r>
            <a:endParaRPr/>
          </a:p>
          <a:p>
            <a:pPr algn="just">
              <a:lnSpc>
                <a:spcPct val="100000"/>
              </a:lnSpc>
            </a:pPr>
            <a:r>
              <a:rPr b="1" lang="en-US" sz="1400">
                <a:solidFill>
                  <a:srgbClr val="00338d"/>
                </a:solidFill>
                <a:latin typeface="Arial"/>
              </a:rPr>
              <a:t>	</a:t>
            </a:r>
            <a:r>
              <a:rPr b="1" lang="en-US" sz="1400">
                <a:solidFill>
                  <a:srgbClr val="00338d"/>
                </a:solidFill>
                <a:latin typeface="Arial"/>
              </a:rPr>
              <a:t>VISTA</a:t>
            </a:r>
            <a:endParaRPr/>
          </a:p>
          <a:p>
            <a:pPr algn="just">
              <a:lnSpc>
                <a:spcPct val="100000"/>
              </a:lnSpc>
            </a:pPr>
            <a:r>
              <a:rPr b="1" lang="en-US" sz="1400">
                <a:solidFill>
                  <a:srgbClr val="00338d"/>
                </a:solidFill>
                <a:latin typeface="Arial"/>
              </a:rPr>
              <a:t>	</a:t>
            </a:r>
            <a:r>
              <a:rPr lang="en-US" sz="1400">
                <a:solidFill>
                  <a:srgbClr val="00338d"/>
                </a:solidFill>
                <a:latin typeface="Arial"/>
              </a:rPr>
              <a:t>la </a:t>
            </a:r>
            <a:r>
              <a:rPr b="1" lang="en-US" sz="1400">
                <a:solidFill>
                  <a:srgbClr val="ff0000"/>
                </a:solidFill>
                <a:latin typeface="Arial"/>
              </a:rPr>
              <a:t>sentenza n. 5583/2014 </a:t>
            </a:r>
            <a:r>
              <a:rPr lang="en-US" sz="1400">
                <a:solidFill>
                  <a:srgbClr val="00338d"/>
                </a:solidFill>
                <a:latin typeface="Arial"/>
              </a:rPr>
              <a:t>emessa dalla terza sezione del Consiglio di Stato secondo la quale, in materia di inconferibilità e incompatibilità di incarichi presso le pubbliche amministrazioni e presso gli enti privati in controllo pubblico, ai sensi dell’art. 1, commi 49 e 50, della legge 6 novembre 2012, n. 190, deve ritenersi che non sussista incompatibilità tra la qualifica di dirigente medico di una ASL e la carica di consigliere comunale</a:t>
            </a:r>
            <a:endParaRPr/>
          </a:p>
          <a:p>
            <a:pPr>
              <a:lnSpc>
                <a:spcPct val="100000"/>
              </a:lnSpc>
            </a:pPr>
            <a:endParaRPr/>
          </a:p>
          <a:p>
            <a:pPr>
              <a:lnSpc>
                <a:spcPct val="100000"/>
              </a:lnSpc>
            </a:pPr>
            <a:r>
              <a:rPr b="1" lang="en-US" sz="1250">
                <a:solidFill>
                  <a:srgbClr val="00338d"/>
                </a:solidFill>
                <a:latin typeface="Arial"/>
              </a:rPr>
              <a:t>	</a:t>
            </a:r>
            <a:r>
              <a:rPr b="1" lang="en-US" sz="1250">
                <a:solidFill>
                  <a:srgbClr val="00338d"/>
                </a:solidFill>
                <a:latin typeface="Arial"/>
              </a:rPr>
              <a:t>…</a:t>
            </a:r>
            <a:r>
              <a:rPr b="1" lang="en-US" sz="1250">
                <a:solidFill>
                  <a:srgbClr val="00338d"/>
                </a:solidFill>
                <a:latin typeface="Arial"/>
              </a:rPr>
              <a:t>al fine di evitare ulteriori dubbi interpretativi e applicativi (!)</a:t>
            </a:r>
            <a:endParaRPr/>
          </a:p>
          <a:p>
            <a:pPr>
              <a:lnSpc>
                <a:spcPct val="100000"/>
              </a:lnSpc>
            </a:pPr>
            <a:endParaRPr/>
          </a:p>
          <a:p>
            <a:pPr>
              <a:lnSpc>
                <a:spcPct val="100000"/>
              </a:lnSpc>
            </a:pPr>
            <a:endParaRPr/>
          </a:p>
        </p:txBody>
      </p:sp>
      <p:sp>
        <p:nvSpPr>
          <p:cNvPr id="3958"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59"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60" name="Picture 2"/>
          <p:cNvPicPr/>
          <p:nvPr/>
        </p:nvPicPr>
        <p:blipFill>
          <a:blip r:embed="rId1"/>
          <a:stretch>
            <a:fillRect/>
          </a:stretch>
        </p:blipFill>
        <p:spPr>
          <a:xfrm>
            <a:off x="271800" y="1095480"/>
            <a:ext cx="1441800" cy="1368000"/>
          </a:xfrm>
          <a:prstGeom prst="rect">
            <a:avLst/>
          </a:prstGeom>
        </p:spPr>
      </p:pic>
      <p:sp>
        <p:nvSpPr>
          <p:cNvPr id="3961" name="CustomShape 4"/>
          <p:cNvSpPr/>
          <p:nvPr/>
        </p:nvSpPr>
        <p:spPr>
          <a:xfrm>
            <a:off x="7924680" y="2743200"/>
            <a:ext cx="1676160" cy="1294920"/>
          </a:xfrm>
          <a:prstGeom prst="rect">
            <a:avLst/>
          </a:prstGeom>
          <a:solidFill>
            <a:srgbClr val="e5eaf3"/>
          </a:solidFill>
          <a:ln w="12600">
            <a:solidFill>
              <a:srgbClr val="00b0f0"/>
            </a:solidFill>
            <a:round/>
          </a:ln>
        </p:spPr>
        <p:txBody>
          <a:bodyPr anchor="ctr" bIns="45000" lIns="90000" rIns="90000" tIns="45000"/>
          <a:p>
            <a:pPr algn="ctr">
              <a:lnSpc>
                <a:spcPct val="100000"/>
              </a:lnSpc>
            </a:pPr>
            <a:r>
              <a:rPr lang="it-IT" sz="2000">
                <a:solidFill>
                  <a:srgbClr val="007c92"/>
                </a:solidFill>
                <a:latin typeface="Arial"/>
              </a:rPr>
              <a:t>lo stato attuale</a:t>
            </a:r>
            <a:endParaRPr/>
          </a:p>
        </p:txBody>
      </p:sp>
    </p:spTree>
  </p:cSld>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2"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r>
              <a:rPr b="1" lang="en-US" sz="1600">
                <a:solidFill>
                  <a:srgbClr val="ff0000"/>
                </a:solidFill>
                <a:latin typeface="Arial"/>
              </a:rPr>
              <a:t>	</a:t>
            </a:r>
            <a:r>
              <a:rPr b="1" lang="en-US" sz="1600">
                <a:solidFill>
                  <a:srgbClr val="ff0000"/>
                </a:solidFill>
                <a:latin typeface="Arial"/>
              </a:rPr>
              <a:t>ANAC - DELIBERA N. 149 DEL 22 DICEMBRE 2014</a:t>
            </a:r>
            <a:endParaRPr/>
          </a:p>
          <a:p>
            <a:pPr algn="just">
              <a:lnSpc>
                <a:spcPct val="100000"/>
              </a:lnSpc>
            </a:pPr>
            <a:r>
              <a:rPr b="1" lang="en-US" sz="1400">
                <a:solidFill>
                  <a:srgbClr val="00338d"/>
                </a:solidFill>
                <a:latin typeface="Arial"/>
              </a:rPr>
              <a:t>	</a:t>
            </a:r>
            <a:r>
              <a:rPr b="1" lang="en-US" sz="1400">
                <a:solidFill>
                  <a:srgbClr val="00338d"/>
                </a:solidFill>
                <a:latin typeface="Arial"/>
              </a:rPr>
              <a:t>Interpretazione e applicazione del decreto legislativo n. 39/2013 nel settore sanitario</a:t>
            </a:r>
            <a:endParaRPr/>
          </a:p>
          <a:p>
            <a:pPr algn="just">
              <a:lnSpc>
                <a:spcPct val="100000"/>
              </a:lnSpc>
            </a:pPr>
            <a:endParaRPr/>
          </a:p>
          <a:p>
            <a:pPr algn="ctr">
              <a:lnSpc>
                <a:spcPct val="100000"/>
              </a:lnSpc>
            </a:pPr>
            <a:r>
              <a:rPr b="1" lang="en-US" sz="1400">
                <a:solidFill>
                  <a:srgbClr val="00338d"/>
                </a:solidFill>
                <a:latin typeface="Arial"/>
              </a:rPr>
              <a:t>DELIBERA</a:t>
            </a:r>
            <a:endParaRPr/>
          </a:p>
          <a:p>
            <a:pPr algn="ctr">
              <a:lnSpc>
                <a:spcPct val="100000"/>
              </a:lnSpc>
            </a:pPr>
            <a:endParaRPr/>
          </a:p>
          <a:p>
            <a:pPr algn="just">
              <a:lnSpc>
                <a:spcPct val="100000"/>
              </a:lnSpc>
            </a:pPr>
            <a:r>
              <a:rPr b="1" lang="en-US" sz="1400">
                <a:solidFill>
                  <a:srgbClr val="00338d"/>
                </a:solidFill>
                <a:latin typeface="Arial"/>
              </a:rPr>
              <a:t>1. AMBITO DI APPLICAZIONE DEL D.Lgs. 39/2013 </a:t>
            </a:r>
            <a:endParaRPr/>
          </a:p>
          <a:p>
            <a:pPr algn="just">
              <a:lnSpc>
                <a:spcPct val="100000"/>
              </a:lnSpc>
            </a:pPr>
            <a:endParaRPr/>
          </a:p>
          <a:p>
            <a:pPr algn="just">
              <a:lnSpc>
                <a:spcPct val="100000"/>
              </a:lnSpc>
            </a:pPr>
            <a:r>
              <a:rPr b="1" lang="en-US" sz="1400">
                <a:solidFill>
                  <a:srgbClr val="00338d"/>
                </a:solidFill>
                <a:latin typeface="Arial"/>
              </a:rPr>
              <a:t>	</a:t>
            </a:r>
            <a:r>
              <a:rPr b="1" lang="en-US" sz="1400">
                <a:solidFill>
                  <a:srgbClr val="00338d"/>
                </a:solidFill>
                <a:latin typeface="Arial"/>
              </a:rPr>
              <a:t>L’Autorità ritiene applicabile il d.lgs. 39/2013 a tutte le strutture del servizio sanitario che erogano attività assistenziali volte a garantire la tutela della salute come diritto fondamentale dell’individuo.</a:t>
            </a:r>
            <a:endParaRPr/>
          </a:p>
          <a:p>
            <a:pPr algn="just">
              <a:lnSpc>
                <a:spcPct val="100000"/>
              </a:lnSpc>
            </a:pPr>
            <a:r>
              <a:rPr b="1" lang="en-US" sz="1400">
                <a:solidFill>
                  <a:srgbClr val="00338d"/>
                </a:solidFill>
                <a:latin typeface="Arial"/>
              </a:rPr>
              <a:t>Si ritiene, pertanto, che, nell’espressione “Aziende Sanitarie Locali”, si intendono ricomprese tutte le strutture preposte all’organizzazione e all’erogazione di servizi sanitari, incluse anche le aziende ospedaliere, le aziende ospedaliere universitarie e gli istituti di ricovero e cura a carattere scientifico.</a:t>
            </a:r>
            <a:endParaRPr/>
          </a:p>
          <a:p>
            <a:pPr algn="ctr">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3963"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64"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65" name="Picture 2"/>
          <p:cNvPicPr/>
          <p:nvPr/>
        </p:nvPicPr>
        <p:blipFill>
          <a:blip r:embed="rId1"/>
          <a:stretch>
            <a:fillRect/>
          </a:stretch>
        </p:blipFill>
        <p:spPr>
          <a:xfrm>
            <a:off x="271800" y="1095480"/>
            <a:ext cx="1441800" cy="1368000"/>
          </a:xfrm>
          <a:prstGeom prst="rect">
            <a:avLst/>
          </a:prstGeom>
        </p:spPr>
      </p:pic>
      <p:sp>
        <p:nvSpPr>
          <p:cNvPr id="3966" name="CustomShape 4"/>
          <p:cNvSpPr/>
          <p:nvPr/>
        </p:nvSpPr>
        <p:spPr>
          <a:xfrm>
            <a:off x="7924680" y="2743200"/>
            <a:ext cx="1676160" cy="1294920"/>
          </a:xfrm>
          <a:prstGeom prst="rect">
            <a:avLst/>
          </a:prstGeom>
          <a:solidFill>
            <a:srgbClr val="e5eaf3"/>
          </a:solidFill>
          <a:ln w="12600">
            <a:solidFill>
              <a:srgbClr val="00b0f0"/>
            </a:solidFill>
            <a:round/>
          </a:ln>
        </p:spPr>
        <p:txBody>
          <a:bodyPr anchor="ctr" bIns="45000" lIns="90000" rIns="90000" tIns="45000"/>
          <a:p>
            <a:pPr algn="ctr">
              <a:lnSpc>
                <a:spcPct val="100000"/>
              </a:lnSpc>
            </a:pPr>
            <a:r>
              <a:rPr lang="it-IT" sz="2000">
                <a:solidFill>
                  <a:srgbClr val="007c92"/>
                </a:solidFill>
                <a:latin typeface="Arial"/>
              </a:rPr>
              <a:t>lo stato attuale</a:t>
            </a:r>
            <a:endParaRPr/>
          </a:p>
        </p:txBody>
      </p:sp>
    </p:spTree>
  </p:cSld>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7"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r>
              <a:rPr b="1" lang="en-US" sz="1600">
                <a:solidFill>
                  <a:srgbClr val="ff0000"/>
                </a:solidFill>
                <a:latin typeface="Arial"/>
              </a:rPr>
              <a:t>	</a:t>
            </a:r>
            <a:r>
              <a:rPr b="1" lang="en-US" sz="1600">
                <a:solidFill>
                  <a:srgbClr val="ff0000"/>
                </a:solidFill>
                <a:latin typeface="Arial"/>
              </a:rPr>
              <a:t>ANAC - DELIBERA N. 149 DEL 22 DICEMBRE 2014</a:t>
            </a:r>
            <a:endParaRPr/>
          </a:p>
          <a:p>
            <a:pPr algn="just">
              <a:lnSpc>
                <a:spcPct val="100000"/>
              </a:lnSpc>
            </a:pPr>
            <a:r>
              <a:rPr b="1" lang="en-US" sz="1400">
                <a:solidFill>
                  <a:srgbClr val="00338d"/>
                </a:solidFill>
                <a:latin typeface="Arial"/>
              </a:rPr>
              <a:t>	</a:t>
            </a:r>
            <a:r>
              <a:rPr b="1" lang="en-US" sz="1400">
                <a:solidFill>
                  <a:srgbClr val="00338d"/>
                </a:solidFill>
                <a:latin typeface="Arial"/>
              </a:rPr>
              <a:t>Interpretazione e applicazione del decreto legislativo n. 39/2013 nel settore sanitario</a:t>
            </a:r>
            <a:endParaRPr/>
          </a:p>
          <a:p>
            <a:pPr algn="just">
              <a:lnSpc>
                <a:spcPct val="100000"/>
              </a:lnSpc>
            </a:pPr>
            <a:endParaRPr/>
          </a:p>
          <a:p>
            <a:pPr algn="ctr">
              <a:lnSpc>
                <a:spcPct val="100000"/>
              </a:lnSpc>
            </a:pPr>
            <a:r>
              <a:rPr b="1" lang="en-US" sz="1400">
                <a:solidFill>
                  <a:srgbClr val="00338d"/>
                </a:solidFill>
                <a:latin typeface="Arial"/>
              </a:rPr>
              <a:t>DELIBERA</a:t>
            </a:r>
            <a:endParaRPr/>
          </a:p>
          <a:p>
            <a:pPr algn="ctr">
              <a:lnSpc>
                <a:spcPct val="100000"/>
              </a:lnSpc>
            </a:pPr>
            <a:endParaRPr/>
          </a:p>
          <a:p>
            <a:pPr algn="just">
              <a:lnSpc>
                <a:spcPct val="100000"/>
              </a:lnSpc>
            </a:pPr>
            <a:r>
              <a:rPr b="1" lang="en-US" sz="1400">
                <a:solidFill>
                  <a:srgbClr val="00338d"/>
                </a:solidFill>
                <a:latin typeface="Arial"/>
              </a:rPr>
              <a:t>	</a:t>
            </a:r>
            <a:r>
              <a:rPr b="1" lang="en-US" sz="1400">
                <a:solidFill>
                  <a:srgbClr val="00338d"/>
                </a:solidFill>
                <a:latin typeface="Arial"/>
              </a:rPr>
              <a:t>2. AMBITO E LIMITI DI APPLICABILITÀ DELLE DISPOSIZIONI IN TEMA DI INCONFERIBILITÀ E INCOMPATIBILITÀ AI </a:t>
            </a:r>
            <a:r>
              <a:rPr b="1" lang="en-US" sz="1400">
                <a:solidFill>
                  <a:srgbClr val="ff0000"/>
                </a:solidFill>
                <a:latin typeface="Arial"/>
              </a:rPr>
              <a:t>DIRIGENTI MEDICI </a:t>
            </a:r>
            <a:r>
              <a:rPr b="1" lang="en-US" sz="1400">
                <a:solidFill>
                  <a:srgbClr val="00338d"/>
                </a:solidFill>
                <a:latin typeface="Arial"/>
              </a:rPr>
              <a:t>(!)</a:t>
            </a:r>
            <a:endParaRPr/>
          </a:p>
          <a:p>
            <a:pPr algn="ctr">
              <a:lnSpc>
                <a:spcPct val="100000"/>
              </a:lnSpc>
            </a:pPr>
            <a:r>
              <a:rPr b="1" lang="en-US" sz="1400">
                <a:solidFill>
                  <a:srgbClr val="00338d"/>
                </a:solidFill>
                <a:latin typeface="Arial"/>
              </a:rPr>
              <a:t> </a:t>
            </a:r>
            <a:endParaRPr/>
          </a:p>
          <a:p>
            <a:pPr algn="just">
              <a:lnSpc>
                <a:spcPct val="100000"/>
              </a:lnSpc>
            </a:pPr>
            <a:r>
              <a:rPr lang="en-US" sz="1400">
                <a:solidFill>
                  <a:srgbClr val="00338d"/>
                </a:solidFill>
                <a:latin typeface="Arial"/>
              </a:rPr>
              <a:t>Le ipotesi di inconferibilità e di incompatibilità di incarichi </a:t>
            </a:r>
            <a:r>
              <a:rPr b="1" lang="en-US" sz="1400">
                <a:solidFill>
                  <a:srgbClr val="ff0000"/>
                </a:solidFill>
                <a:latin typeface="Arial"/>
              </a:rPr>
              <a:t>presso le ASL</a:t>
            </a:r>
            <a:r>
              <a:rPr lang="en-US" sz="1400">
                <a:solidFill>
                  <a:srgbClr val="00338d"/>
                </a:solidFill>
                <a:latin typeface="Arial"/>
              </a:rPr>
              <a:t>, come definite al precedente punto 1, </a:t>
            </a:r>
            <a:r>
              <a:rPr b="1" lang="en-US" sz="1400" u="sng">
                <a:solidFill>
                  <a:srgbClr val="00338d"/>
                </a:solidFill>
                <a:latin typeface="Arial"/>
              </a:rPr>
              <a:t>devono intendersi applicate solo con riferimento agli incarichi di direttore generale, direttore amministrativo e direttore sanitario,</a:t>
            </a:r>
            <a:r>
              <a:rPr lang="en-US" sz="1400">
                <a:solidFill>
                  <a:srgbClr val="00338d"/>
                </a:solidFill>
                <a:latin typeface="Arial"/>
              </a:rPr>
              <a:t> attesa la disciplina speciale dettata dal legislatore delegante all’art. 1, commi 49 e 50 della legge 6 novembre 2012, n. 190, e dagli artt. 5, 8, 10 e 14 del decreto legislativo 8 aprile 2013, n. 39.</a:t>
            </a:r>
            <a:endParaRPr/>
          </a:p>
          <a:p>
            <a:pPr algn="ctr">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3968"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007c92"/>
                </a:solidFill>
                <a:latin typeface="Arial"/>
              </a:rPr>
              <a:t>Chiarimenti sull'ambito di applicazione del D.gs. 39/2013 con riferimento al personale dirigenziale dell'ASL.</a:t>
            </a:r>
            <a:endParaRPr/>
          </a:p>
          <a:p>
            <a:pPr>
              <a:lnSpc>
                <a:spcPct val="100000"/>
              </a:lnSpc>
            </a:pPr>
            <a:endParaRPr/>
          </a:p>
          <a:p>
            <a:pPr algn="ctr">
              <a:lnSpc>
                <a:spcPct val="100000"/>
              </a:lnSpc>
            </a:pPr>
            <a:endParaRPr/>
          </a:p>
        </p:txBody>
      </p:sp>
      <p:sp>
        <p:nvSpPr>
          <p:cNvPr id="3969"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70" name="Picture 2"/>
          <p:cNvPicPr/>
          <p:nvPr/>
        </p:nvPicPr>
        <p:blipFill>
          <a:blip r:embed="rId1"/>
          <a:stretch>
            <a:fillRect/>
          </a:stretch>
        </p:blipFill>
        <p:spPr>
          <a:xfrm>
            <a:off x="271800" y="1095480"/>
            <a:ext cx="1441800" cy="1368000"/>
          </a:xfrm>
          <a:prstGeom prst="rect">
            <a:avLst/>
          </a:prstGeom>
        </p:spPr>
      </p:pic>
      <p:sp>
        <p:nvSpPr>
          <p:cNvPr id="3971" name="CustomShape 4"/>
          <p:cNvSpPr/>
          <p:nvPr/>
        </p:nvSpPr>
        <p:spPr>
          <a:xfrm>
            <a:off x="7924680" y="2743200"/>
            <a:ext cx="1676160" cy="1294920"/>
          </a:xfrm>
          <a:prstGeom prst="rect">
            <a:avLst/>
          </a:prstGeom>
          <a:solidFill>
            <a:srgbClr val="e5eaf3"/>
          </a:solidFill>
          <a:ln w="12600">
            <a:solidFill>
              <a:srgbClr val="00b0f0"/>
            </a:solidFill>
            <a:round/>
          </a:ln>
        </p:spPr>
        <p:txBody>
          <a:bodyPr anchor="ctr" bIns="45000" lIns="90000" rIns="90000" tIns="45000"/>
          <a:p>
            <a:pPr algn="ctr">
              <a:lnSpc>
                <a:spcPct val="100000"/>
              </a:lnSpc>
            </a:pPr>
            <a:r>
              <a:rPr lang="it-IT" sz="2000">
                <a:solidFill>
                  <a:srgbClr val="007c92"/>
                </a:solidFill>
                <a:latin typeface="Arial"/>
              </a:rPr>
              <a:t>lo stato attuale</a:t>
            </a:r>
            <a:endParaRPr/>
          </a:p>
        </p:txBody>
      </p:sp>
    </p:spTree>
  </p:cSld>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2" name="TextShape 1"/>
          <p:cNvSpPr txBox="1"/>
          <p:nvPr/>
        </p:nvSpPr>
        <p:spPr>
          <a:xfrm>
            <a:off x="152280" y="1143000"/>
            <a:ext cx="9600840" cy="556236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gn="ctr">
              <a:lnSpc>
                <a:spcPct val="100000"/>
              </a:lnSpc>
            </a:pPr>
            <a:endParaRPr/>
          </a:p>
          <a:p>
            <a:pPr algn="just">
              <a:lnSpc>
                <a:spcPct val="100000"/>
              </a:lnSpc>
            </a:pPr>
            <a:endParaRPr/>
          </a:p>
          <a:p>
            <a:pPr algn="just">
              <a:lnSpc>
                <a:spcPct val="100000"/>
              </a:lnSpc>
            </a:pPr>
            <a:r>
              <a:rPr lang="en-US" sz="1600">
                <a:solidFill>
                  <a:srgbClr val="00338d"/>
                </a:solidFill>
                <a:latin typeface="Arial"/>
              </a:rPr>
              <a:t>Posto che con la Delibera n. 149/2014 ANAC ha inteso fornire chiarimenti in merito all’Interpretazione e applicazione del decreto legislativo n. 39/2013 nel settore sanitario, ma poi (punto 2.), nel definire ambito e limiti di applicabilità delle disposizioni, contempla la sola DIRIGENZA MEDICA:</a:t>
            </a:r>
            <a:endParaRPr/>
          </a:p>
          <a:p>
            <a:pPr algn="just">
              <a:lnSpc>
                <a:spcPct val="100000"/>
              </a:lnSpc>
            </a:pPr>
            <a:endParaRPr/>
          </a:p>
          <a:p>
            <a:pPr algn="just">
              <a:lnSpc>
                <a:spcPct val="100000"/>
              </a:lnSpc>
            </a:pPr>
            <a:r>
              <a:rPr b="1" lang="en-US" sz="1600">
                <a:solidFill>
                  <a:srgbClr val="00338d"/>
                </a:solidFill>
                <a:latin typeface="Arial"/>
              </a:rPr>
              <a:t>le ipotesi di inconferibilità e di incompatibilità di incarichi, esclusi i dirigenti medici, si applicano alle ALTRE DIRIGENZE del SSN (dirigenza sanitaria non medica e PTA)? </a:t>
            </a:r>
            <a:endParaRPr/>
          </a:p>
          <a:p>
            <a:pPr algn="just">
              <a:lnSpc>
                <a:spcPct val="100000"/>
              </a:lnSpc>
            </a:pPr>
            <a:endParaRPr/>
          </a:p>
          <a:p>
            <a:pPr algn="just">
              <a:lnSpc>
                <a:spcPct val="100000"/>
              </a:lnSpc>
            </a:pPr>
            <a:r>
              <a:rPr b="1" lang="en-US" sz="1600">
                <a:solidFill>
                  <a:srgbClr val="00338d"/>
                </a:solidFill>
                <a:latin typeface="Arial"/>
              </a:rPr>
              <a:t>oppure l’interpretazione sistematica, fondata sulla legge delega, può agevolmente ricomprendere le altre dirigenze del SSN?</a:t>
            </a:r>
            <a:endParaRPr/>
          </a:p>
          <a:p>
            <a:pPr algn="just">
              <a:lnSpc>
                <a:spcPct val="100000"/>
              </a:lnSpc>
            </a:pPr>
            <a:endParaRPr/>
          </a:p>
          <a:p>
            <a:pPr algn="just">
              <a:lnSpc>
                <a:spcPct val="100000"/>
              </a:lnSpc>
            </a:pPr>
            <a:r>
              <a:rPr b="1" lang="en-US" sz="1600">
                <a:solidFill>
                  <a:srgbClr val="00338d"/>
                </a:solidFill>
                <a:latin typeface="Arial"/>
              </a:rPr>
              <a:t>L’espressione ‘dirigenza medica’ è dunque da intendersi in modo assolutamente a-tecnico?</a:t>
            </a:r>
            <a:endParaRPr/>
          </a:p>
          <a:p>
            <a:pPr algn="ctr">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3973" name="CustomShape 2"/>
          <p:cNvSpPr/>
          <p:nvPr/>
        </p:nvSpPr>
        <p:spPr>
          <a:xfrm>
            <a:off x="1833480" y="1254960"/>
            <a:ext cx="7009920" cy="1142640"/>
          </a:xfrm>
          <a:prstGeom prst="rect">
            <a:avLst>
              <a:gd fmla="val 16667" name="adj"/>
            </a:avLst>
          </a:prstGeom>
          <a:solidFill>
            <a:srgbClr val="b2d4ef"/>
          </a:solidFill>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2000">
                <a:solidFill>
                  <a:srgbClr val="c00000"/>
                </a:solidFill>
                <a:latin typeface="Arial"/>
              </a:rPr>
              <a:t>I dubbi irrisolti sull'ambito di applicazione del D.gs. 39/2013 con riferimento al personale dirigenziale dell'ASL.</a:t>
            </a:r>
            <a:endParaRPr/>
          </a:p>
          <a:p>
            <a:pPr>
              <a:lnSpc>
                <a:spcPct val="100000"/>
              </a:lnSpc>
            </a:pPr>
            <a:endParaRPr/>
          </a:p>
          <a:p>
            <a:pPr algn="ctr">
              <a:lnSpc>
                <a:spcPct val="100000"/>
              </a:lnSpc>
            </a:pPr>
            <a:endParaRPr/>
          </a:p>
        </p:txBody>
      </p:sp>
      <p:sp>
        <p:nvSpPr>
          <p:cNvPr id="3974" name="CustomShape 3"/>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pic>
        <p:nvPicPr>
          <p:cNvPr descr="" id="3975" name="Picture 2"/>
          <p:cNvPicPr/>
          <p:nvPr/>
        </p:nvPicPr>
        <p:blipFill>
          <a:blip r:embed="rId1"/>
          <a:stretch>
            <a:fillRect/>
          </a:stretch>
        </p:blipFill>
        <p:spPr>
          <a:xfrm>
            <a:off x="271800" y="1095480"/>
            <a:ext cx="1441800" cy="1368000"/>
          </a:xfrm>
          <a:prstGeom prst="rect">
            <a:avLst/>
          </a:prstGeom>
        </p:spPr>
      </p:pic>
    </p:spTree>
  </p:cSld>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6" name="CustomShape 1"/>
          <p:cNvSpPr/>
          <p:nvPr/>
        </p:nvSpPr>
        <p:spPr>
          <a:xfrm>
            <a:off x="152280" y="2209680"/>
            <a:ext cx="9448560" cy="2590560"/>
          </a:xfrm>
          <a:prstGeom prst="rect">
            <a:avLst/>
          </a:prstGeom>
          <a:solidFill>
            <a:srgbClr val="e5f1fa"/>
          </a:solidFill>
        </p:spPr>
      </p:sp>
      <p:sp>
        <p:nvSpPr>
          <p:cNvPr id="3977" name="TextShape 2"/>
          <p:cNvSpPr txBox="1"/>
          <p:nvPr/>
        </p:nvSpPr>
        <p:spPr>
          <a:xfrm>
            <a:off x="152280" y="1197000"/>
            <a:ext cx="9295920" cy="543204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r>
              <a:rPr b="1" i="1" lang="en-US" sz="1600">
                <a:solidFill>
                  <a:srgbClr val="00338d"/>
                </a:solidFill>
                <a:latin typeface="Arial"/>
              </a:rPr>
              <a:t>16-ter. </a:t>
            </a:r>
            <a:r>
              <a:rPr i="1" lang="en-US" sz="1600">
                <a:solidFill>
                  <a:srgbClr val="00338d"/>
                </a:solidFill>
                <a:latin typeface="Arial"/>
              </a:rPr>
              <a:t>I dipendenti che, </a:t>
            </a:r>
            <a:r>
              <a:rPr b="1" i="1" lang="en-US" sz="1600">
                <a:solidFill>
                  <a:srgbClr val="00338d"/>
                </a:solidFill>
                <a:latin typeface="Arial"/>
              </a:rPr>
              <a:t>negli ultimi tre anni di servizio</a:t>
            </a:r>
            <a:r>
              <a:rPr i="1" lang="en-US" sz="1600">
                <a:solidFill>
                  <a:srgbClr val="00338d"/>
                </a:solidFill>
                <a:latin typeface="Arial"/>
              </a:rPr>
              <a:t>, hanno esercitato </a:t>
            </a:r>
            <a:r>
              <a:rPr b="1" i="1" lang="en-US" sz="1600">
                <a:solidFill>
                  <a:srgbClr val="00338d"/>
                </a:solidFill>
                <a:latin typeface="Arial"/>
              </a:rPr>
              <a:t>poteri autoritativi o negoziali </a:t>
            </a:r>
            <a:r>
              <a:rPr i="1" lang="en-US" sz="1600">
                <a:solidFill>
                  <a:srgbClr val="00338d"/>
                </a:solidFill>
                <a:latin typeface="Arial"/>
              </a:rPr>
              <a:t>per conto delle pubbliche amministrazioni di cui all'articolo 1, comma 2, non possono svolgere, </a:t>
            </a:r>
            <a:r>
              <a:rPr b="1" i="1" lang="en-US" sz="1600">
                <a:solidFill>
                  <a:srgbClr val="00338d"/>
                </a:solidFill>
                <a:latin typeface="Arial"/>
              </a:rPr>
              <a:t>nei tre anni successivi </a:t>
            </a:r>
            <a:r>
              <a:rPr i="1" lang="en-US" sz="1600">
                <a:solidFill>
                  <a:srgbClr val="00338d"/>
                </a:solidFill>
                <a:latin typeface="Arial"/>
              </a:rPr>
              <a:t>alla cessazione del rapporto di pubblico impiego, </a:t>
            </a:r>
            <a:r>
              <a:rPr b="1" i="1" lang="en-US" sz="1600" u="sng">
                <a:solidFill>
                  <a:srgbClr val="00338d"/>
                </a:solidFill>
                <a:latin typeface="Arial"/>
              </a:rPr>
              <a:t>attività lavorativa o professionale</a:t>
            </a:r>
            <a:r>
              <a:rPr b="1" i="1" lang="en-US" sz="1600">
                <a:solidFill>
                  <a:srgbClr val="00338d"/>
                </a:solidFill>
                <a:latin typeface="Arial"/>
              </a:rPr>
              <a:t> </a:t>
            </a:r>
            <a:r>
              <a:rPr i="1" lang="en-US" sz="1600">
                <a:solidFill>
                  <a:srgbClr val="00338d"/>
                </a:solidFill>
                <a:latin typeface="Arial"/>
              </a:rPr>
              <a:t>presso i soggetti privati destinatari dell'attività della pubblica amministrazione svolta attraverso i medesimi poteri. I contratti conclusi e gli incarichi conferiti in violazione di quanto previsto dal presente comma sono nulli ed è fatto divieto ai soggetti privati che li hanno conclusi o conferiti di contrattare con le pubbliche amministrazioni per i successivi tre anni con obbligo di restituzione dei compensi eventualmente percepiti e accertati ad essi riferiti.</a:t>
            </a:r>
            <a:endParaRPr/>
          </a:p>
          <a:p>
            <a:pPr algn="ctr">
              <a:lnSpc>
                <a:spcPct val="100000"/>
              </a:lnSpc>
            </a:pPr>
            <a:endParaRPr/>
          </a:p>
          <a:p>
            <a:pPr algn="ctr">
              <a:lnSpc>
                <a:spcPct val="100000"/>
              </a:lnSpc>
            </a:pPr>
            <a:endParaRPr/>
          </a:p>
          <a:p>
            <a:pPr algn="ctr">
              <a:lnSpc>
                <a:spcPct val="100000"/>
              </a:lnSpc>
            </a:pPr>
            <a:r>
              <a:rPr b="1" lang="en-US" sz="1600">
                <a:solidFill>
                  <a:srgbClr val="007c92"/>
                </a:solidFill>
                <a:latin typeface="Arial"/>
              </a:rPr>
              <a:t>Finalità del Legislatore:</a:t>
            </a:r>
            <a:endParaRPr/>
          </a:p>
          <a:p>
            <a:pPr>
              <a:lnSpc>
                <a:spcPct val="100000"/>
              </a:lnSpc>
            </a:pPr>
            <a:endParaRPr/>
          </a:p>
          <a:p>
            <a:pPr>
              <a:lnSpc>
                <a:spcPct val="100000"/>
              </a:lnSpc>
              <a:buFont typeface="Arial"/>
              <a:buChar char="•"/>
            </a:pPr>
            <a:r>
              <a:rPr lang="en-US" sz="1400">
                <a:solidFill>
                  <a:srgbClr val="007c92"/>
                </a:solidFill>
                <a:latin typeface="Arial"/>
              </a:rPr>
              <a:t>ridurre il rischio di situazioni di corruzione connesse all'impiego del dipendente successivo alla cessazione del rapporto di lavoro</a:t>
            </a:r>
            <a:endParaRPr/>
          </a:p>
          <a:p>
            <a:pPr>
              <a:lnSpc>
                <a:spcPct val="100000"/>
              </a:lnSpc>
            </a:pPr>
            <a:endParaRPr/>
          </a:p>
          <a:p>
            <a:pPr>
              <a:lnSpc>
                <a:spcPct val="100000"/>
              </a:lnSpc>
              <a:buFont typeface="Arial"/>
              <a:buChar char="•"/>
            </a:pPr>
            <a:r>
              <a:rPr lang="en-US" sz="1400">
                <a:solidFill>
                  <a:srgbClr val="007c92"/>
                </a:solidFill>
                <a:latin typeface="Arial"/>
              </a:rPr>
              <a:t>evitare che durante il periodo di servizio il dipendente possa precostituirsi delle situazioni lavorative vantaggiose sfruttando la sua posizione e il suo potere all'interno dell'amministrazione per ottenere un lavoro con l'impresa o il soggetto privato con cui entra in contatto. </a:t>
            </a:r>
            <a:endParaRPr/>
          </a:p>
          <a:p>
            <a:pPr>
              <a:lnSpc>
                <a:spcPct val="100000"/>
              </a:lnSpc>
            </a:pPr>
            <a:endParaRPr/>
          </a:p>
          <a:p>
            <a:pPr>
              <a:lnSpc>
                <a:spcPct val="100000"/>
              </a:lnSpc>
            </a:pPr>
            <a:r>
              <a:rPr b="1" lang="en-US" sz="900">
                <a:solidFill>
                  <a:srgbClr val="00338d"/>
                </a:solidFill>
                <a:latin typeface="Arial"/>
              </a:rPr>
              <a:t>.</a:t>
            </a:r>
            <a:endParaRPr/>
          </a:p>
          <a:p>
            <a:pPr>
              <a:lnSpc>
                <a:spcPct val="100000"/>
              </a:lnSpc>
            </a:pPr>
            <a:endParaRPr/>
          </a:p>
        </p:txBody>
      </p:sp>
      <p:sp>
        <p:nvSpPr>
          <p:cNvPr id="3978" name="CustomShape 3"/>
          <p:cNvSpPr/>
          <p:nvPr/>
        </p:nvSpPr>
        <p:spPr>
          <a:xfrm>
            <a:off x="2590920" y="1224720"/>
            <a:ext cx="4723920" cy="603720"/>
          </a:xfrm>
          <a:prstGeom prst="rect">
            <a:avLst/>
          </a:prstGeom>
          <a:solidFill>
            <a:srgbClr val="007c92"/>
          </a:solidFill>
        </p:spPr>
        <p:txBody>
          <a:bodyPr anchor="ctr" bIns="45000" lIns="90000" rIns="90000" tIns="45000"/>
          <a:p>
            <a:pPr algn="ctr">
              <a:lnSpc>
                <a:spcPct val="100000"/>
              </a:lnSpc>
            </a:pPr>
            <a:endParaRPr/>
          </a:p>
          <a:p>
            <a:pPr algn="ctr">
              <a:lnSpc>
                <a:spcPct val="100000"/>
              </a:lnSpc>
            </a:pPr>
            <a:r>
              <a:rPr b="1" lang="it-IT" sz="2400">
                <a:solidFill>
                  <a:srgbClr val="ffffff"/>
                </a:solidFill>
                <a:latin typeface="Arial"/>
              </a:rPr>
              <a:t>REVOLVING DOORS</a:t>
            </a:r>
            <a:endParaRPr/>
          </a:p>
          <a:p>
            <a:pPr algn="ctr">
              <a:lnSpc>
                <a:spcPct val="100000"/>
              </a:lnSpc>
            </a:pPr>
            <a:endParaRPr/>
          </a:p>
        </p:txBody>
      </p:sp>
      <p:pic>
        <p:nvPicPr>
          <p:cNvPr descr="" id="3979" name="Immagine 1"/>
          <p:cNvPicPr/>
          <p:nvPr/>
        </p:nvPicPr>
        <p:blipFill>
          <a:blip r:embed="rId1"/>
          <a:stretch>
            <a:fillRect/>
          </a:stretch>
        </p:blipFill>
        <p:spPr>
          <a:xfrm>
            <a:off x="878760" y="1197000"/>
            <a:ext cx="943560" cy="943560"/>
          </a:xfrm>
          <a:prstGeom prst="rect">
            <a:avLst/>
          </a:prstGeom>
        </p:spPr>
      </p:pic>
      <p:sp>
        <p:nvSpPr>
          <p:cNvPr id="3980"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98" name="Picture 4"/>
          <p:cNvPicPr/>
          <p:nvPr/>
        </p:nvPicPr>
        <p:blipFill>
          <a:blip r:embed="rId1"/>
          <a:stretch>
            <a:fillRect/>
          </a:stretch>
        </p:blipFill>
        <p:spPr>
          <a:xfrm>
            <a:off x="1693800" y="1380600"/>
            <a:ext cx="8030160" cy="5222880"/>
          </a:xfrm>
          <a:prstGeom prst="rect">
            <a:avLst/>
          </a:prstGeom>
        </p:spPr>
      </p:pic>
      <p:sp>
        <p:nvSpPr>
          <p:cNvPr id="1699"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1700" name="CustomShape 2"/>
          <p:cNvSpPr/>
          <p:nvPr/>
        </p:nvSpPr>
        <p:spPr>
          <a:xfrm>
            <a:off x="340200" y="1093680"/>
            <a:ext cx="1968120" cy="5143320"/>
          </a:xfrm>
          <a:prstGeom prst="rect">
            <a:avLst/>
          </a:prstGeom>
          <a:solidFill>
            <a:srgbClr val="ffffff"/>
          </a:solidFill>
        </p:spPr>
      </p:sp>
      <p:sp>
        <p:nvSpPr>
          <p:cNvPr id="1701" name="CustomShape 3"/>
          <p:cNvSpPr/>
          <p:nvPr/>
        </p:nvSpPr>
        <p:spPr>
          <a:xfrm>
            <a:off x="893160" y="1093680"/>
            <a:ext cx="1968120" cy="5143320"/>
          </a:xfrm>
          <a:prstGeom prst="rect">
            <a:avLst/>
          </a:prstGeom>
          <a:solidFill>
            <a:srgbClr val="ffffff"/>
          </a:solidFill>
        </p:spPr>
      </p:sp>
      <p:sp>
        <p:nvSpPr>
          <p:cNvPr id="1702"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1703" name="CustomShape 5"/>
          <p:cNvSpPr/>
          <p:nvPr/>
        </p:nvSpPr>
        <p:spPr>
          <a:xfrm>
            <a:off x="1253160" y="1093680"/>
            <a:ext cx="1968120" cy="5143320"/>
          </a:xfrm>
          <a:prstGeom prst="rect">
            <a:avLst/>
          </a:prstGeom>
          <a:solidFill>
            <a:srgbClr val="ffffff"/>
          </a:solidFill>
        </p:spPr>
      </p:sp>
      <p:sp>
        <p:nvSpPr>
          <p:cNvPr id="1704"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1705" name="CustomShape 7"/>
          <p:cNvSpPr/>
          <p:nvPr/>
        </p:nvSpPr>
        <p:spPr>
          <a:xfrm>
            <a:off x="3200400" y="1849320"/>
            <a:ext cx="6299640" cy="588600"/>
          </a:xfrm>
          <a:prstGeom prst="rect">
            <a:avLst>
              <a:gd fmla="val 30151" name="adj"/>
            </a:avLst>
          </a:prstGeom>
          <a:solidFill>
            <a:srgbClr val="c00000"/>
          </a:solidFill>
        </p:spPr>
      </p:sp>
      <p:sp>
        <p:nvSpPr>
          <p:cNvPr id="1706"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1707"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1708" name="Line 10"/>
          <p:cNvSpPr/>
          <p:nvPr/>
        </p:nvSpPr>
        <p:spPr>
          <a:xfrm>
            <a:off x="3954240" y="1849320"/>
            <a:ext cx="7920" cy="588960"/>
          </a:xfrm>
          <a:prstGeom prst="line">
            <a:avLst/>
          </a:prstGeom>
          <a:ln w="3240">
            <a:solidFill>
              <a:srgbClr val="ffffff"/>
            </a:solidFill>
            <a:round/>
          </a:ln>
        </p:spPr>
      </p:sp>
      <p:sp>
        <p:nvSpPr>
          <p:cNvPr id="1709" name="CustomShape 11"/>
          <p:cNvSpPr/>
          <p:nvPr/>
        </p:nvSpPr>
        <p:spPr>
          <a:xfrm>
            <a:off x="2473200" y="4858200"/>
            <a:ext cx="184320" cy="707400"/>
          </a:xfrm>
          <a:prstGeom prst="rect">
            <a:avLst/>
          </a:prstGeom>
        </p:spPr>
      </p:sp>
      <p:sp>
        <p:nvSpPr>
          <p:cNvPr id="1710" name="CustomShape 12"/>
          <p:cNvSpPr/>
          <p:nvPr/>
        </p:nvSpPr>
        <p:spPr>
          <a:xfrm>
            <a:off x="7772400" y="1337400"/>
            <a:ext cx="3693960" cy="5291640"/>
          </a:xfrm>
          <a:prstGeom prst="rect">
            <a:avLst>
              <a:gd fmla="val 37206" name="adj"/>
            </a:avLst>
          </a:prstGeom>
          <a:solidFill>
            <a:srgbClr val="ffffff"/>
          </a:solidFill>
        </p:spPr>
      </p:sp>
      <p:sp>
        <p:nvSpPr>
          <p:cNvPr id="1711" name="TextShape 13"/>
          <p:cNvSpPr txBox="1"/>
          <p:nvPr/>
        </p:nvSpPr>
        <p:spPr>
          <a:xfrm>
            <a:off x="2288880" y="116640"/>
            <a:ext cx="7344000" cy="575640"/>
          </a:xfrm>
          <a:prstGeom prst="rect">
            <a:avLst/>
          </a:prstGeom>
        </p:spPr>
        <p:txBody>
          <a:bodyPr anchor="ctr" bIns="0" lIns="0" rIns="0" tIns="0"/>
          <a:p>
            <a:pPr>
              <a:lnSpc>
                <a:spcPct val="100000"/>
              </a:lnSpc>
            </a:pPr>
            <a:r>
              <a:rPr b="1" lang="en-US" sz="2000">
                <a:solidFill>
                  <a:srgbClr val="c00000"/>
                </a:solidFill>
                <a:latin typeface="Arial"/>
              </a:rPr>
              <a:t>Agenda</a:t>
            </a:r>
            <a:endParaRPr/>
          </a:p>
        </p:txBody>
      </p:sp>
      <p:sp>
        <p:nvSpPr>
          <p:cNvPr id="1712" name="CustomShape 14"/>
          <p:cNvSpPr/>
          <p:nvPr/>
        </p:nvSpPr>
        <p:spPr>
          <a:xfrm>
            <a:off x="2948400" y="2743200"/>
            <a:ext cx="5814000" cy="588600"/>
          </a:xfrm>
          <a:prstGeom prst="rect">
            <a:avLst>
              <a:gd fmla="val 30151" name="adj"/>
            </a:avLst>
          </a:prstGeom>
          <a:solidFill>
            <a:srgbClr val="bfbfbf"/>
          </a:solidFill>
        </p:spPr>
      </p:sp>
      <p:sp>
        <p:nvSpPr>
          <p:cNvPr id="1713" name="CustomShape 15"/>
          <p:cNvSpPr/>
          <p:nvPr/>
        </p:nvSpPr>
        <p:spPr>
          <a:xfrm>
            <a:off x="2666880" y="3678120"/>
            <a:ext cx="5866920" cy="588600"/>
          </a:xfrm>
          <a:prstGeom prst="rect">
            <a:avLst>
              <a:gd fmla="val 30151" name="adj"/>
            </a:avLst>
          </a:prstGeom>
          <a:solidFill>
            <a:srgbClr val="c00000"/>
          </a:solidFill>
        </p:spPr>
      </p:sp>
      <p:sp>
        <p:nvSpPr>
          <p:cNvPr id="1714" name="CustomShape 16"/>
          <p:cNvSpPr/>
          <p:nvPr/>
        </p:nvSpPr>
        <p:spPr>
          <a:xfrm>
            <a:off x="2406960" y="4592520"/>
            <a:ext cx="5898600" cy="588600"/>
          </a:xfrm>
          <a:prstGeom prst="rect">
            <a:avLst>
              <a:gd fmla="val 30151" name="adj"/>
            </a:avLst>
          </a:prstGeom>
          <a:solidFill>
            <a:srgbClr val="c00000"/>
          </a:solidFill>
        </p:spPr>
      </p:sp>
      <p:sp>
        <p:nvSpPr>
          <p:cNvPr id="1715" name="CustomShape 17"/>
          <p:cNvSpPr/>
          <p:nvPr/>
        </p:nvSpPr>
        <p:spPr>
          <a:xfrm>
            <a:off x="2099880" y="5504400"/>
            <a:ext cx="5976720" cy="591120"/>
          </a:xfrm>
          <a:prstGeom prst="rect">
            <a:avLst>
              <a:gd fmla="val 30151" name="adj"/>
            </a:avLst>
          </a:prstGeom>
          <a:gradFill>
            <a:gsLst>
              <a:gs pos="0">
                <a:srgbClr val="710000"/>
              </a:gs>
              <a:gs pos="100000">
                <a:srgbClr val="bf0000"/>
              </a:gs>
            </a:gsLst>
            <a:path path="circle"/>
          </a:gradFill>
        </p:spPr>
      </p:sp>
      <p:sp>
        <p:nvSpPr>
          <p:cNvPr id="1716" name="CustomShape 18"/>
          <p:cNvSpPr/>
          <p:nvPr/>
        </p:nvSpPr>
        <p:spPr>
          <a:xfrm>
            <a:off x="3042720" y="27709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1717"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1718"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1719"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1720" name="Line 22"/>
          <p:cNvSpPr/>
          <p:nvPr/>
        </p:nvSpPr>
        <p:spPr>
          <a:xfrm>
            <a:off x="2959920" y="5509080"/>
            <a:ext cx="0" cy="540000"/>
          </a:xfrm>
          <a:prstGeom prst="line">
            <a:avLst/>
          </a:prstGeom>
          <a:ln w="3240">
            <a:solidFill>
              <a:srgbClr val="ffffff"/>
            </a:solidFill>
            <a:round/>
          </a:ln>
        </p:spPr>
      </p:sp>
      <p:sp>
        <p:nvSpPr>
          <p:cNvPr id="1721" name="Line 23"/>
          <p:cNvSpPr/>
          <p:nvPr/>
        </p:nvSpPr>
        <p:spPr>
          <a:xfrm>
            <a:off x="3733560" y="2743200"/>
            <a:ext cx="0" cy="609480"/>
          </a:xfrm>
          <a:prstGeom prst="line">
            <a:avLst/>
          </a:prstGeom>
          <a:ln w="3240">
            <a:solidFill>
              <a:srgbClr val="ffffff"/>
            </a:solidFill>
            <a:round/>
          </a:ln>
        </p:spPr>
      </p:sp>
      <p:sp>
        <p:nvSpPr>
          <p:cNvPr id="1722" name="Line 24"/>
          <p:cNvSpPr/>
          <p:nvPr/>
        </p:nvSpPr>
        <p:spPr>
          <a:xfrm>
            <a:off x="3501000" y="3678120"/>
            <a:ext cx="3960" cy="588960"/>
          </a:xfrm>
          <a:prstGeom prst="line">
            <a:avLst/>
          </a:prstGeom>
          <a:ln w="3240">
            <a:solidFill>
              <a:srgbClr val="ffffff"/>
            </a:solidFill>
            <a:round/>
          </a:ln>
        </p:spPr>
      </p:sp>
      <p:sp>
        <p:nvSpPr>
          <p:cNvPr id="1723" name="Line 25"/>
          <p:cNvSpPr/>
          <p:nvPr/>
        </p:nvSpPr>
        <p:spPr>
          <a:xfrm flipH="1">
            <a:off x="3184560" y="4572000"/>
            <a:ext cx="15840" cy="609480"/>
          </a:xfrm>
          <a:prstGeom prst="line">
            <a:avLst/>
          </a:prstGeom>
          <a:ln w="3240">
            <a:solidFill>
              <a:srgbClr val="ffffff"/>
            </a:solidFill>
            <a:round/>
          </a:ln>
        </p:spPr>
      </p:sp>
      <p:sp>
        <p:nvSpPr>
          <p:cNvPr id="1724"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1725"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1726"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1727"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1728" name="CustomShape 30"/>
          <p:cNvSpPr/>
          <p:nvPr/>
        </p:nvSpPr>
        <p:spPr>
          <a:xfrm>
            <a:off x="1877400" y="6253200"/>
            <a:ext cx="5976720" cy="591120"/>
          </a:xfrm>
          <a:prstGeom prst="rect">
            <a:avLst>
              <a:gd fmla="val 30151" name="adj"/>
            </a:avLst>
          </a:prstGeom>
          <a:solidFill>
            <a:srgbClr val="c00000"/>
          </a:solidFill>
        </p:spPr>
      </p:sp>
      <p:sp>
        <p:nvSpPr>
          <p:cNvPr id="1729"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1730" name="Line 32"/>
          <p:cNvSpPr/>
          <p:nvPr/>
        </p:nvSpPr>
        <p:spPr>
          <a:xfrm>
            <a:off x="2815200" y="6290640"/>
            <a:ext cx="0" cy="540000"/>
          </a:xfrm>
          <a:prstGeom prst="line">
            <a:avLst/>
          </a:prstGeom>
          <a:ln w="3240">
            <a:solidFill>
              <a:srgbClr val="ffffff"/>
            </a:solidFill>
            <a:round/>
          </a:ln>
        </p:spPr>
      </p:sp>
      <p:sp>
        <p:nvSpPr>
          <p:cNvPr id="1731"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1732" name="Immagine 37"/>
          <p:cNvPicPr/>
          <p:nvPr/>
        </p:nvPicPr>
        <p:blipFill>
          <a:blip r:embed="rId2"/>
          <a:stretch>
            <a:fillRect/>
          </a:stretch>
        </p:blipFill>
        <p:spPr>
          <a:xfrm>
            <a:off x="6934320" y="304920"/>
            <a:ext cx="2148120" cy="837720"/>
          </a:xfrm>
          <a:prstGeom prst="rect">
            <a:avLst/>
          </a:prstGeom>
        </p:spPr>
      </p:pic>
      <p:pic>
        <p:nvPicPr>
          <p:cNvPr descr="" id="1733" name=""/>
          <p:cNvPicPr/>
          <p:nvPr/>
        </p:nvPicPr>
        <p:blipFill>
          <a:blip r:embed="rId3"/>
          <a:stretch>
            <a:fillRect/>
          </a:stretch>
        </p:blipFill>
        <p:spPr>
          <a:xfrm>
            <a:off x="0" y="0"/>
            <a:ext cx="152280" cy="152280"/>
          </a:xfrm>
          <a:prstGeom prst="rect">
            <a:avLst/>
          </a:prstGeom>
        </p:spPr>
      </p:pic>
    </p:spTree>
  </p:cSld>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1" name="TextShape 1"/>
          <p:cNvSpPr txBox="1"/>
          <p:nvPr/>
        </p:nvSpPr>
        <p:spPr>
          <a:xfrm>
            <a:off x="76320" y="1219320"/>
            <a:ext cx="7162560" cy="5257440"/>
          </a:xfrm>
          <a:prstGeom prst="rect">
            <a:avLst/>
          </a:prstGeom>
        </p:spPr>
        <p:txBody>
          <a:bodyPr bIns="45000" lIns="90000" rIns="90000" tIns="45000"/>
          <a:p>
            <a:pPr algn="just">
              <a:lnSpc>
                <a:spcPct val="100000"/>
              </a:lnSpc>
            </a:pPr>
            <a:r>
              <a:rPr lang="en-US" sz="1300">
                <a:solidFill>
                  <a:srgbClr val="007c92"/>
                </a:solidFill>
                <a:latin typeface="Arial"/>
              </a:rPr>
              <a:t>Il nocciolo della questione è l'interpretazione della locuzione </a:t>
            </a:r>
            <a:r>
              <a:rPr b="1" lang="en-US" sz="1300">
                <a:solidFill>
                  <a:srgbClr val="007c92"/>
                </a:solidFill>
                <a:latin typeface="Arial"/>
              </a:rPr>
              <a:t>«potere autoritativo o negoziale».</a:t>
            </a:r>
            <a:endParaRPr/>
          </a:p>
          <a:p>
            <a:pPr algn="just">
              <a:lnSpc>
                <a:spcPct val="100000"/>
              </a:lnSpc>
            </a:pPr>
            <a:r>
              <a:rPr lang="en-US" sz="1300">
                <a:solidFill>
                  <a:srgbClr val="007c92"/>
                </a:solidFill>
                <a:latin typeface="Arial"/>
              </a:rPr>
              <a:t>A tale scopo non troviamo supporto nelle circolari della Funzione pubblica né in specifici Faq dell'Anac e il tema non viene affrontato nemmeno dall'Intesa in Conferenza unificata del 24 luglio 2013.</a:t>
            </a:r>
            <a:endParaRPr/>
          </a:p>
          <a:p>
            <a:pPr algn="just">
              <a:lnSpc>
                <a:spcPct val="100000"/>
              </a:lnSpc>
            </a:pPr>
            <a:endParaRPr/>
          </a:p>
          <a:p>
            <a:pPr algn="ctr">
              <a:lnSpc>
                <a:spcPct val="100000"/>
              </a:lnSpc>
            </a:pPr>
            <a:r>
              <a:rPr lang="en-US" sz="1300">
                <a:solidFill>
                  <a:srgbClr val="007c92"/>
                </a:solidFill>
                <a:latin typeface="Arial"/>
              </a:rPr>
              <a:t>Ricorriamo al diritto positivo per cercare di comprendere il contenuto di tale </a:t>
            </a:r>
            <a:r>
              <a:rPr b="1" i="1" lang="en-US" sz="1300">
                <a:solidFill>
                  <a:srgbClr val="ff0000"/>
                </a:solidFill>
                <a:latin typeface="Arial"/>
              </a:rPr>
              <a:t>"potere" </a:t>
            </a:r>
            <a:endParaRPr/>
          </a:p>
          <a:p>
            <a:pPr algn="just">
              <a:lnSpc>
                <a:spcPct val="100000"/>
              </a:lnSpc>
            </a:pPr>
            <a:r>
              <a:rPr lang="en-US" sz="1300">
                <a:solidFill>
                  <a:srgbClr val="007c92"/>
                </a:solidFill>
                <a:latin typeface="Arial"/>
              </a:rPr>
              <a:t>La norma che più si presta a definire la questione è la declaratoria della figura del </a:t>
            </a:r>
            <a:r>
              <a:rPr b="1" lang="en-US" sz="1300">
                <a:solidFill>
                  <a:srgbClr val="007c92"/>
                </a:solidFill>
                <a:latin typeface="Arial"/>
              </a:rPr>
              <a:t>pubblico ufficiale</a:t>
            </a:r>
            <a:r>
              <a:rPr lang="en-US" sz="1300">
                <a:solidFill>
                  <a:srgbClr val="007c92"/>
                </a:solidFill>
                <a:latin typeface="Arial"/>
              </a:rPr>
              <a:t> secondo l'articolo 357 del c.p. Infatti nel testo della norma si legge «agli stessi effetti è pubblica la funzione amministrativa disciplinata da norme di diritto pubblico e da atti autoritativi, e caratterizzata dalla formazione e dalla manifestazione della volontà della pubblica amministrazione o dal suo svolgersi per mezzo di poteri autoritativi o certificativi». </a:t>
            </a:r>
            <a:endParaRPr/>
          </a:p>
          <a:p>
            <a:pPr algn="just">
              <a:lnSpc>
                <a:spcPct val="100000"/>
              </a:lnSpc>
            </a:pPr>
            <a:endParaRPr/>
          </a:p>
          <a:p>
            <a:pPr algn="just">
              <a:lnSpc>
                <a:spcPct val="100000"/>
              </a:lnSpc>
            </a:pPr>
            <a:r>
              <a:rPr lang="en-US" sz="1300">
                <a:solidFill>
                  <a:srgbClr val="007c92"/>
                </a:solidFill>
                <a:latin typeface="Arial"/>
              </a:rPr>
              <a:t>È evidente che dopo la contrattualizzazione del rapporto di lavoro era doveroso aggiungere alla formulazione la parola </a:t>
            </a:r>
            <a:r>
              <a:rPr b="1" i="1" lang="en-US" sz="1300">
                <a:solidFill>
                  <a:srgbClr val="ff0000"/>
                </a:solidFill>
                <a:latin typeface="Arial"/>
              </a:rPr>
              <a:t>"negoziale". </a:t>
            </a:r>
            <a:endParaRPr/>
          </a:p>
          <a:p>
            <a:pPr algn="just">
              <a:lnSpc>
                <a:spcPct val="100000"/>
              </a:lnSpc>
            </a:pPr>
            <a:r>
              <a:rPr lang="en-US" sz="1300">
                <a:solidFill>
                  <a:srgbClr val="007c92"/>
                </a:solidFill>
                <a:latin typeface="Arial"/>
              </a:rPr>
              <a:t>Riguardo alla </a:t>
            </a:r>
            <a:r>
              <a:rPr b="1" lang="en-US" sz="1300">
                <a:solidFill>
                  <a:srgbClr val="007c92"/>
                </a:solidFill>
                <a:latin typeface="Arial"/>
              </a:rPr>
              <a:t>natura e ai contenuti del potere autoritativo, secondo la giurisprudenza </a:t>
            </a:r>
            <a:r>
              <a:rPr lang="en-US" sz="1300">
                <a:solidFill>
                  <a:srgbClr val="007c92"/>
                </a:solidFill>
                <a:latin typeface="Arial"/>
              </a:rPr>
              <a:t>non è soltanto quello coercitivo, ma vi rientrano tutte le attività che sono comunque esplicazione di un potere discrezionale nei confronti di un soggetto che si trova su di un </a:t>
            </a:r>
            <a:r>
              <a:rPr b="1" lang="en-US" sz="1300" u="sng">
                <a:solidFill>
                  <a:srgbClr val="007c92"/>
                </a:solidFill>
                <a:latin typeface="Arial"/>
              </a:rPr>
              <a:t>piano non paritetico </a:t>
            </a:r>
            <a:r>
              <a:rPr lang="en-US" sz="1300">
                <a:solidFill>
                  <a:srgbClr val="007c92"/>
                </a:solidFill>
                <a:latin typeface="Arial"/>
              </a:rPr>
              <a:t>rispetto alla pubblica amministrazione. </a:t>
            </a:r>
            <a:endParaRPr/>
          </a:p>
          <a:p>
            <a:pPr algn="just">
              <a:lnSpc>
                <a:spcPct val="100000"/>
              </a:lnSpc>
            </a:pPr>
            <a:endParaRPr/>
          </a:p>
          <a:p>
            <a:pPr algn="just">
              <a:lnSpc>
                <a:spcPct val="100000"/>
              </a:lnSpc>
            </a:pPr>
            <a:r>
              <a:rPr lang="en-US" sz="1300">
                <a:solidFill>
                  <a:srgbClr val="007c92"/>
                </a:solidFill>
                <a:latin typeface="Arial"/>
              </a:rPr>
              <a:t>Pertanto l'esercizio di "poteri autoritativi" dovrebbe coincidere con la nozione stessa del pubblico ufficiale con la conseguenza che le fattispecie esaminate nei quesiti rientrano nella previsione del comma 16-ter essendo stati in servizio indiscutibilmente pubblici ufficiali</a:t>
            </a:r>
            <a:r>
              <a:rPr b="1" lang="en-US" sz="1300">
                <a:solidFill>
                  <a:srgbClr val="007c92"/>
                </a:solidFill>
                <a:latin typeface="Arial"/>
              </a:rPr>
              <a:t>.</a:t>
            </a:r>
            <a:endParaRPr/>
          </a:p>
        </p:txBody>
      </p:sp>
      <p:sp>
        <p:nvSpPr>
          <p:cNvPr id="3982" name="CustomShape 2"/>
          <p:cNvSpPr/>
          <p:nvPr/>
        </p:nvSpPr>
        <p:spPr>
          <a:xfrm>
            <a:off x="7429680" y="1219320"/>
            <a:ext cx="2514240" cy="3123720"/>
          </a:xfrm>
          <a:prstGeom prst="rect">
            <a:avLst/>
          </a:prstGeom>
          <a:solidFill>
            <a:srgbClr val="cce3f4"/>
          </a:solidFill>
          <a:ln w="12600">
            <a:solidFill>
              <a:srgbClr val="8e258d"/>
            </a:solidFill>
            <a:round/>
          </a:ln>
        </p:spPr>
        <p:txBody>
          <a:bodyPr anchor="ctr" bIns="45000" lIns="90000" rIns="90000" tIns="45000"/>
          <a:p>
            <a:pPr algn="ctr">
              <a:lnSpc>
                <a:spcPct val="100000"/>
              </a:lnSpc>
            </a:pPr>
            <a:r>
              <a:rPr lang="it-IT" sz="2000">
                <a:solidFill>
                  <a:srgbClr val="00338d"/>
                </a:solidFill>
                <a:latin typeface="Arial"/>
              </a:rPr>
              <a:t>Problemi e interpretazione</a:t>
            </a:r>
            <a:endParaRPr/>
          </a:p>
          <a:p>
            <a:pPr algn="ctr">
              <a:lnSpc>
                <a:spcPct val="100000"/>
              </a:lnSpc>
            </a:pPr>
            <a:endParaRPr/>
          </a:p>
        </p:txBody>
      </p:sp>
      <p:sp>
        <p:nvSpPr>
          <p:cNvPr id="3983" name="CustomShape 3"/>
          <p:cNvSpPr/>
          <p:nvPr/>
        </p:nvSpPr>
        <p:spPr>
          <a:xfrm>
            <a:off x="7467480" y="5410080"/>
            <a:ext cx="2437920" cy="1066320"/>
          </a:xfrm>
          <a:prstGeom prst="rect">
            <a:avLst/>
          </a:prstGeom>
        </p:spPr>
        <p:txBody>
          <a:bodyPr bIns="0" lIns="0" rIns="0" tIns="0"/>
          <a:p>
            <a:pPr algn="ctr">
              <a:lnSpc>
                <a:spcPct val="100000"/>
              </a:lnSpc>
            </a:pPr>
            <a:r>
              <a:rPr b="1" lang="it-IT" sz="1000">
                <a:solidFill>
                  <a:srgbClr val="ff0000"/>
                </a:solidFill>
                <a:latin typeface="Arial"/>
              </a:rPr>
              <a:t>SOGGETTI INTERESSATI</a:t>
            </a:r>
            <a:endParaRPr/>
          </a:p>
          <a:p>
            <a:pPr>
              <a:lnSpc>
                <a:spcPct val="100000"/>
              </a:lnSpc>
            </a:pPr>
            <a:endParaRPr/>
          </a:p>
          <a:p>
            <a:pPr>
              <a:lnSpc>
                <a:spcPct val="100000"/>
              </a:lnSpc>
            </a:pPr>
            <a:r>
              <a:rPr b="1" lang="it-IT" sz="1000">
                <a:solidFill>
                  <a:srgbClr val="000000"/>
                </a:solidFill>
                <a:latin typeface="Arial"/>
              </a:rPr>
              <a:t>Dirigenti</a:t>
            </a:r>
            <a:endParaRPr/>
          </a:p>
          <a:p>
            <a:pPr>
              <a:lnSpc>
                <a:spcPct val="100000"/>
              </a:lnSpc>
            </a:pPr>
            <a:endParaRPr/>
          </a:p>
          <a:p>
            <a:pPr>
              <a:lnSpc>
                <a:spcPct val="100000"/>
              </a:lnSpc>
            </a:pPr>
            <a:r>
              <a:rPr b="1" lang="it-IT" sz="1000">
                <a:solidFill>
                  <a:srgbClr val="000000"/>
                </a:solidFill>
                <a:latin typeface="Arial"/>
              </a:rPr>
              <a:t>Funzionari titolari di funzioni dirigenziali</a:t>
            </a:r>
            <a:endParaRPr/>
          </a:p>
          <a:p>
            <a:pPr>
              <a:lnSpc>
                <a:spcPct val="100000"/>
              </a:lnSpc>
            </a:pPr>
            <a:endParaRPr/>
          </a:p>
          <a:p>
            <a:pPr>
              <a:lnSpc>
                <a:spcPct val="100000"/>
              </a:lnSpc>
            </a:pPr>
            <a:r>
              <a:rPr b="1" lang="it-IT" sz="1000">
                <a:solidFill>
                  <a:srgbClr val="000000"/>
                </a:solidFill>
                <a:latin typeface="Arial"/>
              </a:rPr>
              <a:t>Resp. Procedimento </a:t>
            </a:r>
            <a:endParaRPr/>
          </a:p>
        </p:txBody>
      </p:sp>
      <p:sp>
        <p:nvSpPr>
          <p:cNvPr id="3984"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5" name="TextShape 1"/>
          <p:cNvSpPr txBox="1"/>
          <p:nvPr/>
        </p:nvSpPr>
        <p:spPr>
          <a:xfrm>
            <a:off x="152280" y="1066680"/>
            <a:ext cx="9600840" cy="5508360"/>
          </a:xfrm>
          <a:prstGeom prst="rect">
            <a:avLst/>
          </a:prstGeom>
        </p:spPr>
        <p:txBody>
          <a:bodyPr bIns="45000" lIns="90000" rIns="90000" tIns="45000"/>
          <a:p>
            <a:pPr algn="ctr">
              <a:lnSpc>
                <a:spcPct val="100000"/>
              </a:lnSpc>
            </a:pPr>
            <a:r>
              <a:rPr b="1" lang="en-US" sz="1500">
                <a:solidFill>
                  <a:srgbClr val="002060"/>
                </a:solidFill>
                <a:latin typeface="Arial"/>
              </a:rPr>
              <a:t>Cosa deve fare l’Amministrazione?</a:t>
            </a:r>
            <a:endParaRPr/>
          </a:p>
          <a:p>
            <a:pPr algn="just">
              <a:lnSpc>
                <a:spcPct val="100000"/>
              </a:lnSpc>
            </a:pPr>
            <a:r>
              <a:rPr b="1" lang="en-US" sz="1500">
                <a:solidFill>
                  <a:srgbClr val="007c92"/>
                </a:solidFill>
                <a:latin typeface="Arial"/>
              </a:rPr>
              <a:t>• </a:t>
            </a:r>
            <a:r>
              <a:rPr lang="en-US" sz="1500">
                <a:solidFill>
                  <a:srgbClr val="007c92"/>
                </a:solidFill>
                <a:latin typeface="Arial"/>
              </a:rPr>
              <a:t>deve inserire un’apposita clausola nel contratto di assunzione dei dipendenti che vieta quanto previsto dall’art. 53, comma 16-ter, del d.lgs. n. 165/2001;</a:t>
            </a:r>
            <a:endParaRPr/>
          </a:p>
          <a:p>
            <a:pPr algn="just">
              <a:lnSpc>
                <a:spcPct val="100000"/>
              </a:lnSpc>
            </a:pPr>
            <a:r>
              <a:rPr lang="en-US" sz="1500">
                <a:solidFill>
                  <a:srgbClr val="007c92"/>
                </a:solidFill>
                <a:latin typeface="Arial"/>
              </a:rPr>
              <a:t>• </a:t>
            </a:r>
            <a:r>
              <a:rPr lang="en-US" sz="1500">
                <a:solidFill>
                  <a:srgbClr val="007c92"/>
                </a:solidFill>
                <a:latin typeface="Arial"/>
              </a:rPr>
              <a:t>deve inserire apposite clausole nei contratti stipulati con i privati, dalle quali si evinca che alle dipendenti di essi non operano soggetti che contravvengono all’art. 53, comma 16-ter, del d.lgs. n. 165/2001 </a:t>
            </a:r>
            <a:endParaRPr/>
          </a:p>
          <a:p>
            <a:pPr algn="just">
              <a:lnSpc>
                <a:spcPct val="100000"/>
              </a:lnSpc>
            </a:pPr>
            <a:r>
              <a:rPr lang="en-US" sz="1500">
                <a:solidFill>
                  <a:srgbClr val="007c92"/>
                </a:solidFill>
                <a:latin typeface="Arial"/>
              </a:rPr>
              <a:t>	</a:t>
            </a:r>
            <a:r>
              <a:rPr lang="en-US" sz="1500">
                <a:solidFill>
                  <a:srgbClr val="007c92"/>
                </a:solidFill>
                <a:latin typeface="Wingdings"/>
              </a:rPr>
              <a:t></a:t>
            </a:r>
            <a:r>
              <a:rPr lang="en-US" sz="1500">
                <a:solidFill>
                  <a:srgbClr val="007c92"/>
                </a:solidFill>
                <a:latin typeface="Arial"/>
              </a:rPr>
              <a:t> </a:t>
            </a:r>
            <a:r>
              <a:rPr lang="en-US" sz="1500">
                <a:solidFill>
                  <a:srgbClr val="007c92"/>
                </a:solidFill>
                <a:latin typeface="Arial"/>
              </a:rPr>
              <a:t>Azione per responsabilità erariale.</a:t>
            </a:r>
            <a:endParaRPr/>
          </a:p>
          <a:p>
            <a:pPr algn="ctr">
              <a:lnSpc>
                <a:spcPct val="100000"/>
              </a:lnSpc>
            </a:pPr>
            <a:endParaRPr/>
          </a:p>
          <a:p>
            <a:pPr algn="ctr">
              <a:lnSpc>
                <a:spcPct val="100000"/>
              </a:lnSpc>
            </a:pPr>
            <a:r>
              <a:rPr b="1" lang="en-US" sz="1500">
                <a:solidFill>
                  <a:srgbClr val="002060"/>
                </a:solidFill>
                <a:latin typeface="Arial"/>
              </a:rPr>
              <a:t>Vigilanza</a:t>
            </a:r>
            <a:r>
              <a:rPr lang="en-US" sz="1500">
                <a:solidFill>
                  <a:srgbClr val="007c92"/>
                </a:solidFill>
                <a:latin typeface="Arial"/>
              </a:rPr>
              <a:t>: RPC; Dirigente responsabile del personale; Dirigente responsabile area appalti.</a:t>
            </a:r>
            <a:endParaRPr/>
          </a:p>
          <a:p>
            <a:pPr>
              <a:lnSpc>
                <a:spcPct val="100000"/>
              </a:lnSpc>
            </a:pPr>
            <a:endParaRPr/>
          </a:p>
          <a:p>
            <a:pPr algn="ctr">
              <a:lnSpc>
                <a:spcPct val="100000"/>
              </a:lnSpc>
            </a:pPr>
            <a:r>
              <a:rPr b="1" lang="en-US" sz="1500">
                <a:solidFill>
                  <a:srgbClr val="002060"/>
                </a:solidFill>
                <a:latin typeface="Arial"/>
              </a:rPr>
              <a:t>Precisazione sull'ambito di applicazione soggettivo</a:t>
            </a:r>
            <a:endParaRPr/>
          </a:p>
          <a:p>
            <a:pPr algn="just">
              <a:lnSpc>
                <a:spcPct val="100000"/>
              </a:lnSpc>
            </a:pPr>
            <a:r>
              <a:rPr lang="en-US" sz="1500">
                <a:solidFill>
                  <a:srgbClr val="007c92"/>
                </a:solidFill>
                <a:latin typeface="Wingdings"/>
              </a:rPr>
              <a:t></a:t>
            </a:r>
            <a:r>
              <a:rPr lang="en-US" sz="1500">
                <a:solidFill>
                  <a:srgbClr val="007c92"/>
                </a:solidFill>
                <a:latin typeface="Arial"/>
              </a:rPr>
              <a:t> </a:t>
            </a:r>
            <a:r>
              <a:rPr lang="en-US" sz="1500">
                <a:solidFill>
                  <a:srgbClr val="007c92"/>
                </a:solidFill>
                <a:latin typeface="Arial"/>
              </a:rPr>
              <a:t>D.Lgs. 8 aprile 2013, n. 39, art. 21</a:t>
            </a:r>
            <a:endParaRPr/>
          </a:p>
          <a:p>
            <a:pPr algn="just">
              <a:lnSpc>
                <a:spcPct val="100000"/>
              </a:lnSpc>
            </a:pPr>
            <a:r>
              <a:rPr lang="en-US" sz="1500">
                <a:solidFill>
                  <a:srgbClr val="007c92"/>
                </a:solidFill>
                <a:latin typeface="Arial"/>
              </a:rPr>
              <a:t>Ai soli fini dell'applicazione dei divieti di cui al comma 16-ter dell'articolo 53 del decreto legislativo 30 marzo 2001, n. 165, e successive modificazioni, sono considerati dipendenti delle pubbliche amministrazioni anche i soggetti titolari di uno degli incarichi di cui al presente decreto, ivi compresi i soggetti esterni con i quali l'amministrazione, l'ente pubblico o l'ente di diritto privato in controllo pubblico stabilisce un rapporto di lavoro, subordinato o autonomo. Tali divieti si applicano a far data dalla cessazione dell'incarico.</a:t>
            </a:r>
            <a:endParaRPr/>
          </a:p>
          <a:p>
            <a:pPr algn="ctr">
              <a:lnSpc>
                <a:spcPct val="100000"/>
              </a:lnSpc>
            </a:pPr>
            <a:r>
              <a:rPr b="1" lang="en-US" sz="1500">
                <a:solidFill>
                  <a:srgbClr val="002060"/>
                </a:solidFill>
                <a:latin typeface="Arial"/>
              </a:rPr>
              <a:t>Disciplina transitoria</a:t>
            </a:r>
            <a:endParaRPr/>
          </a:p>
          <a:p>
            <a:pPr algn="just">
              <a:lnSpc>
                <a:spcPct val="100000"/>
              </a:lnSpc>
            </a:pPr>
            <a:r>
              <a:rPr lang="en-US" sz="1500">
                <a:solidFill>
                  <a:srgbClr val="007c92"/>
                </a:solidFill>
                <a:latin typeface="Arial"/>
              </a:rPr>
              <a:t>La nuova disposizione non si applica nei confronti dei dipendenti assunti prima dell’entrata in vigore della citata legge, ferma restando l’opportunità che il dipendente si astenga dal rappresentare gli interessi del nuovo datore di lavoro presso l’ufficio dell’amministrazione di provenienza.</a:t>
            </a:r>
            <a:endParaRPr/>
          </a:p>
          <a:p>
            <a:pPr algn="just">
              <a:lnSpc>
                <a:spcPct val="100000"/>
              </a:lnSpc>
            </a:pPr>
            <a:endParaRPr/>
          </a:p>
          <a:p>
            <a:pPr>
              <a:lnSpc>
                <a:spcPct val="100000"/>
              </a:lnSpc>
            </a:pPr>
            <a:endParaRPr/>
          </a:p>
        </p:txBody>
      </p:sp>
      <p:sp>
        <p:nvSpPr>
          <p:cNvPr id="3986" name="CustomShape 2"/>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7" name="CustomShape 1"/>
          <p:cNvSpPr/>
          <p:nvPr/>
        </p:nvSpPr>
        <p:spPr>
          <a:xfrm>
            <a:off x="4343400" y="2438280"/>
            <a:ext cx="4647960" cy="4190760"/>
          </a:xfrm>
          <a:prstGeom prst="rect">
            <a:avLst>
              <a:gd fmla="val 50000" name="adj"/>
            </a:avLst>
          </a:prstGeom>
          <a:solidFill>
            <a:srgbClr val="f2f2f2"/>
          </a:solidFill>
        </p:spPr>
      </p:sp>
      <p:sp>
        <p:nvSpPr>
          <p:cNvPr id="3988" name="TextShape 2"/>
          <p:cNvSpPr txBox="1"/>
          <p:nvPr/>
        </p:nvSpPr>
        <p:spPr>
          <a:xfrm>
            <a:off x="272520" y="1197000"/>
            <a:ext cx="9360000" cy="558432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b="1" lang="en-US" sz="1400">
                <a:solidFill>
                  <a:srgbClr val="007c92"/>
                </a:solidFill>
                <a:latin typeface="Arial"/>
              </a:rPr>
              <a:t>E'  fatto  </a:t>
            </a:r>
            <a:r>
              <a:rPr b="1" lang="en-US" sz="1400" u="sng">
                <a:solidFill>
                  <a:srgbClr val="007c92"/>
                </a:solidFill>
                <a:latin typeface="Arial"/>
              </a:rPr>
              <a:t>divieto</a:t>
            </a:r>
            <a:r>
              <a:rPr b="1" lang="en-US" sz="1400">
                <a:solidFill>
                  <a:srgbClr val="007c92"/>
                </a:solidFill>
                <a:latin typeface="Arial"/>
              </a:rPr>
              <a:t>  alle  pubbliche  amministrazioni   di   cui all'articolo 1, comma 2, del decreto legislativo  n.  165  del  2011, nonchè alle pubbliche amministrazioni inserite nel  conto  economico consolidato  della   pubblica   amministrazione,   come   individuate dall'Istituto nazionale di statistica (ISTAT) ai sensi  dell'articolo 1, comma 2, della  legge  31  dicembre  2009,  n.  196  nonche'  alle autorità indipendenti ivi inclusa la Commissione  nazionale  per  le società e la borsa (Consob) </a:t>
            </a:r>
            <a:r>
              <a:rPr b="1" lang="en-US" sz="1400" u="sng">
                <a:solidFill>
                  <a:srgbClr val="007c92"/>
                </a:solidFill>
                <a:latin typeface="Arial"/>
              </a:rPr>
              <a:t>di attribuire incarichi di studio  e  di</a:t>
            </a:r>
            <a:r>
              <a:rPr b="1" lang="en-US" sz="1400">
                <a:solidFill>
                  <a:srgbClr val="007c92"/>
                </a:solidFill>
                <a:latin typeface="Arial"/>
              </a:rPr>
              <a:t> </a:t>
            </a:r>
            <a:r>
              <a:rPr b="1" lang="en-US" sz="1400" u="sng">
                <a:solidFill>
                  <a:srgbClr val="007c92"/>
                </a:solidFill>
                <a:latin typeface="Arial"/>
              </a:rPr>
              <a:t>consulenza </a:t>
            </a:r>
            <a:r>
              <a:rPr b="1" i="1" lang="en-US" sz="1400" u="sng">
                <a:solidFill>
                  <a:srgbClr val="007c92"/>
                </a:solidFill>
                <a:latin typeface="Arial"/>
              </a:rPr>
              <a:t>a soggetti gia' lavoratori privati o pubblici  collocati</a:t>
            </a:r>
            <a:r>
              <a:rPr b="1" lang="en-US" sz="1400">
                <a:solidFill>
                  <a:srgbClr val="007c92"/>
                </a:solidFill>
                <a:latin typeface="Arial"/>
              </a:rPr>
              <a:t> </a:t>
            </a:r>
            <a:r>
              <a:rPr b="1" i="1" lang="en-US" sz="1400" u="sng">
                <a:solidFill>
                  <a:srgbClr val="007c92"/>
                </a:solidFill>
                <a:latin typeface="Arial"/>
              </a:rPr>
              <a:t>in quiescenza.</a:t>
            </a:r>
            <a:endParaRPr/>
          </a:p>
          <a:p>
            <a:pPr algn="just">
              <a:lnSpc>
                <a:spcPct val="100000"/>
              </a:lnSpc>
            </a:pPr>
            <a:r>
              <a:rPr b="1" i="1" lang="en-US" sz="1400">
                <a:solidFill>
                  <a:srgbClr val="007c92"/>
                </a:solidFill>
                <a:latin typeface="Arial"/>
              </a:rPr>
              <a:t>Alle  suddette  amministrazioni  è,  altresì,  fatto</a:t>
            </a:r>
            <a:r>
              <a:rPr b="1" lang="en-US" sz="1400">
                <a:solidFill>
                  <a:srgbClr val="007c92"/>
                </a:solidFill>
                <a:latin typeface="Arial"/>
              </a:rPr>
              <a:t> d</a:t>
            </a:r>
            <a:r>
              <a:rPr b="1" i="1" lang="en-US" sz="1400" u="sng">
                <a:solidFill>
                  <a:srgbClr val="007c92"/>
                </a:solidFill>
                <a:latin typeface="Arial"/>
              </a:rPr>
              <a:t>ivieto di conferire ai medesimi soggetti  incarichi  dirigenziali  o</a:t>
            </a:r>
            <a:r>
              <a:rPr b="1" lang="en-US" sz="1400">
                <a:solidFill>
                  <a:srgbClr val="007c92"/>
                </a:solidFill>
                <a:latin typeface="Arial"/>
              </a:rPr>
              <a:t> </a:t>
            </a:r>
            <a:r>
              <a:rPr b="1" i="1" lang="en-US" sz="1400" u="sng">
                <a:solidFill>
                  <a:srgbClr val="007c92"/>
                </a:solidFill>
                <a:latin typeface="Arial"/>
              </a:rPr>
              <a:t>direttivi o cariche in organi di governo delle amministrazioni di cui</a:t>
            </a:r>
            <a:r>
              <a:rPr b="1" lang="en-US" sz="1400">
                <a:solidFill>
                  <a:srgbClr val="007c92"/>
                </a:solidFill>
                <a:latin typeface="Arial"/>
              </a:rPr>
              <a:t> </a:t>
            </a:r>
            <a:r>
              <a:rPr b="1" i="1" lang="en-US" sz="1400" u="sng">
                <a:solidFill>
                  <a:srgbClr val="007c92"/>
                </a:solidFill>
                <a:latin typeface="Arial"/>
              </a:rPr>
              <a:t>al primo periodo e degli enti e  societa'  da  esse  controllati</a:t>
            </a:r>
            <a:r>
              <a:rPr b="1" i="1" lang="en-US" sz="1400">
                <a:solidFill>
                  <a:srgbClr val="007c92"/>
                </a:solidFill>
                <a:latin typeface="Arial"/>
              </a:rPr>
              <a:t>,  ad</a:t>
            </a:r>
            <a:r>
              <a:rPr b="1" lang="en-US" sz="1400">
                <a:solidFill>
                  <a:srgbClr val="007c92"/>
                </a:solidFill>
                <a:latin typeface="Arial"/>
              </a:rPr>
              <a:t> </a:t>
            </a:r>
            <a:r>
              <a:rPr b="1" i="1" lang="en-US" sz="1400">
                <a:solidFill>
                  <a:srgbClr val="007c92"/>
                </a:solidFill>
                <a:latin typeface="Arial"/>
              </a:rPr>
              <a:t>eccezione dei componenti delle giunte degli enti territoriali  e  dei</a:t>
            </a:r>
            <a:r>
              <a:rPr b="1" lang="en-US" sz="1400">
                <a:solidFill>
                  <a:srgbClr val="007c92"/>
                </a:solidFill>
                <a:latin typeface="Arial"/>
              </a:rPr>
              <a:t> </a:t>
            </a:r>
            <a:r>
              <a:rPr b="1" i="1" lang="en-US" sz="1400">
                <a:solidFill>
                  <a:srgbClr val="007c92"/>
                </a:solidFill>
                <a:latin typeface="Arial"/>
              </a:rPr>
              <a:t>componenti o  titolari  degli  organi  elettivi  degli  enti  di  cui</a:t>
            </a:r>
            <a:r>
              <a:rPr b="1" lang="en-US" sz="1400">
                <a:solidFill>
                  <a:srgbClr val="007c92"/>
                </a:solidFill>
                <a:latin typeface="Arial"/>
              </a:rPr>
              <a:t> </a:t>
            </a:r>
            <a:r>
              <a:rPr b="1" i="1" lang="en-US" sz="1400">
                <a:solidFill>
                  <a:srgbClr val="007c92"/>
                </a:solidFill>
                <a:latin typeface="Arial"/>
              </a:rPr>
              <a:t>all'articolo 2, comma 2-bis, del decreto-legge  31  agosto  2013,  n.</a:t>
            </a:r>
            <a:r>
              <a:rPr b="1" lang="en-US" sz="1400">
                <a:solidFill>
                  <a:srgbClr val="007c92"/>
                </a:solidFill>
                <a:latin typeface="Arial"/>
              </a:rPr>
              <a:t> </a:t>
            </a:r>
            <a:r>
              <a:rPr b="1" i="1" lang="en-US" sz="1400">
                <a:solidFill>
                  <a:srgbClr val="007c92"/>
                </a:solidFill>
                <a:latin typeface="Arial"/>
              </a:rPr>
              <a:t>101, convertito, con modificazioni, dalla legge 30 ottobre  2013,  n.</a:t>
            </a:r>
            <a:r>
              <a:rPr b="1" lang="en-US" sz="1400">
                <a:solidFill>
                  <a:srgbClr val="007c92"/>
                </a:solidFill>
                <a:latin typeface="Arial"/>
              </a:rPr>
              <a:t> </a:t>
            </a:r>
            <a:r>
              <a:rPr b="1" i="1" lang="en-US" sz="1400">
                <a:solidFill>
                  <a:srgbClr val="007c92"/>
                </a:solidFill>
                <a:latin typeface="Arial"/>
              </a:rPr>
              <a:t>125. </a:t>
            </a:r>
            <a:endParaRPr/>
          </a:p>
          <a:p>
            <a:pPr algn="just">
              <a:lnSpc>
                <a:spcPct val="100000"/>
              </a:lnSpc>
            </a:pPr>
            <a:r>
              <a:rPr b="1" i="1" lang="en-US" sz="1400">
                <a:solidFill>
                  <a:srgbClr val="007c92"/>
                </a:solidFill>
                <a:latin typeface="Arial"/>
              </a:rPr>
              <a:t>Incarichi e collaborazioni  sono  consentiti,  esclusivamente  a</a:t>
            </a:r>
            <a:r>
              <a:rPr b="1" lang="en-US" sz="1400">
                <a:solidFill>
                  <a:srgbClr val="007c92"/>
                </a:solidFill>
                <a:latin typeface="Arial"/>
              </a:rPr>
              <a:t> </a:t>
            </a:r>
            <a:r>
              <a:rPr b="1" i="1" lang="en-US" sz="1400" u="sng">
                <a:solidFill>
                  <a:srgbClr val="007c92"/>
                </a:solidFill>
                <a:latin typeface="Arial"/>
              </a:rPr>
              <a:t>titolo gratuito</a:t>
            </a:r>
            <a:r>
              <a:rPr b="1" i="1" lang="en-US" sz="1400">
                <a:solidFill>
                  <a:srgbClr val="007c92"/>
                </a:solidFill>
                <a:latin typeface="Arial"/>
              </a:rPr>
              <a:t> e </a:t>
            </a:r>
            <a:r>
              <a:rPr b="1" i="1" lang="en-US" sz="1400" u="sng">
                <a:solidFill>
                  <a:srgbClr val="007c92"/>
                </a:solidFill>
                <a:latin typeface="Arial"/>
              </a:rPr>
              <a:t>per  una  durata  non  superiore  a  un  anno</a:t>
            </a:r>
            <a:r>
              <a:rPr b="1" i="1" lang="en-US" sz="1400">
                <a:solidFill>
                  <a:srgbClr val="007c92"/>
                </a:solidFill>
                <a:latin typeface="Arial"/>
              </a:rPr>
              <a:t>,  </a:t>
            </a:r>
            <a:r>
              <a:rPr b="1" i="1" lang="en-US" sz="1400" u="sng">
                <a:solidFill>
                  <a:srgbClr val="007c92"/>
                </a:solidFill>
                <a:latin typeface="Arial"/>
              </a:rPr>
              <a:t>non</a:t>
            </a:r>
            <a:r>
              <a:rPr b="1" lang="en-US" sz="1400">
                <a:solidFill>
                  <a:srgbClr val="007c92"/>
                </a:solidFill>
                <a:latin typeface="Arial"/>
              </a:rPr>
              <a:t> </a:t>
            </a:r>
            <a:r>
              <a:rPr b="1" i="1" lang="en-US" sz="1400" u="sng">
                <a:solidFill>
                  <a:srgbClr val="007c92"/>
                </a:solidFill>
                <a:latin typeface="Arial"/>
              </a:rPr>
              <a:t>prorogabile ne' rinnovabile</a:t>
            </a:r>
            <a:r>
              <a:rPr b="1" i="1" lang="en-US" sz="1400">
                <a:solidFill>
                  <a:srgbClr val="007c92"/>
                </a:solidFill>
                <a:latin typeface="Arial"/>
              </a:rPr>
              <a:t>, presso </a:t>
            </a:r>
            <a:r>
              <a:rPr b="1" i="1" lang="en-US" sz="1400" u="sng">
                <a:solidFill>
                  <a:srgbClr val="007c92"/>
                </a:solidFill>
                <a:latin typeface="Arial"/>
              </a:rPr>
              <a:t>ciascuna</a:t>
            </a:r>
            <a:r>
              <a:rPr b="1" i="1" lang="en-US" sz="1400">
                <a:solidFill>
                  <a:srgbClr val="007c92"/>
                </a:solidFill>
                <a:latin typeface="Arial"/>
              </a:rPr>
              <a:t> amministrazione.  </a:t>
            </a:r>
            <a:endParaRPr/>
          </a:p>
          <a:p>
            <a:pPr algn="just">
              <a:lnSpc>
                <a:spcPct val="100000"/>
              </a:lnSpc>
            </a:pPr>
            <a:r>
              <a:rPr b="1" i="1" lang="en-US" sz="1400">
                <a:solidFill>
                  <a:srgbClr val="007c92"/>
                </a:solidFill>
                <a:latin typeface="Arial"/>
              </a:rPr>
              <a:t>Devonoessere </a:t>
            </a:r>
            <a:r>
              <a:rPr b="1" i="1" lang="en-US" sz="1400" u="sng">
                <a:solidFill>
                  <a:srgbClr val="007c92"/>
                </a:solidFill>
                <a:latin typeface="Arial"/>
              </a:rPr>
              <a:t>rendicontati eventuali  rimborsi  di  spese</a:t>
            </a:r>
            <a:r>
              <a:rPr b="1" i="1" lang="en-US" sz="1400">
                <a:solidFill>
                  <a:srgbClr val="007c92"/>
                </a:solidFill>
                <a:latin typeface="Arial"/>
              </a:rPr>
              <a:t>,  corrisposti  nei</a:t>
            </a:r>
            <a:r>
              <a:rPr b="1" lang="en-US" sz="1400">
                <a:solidFill>
                  <a:srgbClr val="007c92"/>
                </a:solidFill>
                <a:latin typeface="Arial"/>
              </a:rPr>
              <a:t> </a:t>
            </a:r>
            <a:r>
              <a:rPr b="1" i="1" lang="en-US" sz="1400">
                <a:solidFill>
                  <a:srgbClr val="007c92"/>
                </a:solidFill>
                <a:latin typeface="Arial"/>
              </a:rPr>
              <a:t>limiti   fissati    dall'organo    competente    dell'amministrazione</a:t>
            </a:r>
            <a:r>
              <a:rPr b="1" lang="en-US" sz="1400">
                <a:solidFill>
                  <a:srgbClr val="007c92"/>
                </a:solidFill>
                <a:latin typeface="Arial"/>
              </a:rPr>
              <a:t> </a:t>
            </a:r>
            <a:r>
              <a:rPr b="1" i="1" lang="en-US" sz="1400">
                <a:solidFill>
                  <a:srgbClr val="007c92"/>
                </a:solidFill>
                <a:latin typeface="Arial"/>
              </a:rPr>
              <a:t>interessata. </a:t>
            </a:r>
            <a:endParaRPr/>
          </a:p>
          <a:p>
            <a:pPr algn="just">
              <a:lnSpc>
                <a:spcPct val="100000"/>
              </a:lnSpc>
            </a:pPr>
            <a:r>
              <a:rPr b="1" i="1" lang="en-US" sz="1400">
                <a:solidFill>
                  <a:srgbClr val="007c92"/>
                </a:solidFill>
                <a:latin typeface="Arial"/>
              </a:rPr>
              <a:t>Gli organi costituzionali si adeguano alle  disposizioni</a:t>
            </a:r>
            <a:r>
              <a:rPr b="1" lang="en-US" sz="1400">
                <a:solidFill>
                  <a:srgbClr val="007c92"/>
                </a:solidFill>
                <a:latin typeface="Arial"/>
              </a:rPr>
              <a:t> </a:t>
            </a:r>
            <a:r>
              <a:rPr b="1" i="1" lang="en-US" sz="1400">
                <a:solidFill>
                  <a:srgbClr val="007c92"/>
                </a:solidFill>
                <a:latin typeface="Arial"/>
              </a:rPr>
              <a:t>del presente comma nell'ambito della propria autonomia.</a:t>
            </a:r>
            <a:endParaRPr/>
          </a:p>
          <a:p>
            <a:pPr>
              <a:lnSpc>
                <a:spcPct val="100000"/>
              </a:lnSpc>
            </a:pPr>
            <a:endParaRPr/>
          </a:p>
          <a:p>
            <a:pPr>
              <a:lnSpc>
                <a:spcPct val="100000"/>
              </a:lnSpc>
            </a:pPr>
            <a:endParaRPr/>
          </a:p>
        </p:txBody>
      </p:sp>
      <p:sp>
        <p:nvSpPr>
          <p:cNvPr id="3989" name="CustomShape 3"/>
          <p:cNvSpPr/>
          <p:nvPr/>
        </p:nvSpPr>
        <p:spPr>
          <a:xfrm>
            <a:off x="2209680" y="1197000"/>
            <a:ext cx="5714640" cy="1088640"/>
          </a:xfrm>
          <a:prstGeom prst="rect">
            <a:avLst/>
          </a:prstGeom>
          <a:solidFill>
            <a:srgbClr val="007c92"/>
          </a:solidFill>
        </p:spPr>
        <p:txBody>
          <a:bodyPr anchor="ctr" bIns="45000" lIns="90000" rIns="90000" tIns="45000"/>
          <a:p>
            <a:pPr algn="ctr">
              <a:lnSpc>
                <a:spcPct val="100000"/>
              </a:lnSpc>
            </a:pPr>
            <a:r>
              <a:rPr lang="it-IT" sz="2000">
                <a:solidFill>
                  <a:srgbClr val="ffffff"/>
                </a:solidFill>
                <a:latin typeface="Arial"/>
              </a:rPr>
              <a:t>PANTOUFLAUGE</a:t>
            </a:r>
            <a:endParaRPr/>
          </a:p>
          <a:p>
            <a:pPr algn="ctr">
              <a:lnSpc>
                <a:spcPct val="100000"/>
              </a:lnSpc>
            </a:pPr>
            <a:r>
              <a:rPr lang="it-IT" sz="1600">
                <a:solidFill>
                  <a:srgbClr val="ffffff"/>
                </a:solidFill>
                <a:latin typeface="Arial"/>
              </a:rPr>
              <a:t>D.L. n. 90/2014 modifica art. 5, co. 9, D.L. 95/2012</a:t>
            </a:r>
            <a:endParaRPr/>
          </a:p>
          <a:p>
            <a:pPr algn="ctr">
              <a:lnSpc>
                <a:spcPct val="100000"/>
              </a:lnSpc>
            </a:pPr>
            <a:endParaRPr/>
          </a:p>
        </p:txBody>
      </p:sp>
      <p:pic>
        <p:nvPicPr>
          <p:cNvPr descr="" id="3990" name="Immagine 6"/>
          <p:cNvPicPr/>
          <p:nvPr/>
        </p:nvPicPr>
        <p:blipFill>
          <a:blip r:embed="rId1"/>
          <a:stretch>
            <a:fillRect/>
          </a:stretch>
        </p:blipFill>
        <p:spPr>
          <a:xfrm>
            <a:off x="501480" y="1197000"/>
            <a:ext cx="1223640" cy="1223640"/>
          </a:xfrm>
          <a:prstGeom prst="rect">
            <a:avLst/>
          </a:prstGeom>
        </p:spPr>
      </p:pic>
      <p:sp>
        <p:nvSpPr>
          <p:cNvPr id="3991" name="CustomShape 4"/>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2" name="CustomShape 1"/>
          <p:cNvSpPr/>
          <p:nvPr/>
        </p:nvSpPr>
        <p:spPr>
          <a:xfrm>
            <a:off x="5334120" y="1752480"/>
            <a:ext cx="4495320" cy="4876560"/>
          </a:xfrm>
          <a:prstGeom prst="rect">
            <a:avLst>
              <a:gd fmla="val 50000" name="adj"/>
            </a:avLst>
          </a:prstGeom>
          <a:solidFill>
            <a:srgbClr val="f2f2f2"/>
          </a:solidFill>
        </p:spPr>
      </p:sp>
      <p:sp>
        <p:nvSpPr>
          <p:cNvPr id="3993" name="TextShape 2"/>
          <p:cNvSpPr txBox="1"/>
          <p:nvPr/>
        </p:nvSpPr>
        <p:spPr>
          <a:xfrm>
            <a:off x="272520" y="1197000"/>
            <a:ext cx="9360000" cy="4895640"/>
          </a:xfrm>
          <a:prstGeom prst="rect">
            <a:avLst/>
          </a:prstGeom>
        </p:spPr>
        <p:txBody>
          <a:bodyPr bIns="45000" lIns="90000" rIns="90000" tIns="45000"/>
          <a:p>
            <a:pPr algn="ctr">
              <a:lnSpc>
                <a:spcPct val="100000"/>
              </a:lnSpc>
            </a:pPr>
            <a:r>
              <a:rPr b="1" lang="en-US" sz="1600">
                <a:solidFill>
                  <a:srgbClr val="00338d"/>
                </a:solidFill>
                <a:latin typeface="Arial"/>
              </a:rPr>
              <a:t>Circolare Ministero per la Semplificazione e la Pubblica Amministrazione, n. 6/2014</a:t>
            </a: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nSpc>
                <a:spcPct val="100000"/>
              </a:lnSpc>
            </a:pPr>
            <a:r>
              <a:rPr b="1" lang="en-US">
                <a:solidFill>
                  <a:srgbClr val="ff0000"/>
                </a:solidFill>
                <a:latin typeface="Arial"/>
              </a:rPr>
              <a:t>                                                                                                                </a:t>
            </a:r>
            <a:endParaRPr/>
          </a:p>
          <a:p>
            <a:pPr>
              <a:lnSpc>
                <a:spcPct val="100000"/>
              </a:lnSpc>
            </a:pP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	</a:t>
            </a:r>
            <a:r>
              <a:rPr b="1" lang="en-US">
                <a:solidFill>
                  <a:srgbClr val="ff0000"/>
                </a:solidFill>
                <a:latin typeface="Arial"/>
              </a:rPr>
              <a:t>RISCHIO ELUSIONE</a:t>
            </a:r>
            <a:endParaRPr/>
          </a:p>
        </p:txBody>
      </p:sp>
      <p:sp>
        <p:nvSpPr>
          <p:cNvPr id="3994" name="CustomShape 3"/>
          <p:cNvSpPr/>
          <p:nvPr/>
        </p:nvSpPr>
        <p:spPr>
          <a:xfrm>
            <a:off x="272520" y="1881360"/>
            <a:ext cx="2819160" cy="1218960"/>
          </a:xfrm>
          <a:prstGeom prst="rect">
            <a:avLst/>
          </a:prstGeom>
          <a:solidFill>
            <a:srgbClr val="007c92"/>
          </a:solidFill>
        </p:spPr>
        <p:txBody>
          <a:bodyPr anchor="ctr" bIns="45000" lIns="90000" rIns="90000" tIns="45000"/>
          <a:p>
            <a:pPr algn="ctr">
              <a:lnSpc>
                <a:spcPct val="100000"/>
              </a:lnSpc>
            </a:pPr>
            <a:r>
              <a:rPr i="1" lang="it-IT" sz="2000">
                <a:solidFill>
                  <a:srgbClr val="ffffff"/>
                </a:solidFill>
                <a:latin typeface="Arial"/>
              </a:rPr>
              <a:t>Ratio</a:t>
            </a:r>
            <a:r>
              <a:rPr lang="it-IT" sz="2000">
                <a:solidFill>
                  <a:srgbClr val="ffffff"/>
                </a:solidFill>
                <a:latin typeface="Arial"/>
              </a:rPr>
              <a:t> e intenti della riforma</a:t>
            </a:r>
            <a:endParaRPr/>
          </a:p>
        </p:txBody>
      </p:sp>
      <p:sp>
        <p:nvSpPr>
          <p:cNvPr id="3995" name="CustomShape 4"/>
          <p:cNvSpPr/>
          <p:nvPr/>
        </p:nvSpPr>
        <p:spPr>
          <a:xfrm>
            <a:off x="272520" y="3289320"/>
            <a:ext cx="2819160" cy="1294920"/>
          </a:xfrm>
          <a:prstGeom prst="rect">
            <a:avLst/>
          </a:prstGeom>
          <a:solidFill>
            <a:srgbClr val="007c92"/>
          </a:solidFill>
        </p:spPr>
        <p:txBody>
          <a:bodyPr anchor="ctr" bIns="45000" lIns="90000" rIns="90000" tIns="45000"/>
          <a:p>
            <a:pPr algn="ctr">
              <a:lnSpc>
                <a:spcPct val="100000"/>
              </a:lnSpc>
            </a:pPr>
            <a:endParaRPr/>
          </a:p>
          <a:p>
            <a:pPr algn="ctr">
              <a:lnSpc>
                <a:spcPct val="100000"/>
              </a:lnSpc>
            </a:pPr>
            <a:r>
              <a:rPr lang="it-IT" sz="2000">
                <a:solidFill>
                  <a:srgbClr val="ffffff"/>
                </a:solidFill>
                <a:latin typeface="Arial"/>
              </a:rPr>
              <a:t>Efficacia nel tempo </a:t>
            </a:r>
            <a:endParaRPr/>
          </a:p>
          <a:p>
            <a:pPr algn="ctr">
              <a:lnSpc>
                <a:spcPct val="100000"/>
              </a:lnSpc>
            </a:pPr>
            <a:r>
              <a:rPr lang="it-IT" sz="1400">
                <a:solidFill>
                  <a:srgbClr val="ffffff"/>
                </a:solidFill>
                <a:latin typeface="Arial"/>
              </a:rPr>
              <a:t>(incarichi dal 24 giugno 2014)</a:t>
            </a:r>
            <a:endParaRPr/>
          </a:p>
          <a:p>
            <a:pPr algn="ctr">
              <a:lnSpc>
                <a:spcPct val="100000"/>
              </a:lnSpc>
            </a:pPr>
            <a:endParaRPr/>
          </a:p>
        </p:txBody>
      </p:sp>
      <p:sp>
        <p:nvSpPr>
          <p:cNvPr id="3996" name="CustomShape 5"/>
          <p:cNvSpPr/>
          <p:nvPr/>
        </p:nvSpPr>
        <p:spPr>
          <a:xfrm>
            <a:off x="272520" y="4952880"/>
            <a:ext cx="2819160" cy="1142640"/>
          </a:xfrm>
          <a:prstGeom prst="rect">
            <a:avLst/>
          </a:prstGeom>
          <a:solidFill>
            <a:srgbClr val="007c92"/>
          </a:solidFill>
        </p:spPr>
        <p:txBody>
          <a:bodyPr anchor="ctr" bIns="45000" lIns="90000" rIns="90000" tIns="45000"/>
          <a:p>
            <a:pPr algn="ctr">
              <a:lnSpc>
                <a:spcPct val="100000"/>
              </a:lnSpc>
            </a:pPr>
            <a:endParaRPr/>
          </a:p>
          <a:p>
            <a:pPr algn="ctr">
              <a:lnSpc>
                <a:spcPct val="100000"/>
              </a:lnSpc>
            </a:pPr>
            <a:r>
              <a:rPr lang="it-IT" sz="2000">
                <a:solidFill>
                  <a:srgbClr val="ffffff"/>
                </a:solidFill>
                <a:latin typeface="Arial"/>
              </a:rPr>
              <a:t>P.A. e soggetti interessati </a:t>
            </a:r>
            <a:endParaRPr/>
          </a:p>
          <a:p>
            <a:pPr algn="ctr">
              <a:lnSpc>
                <a:spcPct val="100000"/>
              </a:lnSpc>
            </a:pPr>
            <a:endParaRPr/>
          </a:p>
        </p:txBody>
      </p:sp>
      <p:sp>
        <p:nvSpPr>
          <p:cNvPr id="3997" name="CustomShape 6"/>
          <p:cNvSpPr/>
          <p:nvPr/>
        </p:nvSpPr>
        <p:spPr>
          <a:xfrm>
            <a:off x="3352680" y="3733920"/>
            <a:ext cx="990360" cy="456840"/>
          </a:xfrm>
          <a:prstGeom prst="rect">
            <a:avLst>
              <a:gd fmla="val 50000" name="adj1"/>
              <a:gd fmla="val 50000" name="adj2"/>
            </a:avLst>
          </a:prstGeom>
          <a:solidFill>
            <a:srgbClr val="25deff"/>
          </a:solidFill>
        </p:spPr>
      </p:sp>
      <p:sp>
        <p:nvSpPr>
          <p:cNvPr id="3998" name="CustomShape 7"/>
          <p:cNvSpPr/>
          <p:nvPr/>
        </p:nvSpPr>
        <p:spPr>
          <a:xfrm>
            <a:off x="4746600" y="2711520"/>
            <a:ext cx="4984560" cy="2450880"/>
          </a:xfrm>
          <a:prstGeom prst="rect">
            <a:avLst>
              <a:gd fmla="val 16667" name="adj"/>
            </a:avLst>
          </a:prstGeom>
          <a:solidFill>
            <a:srgbClr val="007c92"/>
          </a:solidFill>
        </p:spPr>
        <p:txBody>
          <a:bodyPr anchor="ctr" bIns="45000" lIns="90000" rIns="90000" tIns="45000"/>
          <a:p>
            <a:pPr>
              <a:lnSpc>
                <a:spcPct val="100000"/>
              </a:lnSpc>
              <a:buFont typeface="Arial"/>
              <a:buChar char="•"/>
            </a:pPr>
            <a:r>
              <a:rPr lang="it-IT" sz="1600">
                <a:solidFill>
                  <a:srgbClr val="ffffff"/>
                </a:solidFill>
                <a:latin typeface="Arial"/>
              </a:rPr>
              <a:t>Data della nomina o del conferimento (non contano: atti di controllo successivi; compenso da definire; formalizzazione dell'incarico)</a:t>
            </a:r>
            <a:endParaRPr/>
          </a:p>
          <a:p>
            <a:pPr>
              <a:lnSpc>
                <a:spcPct val="100000"/>
              </a:lnSpc>
            </a:pPr>
            <a:endParaRPr/>
          </a:p>
          <a:p>
            <a:pPr>
              <a:lnSpc>
                <a:spcPct val="100000"/>
              </a:lnSpc>
              <a:buFont typeface="Arial"/>
              <a:buChar char="•"/>
            </a:pPr>
            <a:r>
              <a:rPr lang="it-IT" sz="1600">
                <a:solidFill>
                  <a:srgbClr val="ff0000"/>
                </a:solidFill>
                <a:latin typeface="Arial"/>
              </a:rPr>
              <a:t>Designazione del soggetto titolare del potere di nomina</a:t>
            </a:r>
            <a:endParaRPr/>
          </a:p>
          <a:p>
            <a:pPr>
              <a:lnSpc>
                <a:spcPct val="100000"/>
              </a:lnSpc>
            </a:pPr>
            <a:endParaRPr/>
          </a:p>
          <a:p>
            <a:pPr>
              <a:lnSpc>
                <a:spcPct val="100000"/>
              </a:lnSpc>
              <a:buFont typeface="Arial"/>
              <a:buChar char="•"/>
            </a:pPr>
            <a:r>
              <a:rPr lang="it-IT" sz="1600">
                <a:solidFill>
                  <a:srgbClr val="ffffff"/>
                </a:solidFill>
                <a:latin typeface="Arial"/>
              </a:rPr>
              <a:t>Società pubbliche </a:t>
            </a:r>
            <a:r>
              <a:rPr lang="it-IT" sz="1400">
                <a:solidFill>
                  <a:srgbClr val="ffffff"/>
                </a:solidFill>
                <a:latin typeface="Arial"/>
              </a:rPr>
              <a:t>(incarichi dal</a:t>
            </a:r>
            <a:r>
              <a:rPr lang="it-IT" sz="1400" u="sng">
                <a:solidFill>
                  <a:srgbClr val="ffffff"/>
                </a:solidFill>
                <a:latin typeface="Arial"/>
              </a:rPr>
              <a:t>19 agosto 2014</a:t>
            </a:r>
            <a:r>
              <a:rPr lang="it-IT" sz="1400">
                <a:solidFill>
                  <a:srgbClr val="ffffff"/>
                </a:solidFill>
                <a:latin typeface="Arial"/>
              </a:rPr>
              <a:t>)</a:t>
            </a:r>
            <a:endParaRPr/>
          </a:p>
          <a:p>
            <a:pPr algn="ctr">
              <a:lnSpc>
                <a:spcPct val="100000"/>
              </a:lnSpc>
            </a:pPr>
            <a:endParaRPr/>
          </a:p>
        </p:txBody>
      </p:sp>
      <p:sp>
        <p:nvSpPr>
          <p:cNvPr id="3999" name="CustomShape 8"/>
          <p:cNvSpPr/>
          <p:nvPr/>
        </p:nvSpPr>
        <p:spPr>
          <a:xfrm>
            <a:off x="7429680" y="5288040"/>
            <a:ext cx="380520" cy="607680"/>
          </a:xfrm>
          <a:prstGeom prst="rect">
            <a:avLst>
              <a:gd fmla="val 50000" name="adj1"/>
              <a:gd fmla="val 50000" name="adj2"/>
            </a:avLst>
          </a:prstGeom>
          <a:solidFill>
            <a:srgbClr val="007c92"/>
          </a:solidFill>
        </p:spPr>
      </p:sp>
      <p:sp>
        <p:nvSpPr>
          <p:cNvPr id="4000" name="CustomShape 9"/>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01" name="Immagine 9"/>
          <p:cNvPicPr/>
          <p:nvPr/>
        </p:nvPicPr>
        <p:blipFill>
          <a:blip r:embed="rId1"/>
          <a:stretch>
            <a:fillRect/>
          </a:stretch>
        </p:blipFill>
        <p:spPr>
          <a:xfrm>
            <a:off x="53280" y="1421280"/>
            <a:ext cx="919080" cy="919080"/>
          </a:xfrm>
          <a:prstGeom prst="rect">
            <a:avLst/>
          </a:prstGeom>
        </p:spPr>
      </p:pic>
      <p:sp>
        <p:nvSpPr>
          <p:cNvPr id="4002" name="TextShape 1"/>
          <p:cNvSpPr txBox="1"/>
          <p:nvPr/>
        </p:nvSpPr>
        <p:spPr>
          <a:xfrm>
            <a:off x="27720" y="1143000"/>
            <a:ext cx="9664560" cy="5552640"/>
          </a:xfrm>
          <a:prstGeom prst="rect">
            <a:avLst/>
          </a:prstGeom>
        </p:spPr>
        <p:txBody>
          <a:bodyPr bIns="45000" lIns="90000" rIns="90000" tIns="45000"/>
          <a:p>
            <a:pPr algn="ctr">
              <a:lnSpc>
                <a:spcPct val="100000"/>
              </a:lnSpc>
            </a:pPr>
            <a:r>
              <a:rPr b="1" lang="en-US" sz="1600">
                <a:solidFill>
                  <a:srgbClr val="007c92"/>
                </a:solidFill>
                <a:latin typeface="Arial"/>
              </a:rPr>
              <a:t>Circolare Ministero per la Semplificazione e la Pubblica Amministrazione, n. 6/2014</a:t>
            </a:r>
            <a:endParaRPr/>
          </a:p>
          <a:p>
            <a:pPr algn="ct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nSpc>
                <a:spcPct val="100000"/>
              </a:lnSpc>
            </a:pPr>
            <a:r>
              <a:rPr b="1" lang="en-US">
                <a:solidFill>
                  <a:srgbClr val="ff0000"/>
                </a:solidFill>
                <a:latin typeface="Arial"/>
              </a:rPr>
              <a:t>                                                                                               </a:t>
            </a:r>
            <a:endParaRPr/>
          </a:p>
        </p:txBody>
      </p:sp>
      <p:sp>
        <p:nvSpPr>
          <p:cNvPr id="4003" name="CustomShape 2"/>
          <p:cNvSpPr/>
          <p:nvPr/>
        </p:nvSpPr>
        <p:spPr>
          <a:xfrm>
            <a:off x="272520" y="1881360"/>
            <a:ext cx="2819160" cy="1218960"/>
          </a:xfrm>
          <a:prstGeom prst="rect">
            <a:avLst/>
          </a:prstGeom>
          <a:solidFill>
            <a:srgbClr val="ff0000"/>
          </a:solidFill>
        </p:spPr>
        <p:txBody>
          <a:bodyPr anchor="ctr" bIns="45000" lIns="90000" rIns="90000" tIns="45000"/>
          <a:p>
            <a:pPr algn="ctr">
              <a:lnSpc>
                <a:spcPct val="100000"/>
              </a:lnSpc>
            </a:pPr>
            <a:r>
              <a:rPr lang="it-IT" sz="2000">
                <a:solidFill>
                  <a:srgbClr val="ffffff"/>
                </a:solidFill>
                <a:latin typeface="Arial"/>
              </a:rPr>
              <a:t>Incarichi vietati</a:t>
            </a:r>
            <a:endParaRPr/>
          </a:p>
        </p:txBody>
      </p:sp>
      <p:sp>
        <p:nvSpPr>
          <p:cNvPr id="4004" name="CustomShape 3"/>
          <p:cNvSpPr/>
          <p:nvPr/>
        </p:nvSpPr>
        <p:spPr>
          <a:xfrm>
            <a:off x="335880" y="5038200"/>
            <a:ext cx="2819160" cy="1294920"/>
          </a:xfrm>
          <a:prstGeom prst="rect">
            <a:avLst/>
          </a:prstGeom>
          <a:solidFill>
            <a:srgbClr val="00a34f"/>
          </a:solidFill>
        </p:spPr>
        <p:txBody>
          <a:bodyPr anchor="ctr" bIns="45000" lIns="90000" rIns="90000" tIns="45000"/>
          <a:p>
            <a:pPr algn="ctr">
              <a:lnSpc>
                <a:spcPct val="100000"/>
              </a:lnSpc>
            </a:pPr>
            <a:endParaRPr/>
          </a:p>
          <a:p>
            <a:pPr algn="ctr">
              <a:lnSpc>
                <a:spcPct val="100000"/>
              </a:lnSpc>
            </a:pPr>
            <a:r>
              <a:rPr lang="it-IT" sz="2000">
                <a:solidFill>
                  <a:srgbClr val="ffffff"/>
                </a:solidFill>
                <a:latin typeface="Arial"/>
              </a:rPr>
              <a:t>Incarichi consentiti</a:t>
            </a:r>
            <a:endParaRPr/>
          </a:p>
          <a:p>
            <a:pPr algn="ctr">
              <a:lnSpc>
                <a:spcPct val="100000"/>
              </a:lnSpc>
            </a:pPr>
            <a:endParaRPr/>
          </a:p>
        </p:txBody>
      </p:sp>
      <p:sp>
        <p:nvSpPr>
          <p:cNvPr id="4005" name="CustomShape 4"/>
          <p:cNvSpPr/>
          <p:nvPr/>
        </p:nvSpPr>
        <p:spPr>
          <a:xfrm>
            <a:off x="208800" y="3409920"/>
            <a:ext cx="2945880" cy="1318680"/>
          </a:xfrm>
          <a:prstGeom prst="rect">
            <a:avLst/>
          </a:prstGeom>
          <a:solidFill>
            <a:srgbClr val="ffff00"/>
          </a:solidFill>
        </p:spPr>
        <p:txBody>
          <a:bodyPr anchor="ctr" bIns="45000" lIns="90000" rIns="90000" tIns="45000"/>
          <a:p>
            <a:pPr algn="ctr">
              <a:lnSpc>
                <a:spcPct val="100000"/>
              </a:lnSpc>
            </a:pPr>
            <a:endParaRPr/>
          </a:p>
          <a:p>
            <a:pPr algn="ctr">
              <a:lnSpc>
                <a:spcPct val="100000"/>
              </a:lnSpc>
            </a:pPr>
            <a:r>
              <a:rPr lang="it-IT">
                <a:solidFill>
                  <a:srgbClr val="00266a"/>
                </a:solidFill>
                <a:latin typeface="Arial"/>
              </a:rPr>
              <a:t>Incarichi vietati, ammessi entro certi limiti</a:t>
            </a:r>
            <a:endParaRPr/>
          </a:p>
          <a:p>
            <a:pPr algn="ctr">
              <a:lnSpc>
                <a:spcPct val="100000"/>
              </a:lnSpc>
            </a:pPr>
            <a:endParaRPr/>
          </a:p>
        </p:txBody>
      </p:sp>
      <p:sp>
        <p:nvSpPr>
          <p:cNvPr id="4006" name="CustomShape 5"/>
          <p:cNvSpPr/>
          <p:nvPr/>
        </p:nvSpPr>
        <p:spPr>
          <a:xfrm>
            <a:off x="3438360" y="5343480"/>
            <a:ext cx="752400" cy="456840"/>
          </a:xfrm>
          <a:prstGeom prst="rect">
            <a:avLst>
              <a:gd fmla="val 50000" name="adj1"/>
              <a:gd fmla="val 50000" name="adj2"/>
            </a:avLst>
          </a:prstGeom>
          <a:solidFill>
            <a:srgbClr val="00b050"/>
          </a:solidFill>
        </p:spPr>
      </p:sp>
      <p:sp>
        <p:nvSpPr>
          <p:cNvPr id="4007" name="CustomShape 6"/>
          <p:cNvSpPr/>
          <p:nvPr/>
        </p:nvSpPr>
        <p:spPr>
          <a:xfrm>
            <a:off x="3434400" y="3807000"/>
            <a:ext cx="6257880" cy="822240"/>
          </a:xfrm>
          <a:prstGeom prst="rect">
            <a:avLst>
              <a:gd fmla="val 16667" name="adj"/>
            </a:avLst>
          </a:prstGeom>
          <a:solidFill>
            <a:srgbClr val="ffff00"/>
          </a:solidFill>
        </p:spPr>
        <p:txBody>
          <a:bodyPr anchor="ctr" bIns="45000" lIns="90000" rIns="90000" tIns="45000"/>
          <a:p>
            <a:pPr>
              <a:lnSpc>
                <a:spcPct val="100000"/>
              </a:lnSpc>
            </a:pPr>
            <a:r>
              <a:rPr b="1" lang="it-IT" sz="1400">
                <a:solidFill>
                  <a:srgbClr val="00266a"/>
                </a:solidFill>
                <a:latin typeface="Arial"/>
              </a:rPr>
              <a:t>                    </a:t>
            </a:r>
            <a:r>
              <a:rPr b="1" lang="it-IT" sz="1400">
                <a:solidFill>
                  <a:srgbClr val="00266a"/>
                </a:solidFill>
                <a:latin typeface="Arial"/>
              </a:rPr>
              <a:t>Limiti</a:t>
            </a:r>
            <a:endParaRPr/>
          </a:p>
          <a:p>
            <a:pPr>
              <a:lnSpc>
                <a:spcPct val="100000"/>
              </a:lnSpc>
            </a:pPr>
            <a:r>
              <a:rPr lang="it-IT" sz="1400">
                <a:solidFill>
                  <a:srgbClr val="00266a"/>
                </a:solidFill>
                <a:latin typeface="Arial"/>
              </a:rPr>
              <a:t>gratuità, 1 anno, età, no proroga</a:t>
            </a:r>
            <a:endParaRPr/>
          </a:p>
          <a:p>
            <a:pPr>
              <a:lnSpc>
                <a:spcPct val="100000"/>
              </a:lnSpc>
            </a:pPr>
            <a:r>
              <a:rPr lang="it-IT" sz="1400">
                <a:solidFill>
                  <a:srgbClr val="00266a"/>
                </a:solidFill>
                <a:latin typeface="Arial"/>
              </a:rPr>
              <a:t>iniziativa Pa, anche più di una Pa.</a:t>
            </a:r>
            <a:endParaRPr/>
          </a:p>
          <a:p>
            <a:pPr algn="ctr">
              <a:lnSpc>
                <a:spcPct val="100000"/>
              </a:lnSpc>
            </a:pPr>
            <a:endParaRPr/>
          </a:p>
        </p:txBody>
      </p:sp>
      <p:sp>
        <p:nvSpPr>
          <p:cNvPr id="4008" name="CustomShape 7"/>
          <p:cNvSpPr/>
          <p:nvPr/>
        </p:nvSpPr>
        <p:spPr>
          <a:xfrm>
            <a:off x="3438360" y="2209680"/>
            <a:ext cx="647640" cy="456840"/>
          </a:xfrm>
          <a:prstGeom prst="rect">
            <a:avLst>
              <a:gd fmla="val 50000" name="adj1"/>
              <a:gd fmla="val 50000" name="adj2"/>
            </a:avLst>
          </a:prstGeom>
          <a:solidFill>
            <a:srgbClr val="ff0000"/>
          </a:solidFill>
        </p:spPr>
      </p:sp>
      <p:sp>
        <p:nvSpPr>
          <p:cNvPr id="4009" name="CustomShape 8"/>
          <p:cNvSpPr/>
          <p:nvPr/>
        </p:nvSpPr>
        <p:spPr>
          <a:xfrm>
            <a:off x="4428720" y="1479600"/>
            <a:ext cx="5263560" cy="3149280"/>
          </a:xfrm>
          <a:prstGeom prst="rect">
            <a:avLst>
              <a:gd fmla="val 25000" name="adj1"/>
              <a:gd fmla="val 25000" name="adj2"/>
              <a:gd fmla="val 25000" name="adj3"/>
              <a:gd fmla="val 64977" name="adj4"/>
            </a:avLst>
          </a:prstGeom>
          <a:solidFill>
            <a:srgbClr val="007c92"/>
          </a:solidFill>
        </p:spPr>
        <p:txBody>
          <a:bodyPr anchor="ctr" bIns="45000" lIns="90000" rIns="90000" tIns="45000"/>
          <a:p>
            <a:pPr algn="r">
              <a:lnSpc>
                <a:spcPct val="100000"/>
              </a:lnSpc>
            </a:pPr>
            <a:endParaRPr/>
          </a:p>
          <a:p>
            <a:pPr algn="r">
              <a:lnSpc>
                <a:spcPct val="100000"/>
              </a:lnSpc>
            </a:pPr>
            <a:r>
              <a:rPr b="1" lang="it-IT" sz="1400">
                <a:solidFill>
                  <a:srgbClr val="ff0000"/>
                </a:solidFill>
                <a:latin typeface="Arial"/>
              </a:rPr>
              <a:t>INTERPRETAZIONE RESTRITTIVA</a:t>
            </a:r>
            <a:endParaRPr/>
          </a:p>
          <a:p>
            <a:pPr algn="just">
              <a:lnSpc>
                <a:spcPct val="100000"/>
              </a:lnSpc>
              <a:buFont typeface="Arial"/>
              <a:buChar char="•"/>
            </a:pPr>
            <a:r>
              <a:rPr lang="it-IT" sz="1200">
                <a:solidFill>
                  <a:srgbClr val="ffffff"/>
                </a:solidFill>
                <a:latin typeface="Arial"/>
              </a:rPr>
              <a:t>Incarichi di studio e consulenza (ex 2229, cod. civ.);</a:t>
            </a:r>
            <a:endParaRPr/>
          </a:p>
          <a:p>
            <a:pPr algn="just">
              <a:lnSpc>
                <a:spcPct val="100000"/>
              </a:lnSpc>
              <a:buFont typeface="Arial"/>
              <a:buChar char="•"/>
            </a:pPr>
            <a:r>
              <a:rPr lang="it-IT" sz="1200">
                <a:solidFill>
                  <a:srgbClr val="ffffff"/>
                </a:solidFill>
                <a:latin typeface="Arial"/>
              </a:rPr>
              <a:t>Incarichi dirigenziali (anche ex 19, co. 6, Tupi)</a:t>
            </a:r>
            <a:endParaRPr/>
          </a:p>
          <a:p>
            <a:pPr algn="just">
              <a:lnSpc>
                <a:spcPct val="100000"/>
              </a:lnSpc>
              <a:buFont typeface="Arial"/>
              <a:buChar char="•"/>
            </a:pPr>
            <a:r>
              <a:rPr lang="it-IT" sz="1200">
                <a:solidFill>
                  <a:srgbClr val="ffffff"/>
                </a:solidFill>
                <a:latin typeface="Arial"/>
              </a:rPr>
              <a:t>Incarichi direttivi (esercizio di funzioni direttive / gestionali del personale) – Es. direttore scientifico o sanitario</a:t>
            </a:r>
            <a:endParaRPr/>
          </a:p>
          <a:p>
            <a:pPr algn="just">
              <a:lnSpc>
                <a:spcPct val="100000"/>
              </a:lnSpc>
              <a:buFont typeface="Arial"/>
              <a:buChar char="•"/>
            </a:pPr>
            <a:r>
              <a:rPr lang="it-IT" sz="1200">
                <a:solidFill>
                  <a:srgbClr val="ffffff"/>
                </a:solidFill>
                <a:latin typeface="Arial"/>
              </a:rPr>
              <a:t>Cariche di governo (nelle P.A.; negli enti o società controllate), salvo eccezioni (componenti di giunte di enti territoriali; titolari di organi elettivi degli enti ex L. 125/2013)</a:t>
            </a:r>
            <a:endParaRPr/>
          </a:p>
          <a:p>
            <a:pPr algn="just">
              <a:lnSpc>
                <a:spcPct val="100000"/>
              </a:lnSpc>
              <a:buFont typeface="Arial"/>
              <a:buChar char="•"/>
            </a:pPr>
            <a:r>
              <a:rPr lang="it-IT" sz="1200">
                <a:solidFill>
                  <a:srgbClr val="ffffff"/>
                </a:solidFill>
                <a:latin typeface="Arial"/>
              </a:rPr>
              <a:t>Incarichi dirigenziali o direttivi nell'ambito degli uffici di diretta collaborazione di organi politici;</a:t>
            </a:r>
            <a:endParaRPr/>
          </a:p>
          <a:p>
            <a:pPr algn="just">
              <a:lnSpc>
                <a:spcPct val="100000"/>
              </a:lnSpc>
              <a:buFont typeface="Arial"/>
              <a:buChar char="•"/>
            </a:pPr>
            <a:r>
              <a:rPr lang="it-IT" sz="1200">
                <a:solidFill>
                  <a:srgbClr val="ffffff"/>
                </a:solidFill>
                <a:latin typeface="Arial"/>
              </a:rPr>
              <a:t>Nomina a Presidente o Consigliere CdA società controllate o partecipate</a:t>
            </a:r>
            <a:endParaRPr/>
          </a:p>
          <a:p>
            <a:pPr algn="just">
              <a:lnSpc>
                <a:spcPct val="100000"/>
              </a:lnSpc>
            </a:pPr>
            <a:endParaRPr/>
          </a:p>
        </p:txBody>
      </p:sp>
      <p:sp>
        <p:nvSpPr>
          <p:cNvPr id="4010" name="CustomShape 9"/>
          <p:cNvSpPr/>
          <p:nvPr/>
        </p:nvSpPr>
        <p:spPr>
          <a:xfrm>
            <a:off x="4473720" y="4899240"/>
            <a:ext cx="5218560" cy="1434240"/>
          </a:xfrm>
          <a:prstGeom prst="rect">
            <a:avLst>
              <a:gd fmla="val 16667" name="adj"/>
            </a:avLst>
          </a:prstGeom>
          <a:solidFill>
            <a:srgbClr val="00b050"/>
          </a:solidFill>
        </p:spPr>
        <p:txBody>
          <a:bodyPr anchor="ctr" bIns="45000" lIns="90000" rIns="90000" tIns="45000"/>
          <a:p>
            <a:pPr algn="just">
              <a:lnSpc>
                <a:spcPct val="100000"/>
              </a:lnSpc>
              <a:buFont typeface="Arial"/>
              <a:buChar char="•"/>
            </a:pPr>
            <a:r>
              <a:rPr lang="it-IT" sz="1200">
                <a:solidFill>
                  <a:srgbClr val="ffffff"/>
                </a:solidFill>
                <a:latin typeface="Arial"/>
              </a:rPr>
              <a:t>Incarichi di ricerca (responsabilità del progetto - </a:t>
            </a:r>
            <a:r>
              <a:rPr lang="it-IT" sz="1200" u="sng">
                <a:solidFill>
                  <a:srgbClr val="ffffff"/>
                </a:solidFill>
                <a:latin typeface="Arial"/>
              </a:rPr>
              <a:t>condizioni</a:t>
            </a:r>
            <a:r>
              <a:rPr lang="it-IT" sz="1200">
                <a:solidFill>
                  <a:srgbClr val="ffffff"/>
                </a:solidFill>
                <a:latin typeface="Arial"/>
              </a:rPr>
              <a:t>)</a:t>
            </a:r>
            <a:endParaRPr/>
          </a:p>
          <a:p>
            <a:pPr algn="just">
              <a:lnSpc>
                <a:spcPct val="100000"/>
              </a:lnSpc>
              <a:buFont typeface="Arial"/>
              <a:buChar char="•"/>
            </a:pPr>
            <a:r>
              <a:rPr lang="it-IT" sz="1200">
                <a:solidFill>
                  <a:srgbClr val="ffffff"/>
                </a:solidFill>
                <a:latin typeface="Arial"/>
              </a:rPr>
              <a:t>Incarichi di docenza</a:t>
            </a:r>
            <a:endParaRPr/>
          </a:p>
          <a:p>
            <a:pPr algn="just">
              <a:lnSpc>
                <a:spcPct val="100000"/>
              </a:lnSpc>
              <a:buFont typeface="Arial"/>
              <a:buChar char="•"/>
            </a:pPr>
            <a:r>
              <a:rPr lang="it-IT" sz="1200">
                <a:solidFill>
                  <a:srgbClr val="ffffff"/>
                </a:solidFill>
                <a:latin typeface="Arial"/>
              </a:rPr>
              <a:t>Commissioni di concorso o di gara</a:t>
            </a:r>
            <a:endParaRPr/>
          </a:p>
          <a:p>
            <a:pPr algn="just">
              <a:lnSpc>
                <a:spcPct val="100000"/>
              </a:lnSpc>
              <a:buFont typeface="Arial"/>
              <a:buChar char="•"/>
            </a:pPr>
            <a:r>
              <a:rPr lang="it-IT" sz="1200">
                <a:solidFill>
                  <a:srgbClr val="ffffff"/>
                </a:solidFill>
                <a:latin typeface="Arial"/>
              </a:rPr>
              <a:t>Partecipazione ad organi consultivi</a:t>
            </a:r>
            <a:endParaRPr/>
          </a:p>
          <a:p>
            <a:pPr algn="just">
              <a:lnSpc>
                <a:spcPct val="100000"/>
              </a:lnSpc>
              <a:buFont typeface="Arial"/>
              <a:buChar char="•"/>
            </a:pPr>
            <a:r>
              <a:rPr lang="it-IT" sz="1200">
                <a:solidFill>
                  <a:srgbClr val="ffffff"/>
                </a:solidFill>
                <a:latin typeface="Arial"/>
              </a:rPr>
              <a:t>Comitati scientifici o tecnici</a:t>
            </a:r>
            <a:endParaRPr/>
          </a:p>
          <a:p>
            <a:pPr algn="just">
              <a:lnSpc>
                <a:spcPct val="100000"/>
              </a:lnSpc>
              <a:buFont typeface="Arial"/>
              <a:buChar char="•"/>
            </a:pPr>
            <a:r>
              <a:rPr lang="it-IT" sz="1200">
                <a:solidFill>
                  <a:srgbClr val="ffffff"/>
                </a:solidFill>
                <a:latin typeface="Arial"/>
              </a:rPr>
              <a:t>Commissario o subcommissario straordinario</a:t>
            </a:r>
            <a:endParaRPr/>
          </a:p>
          <a:p>
            <a:pPr algn="just">
              <a:lnSpc>
                <a:spcPct val="100000"/>
              </a:lnSpc>
              <a:buFont typeface="Arial"/>
              <a:buChar char="•"/>
            </a:pPr>
            <a:r>
              <a:rPr lang="it-IT" sz="1200">
                <a:solidFill>
                  <a:srgbClr val="ffffff"/>
                </a:solidFill>
                <a:latin typeface="Arial"/>
              </a:rPr>
              <a:t>Incarichi in enti in controllo senza funzioni dirigenziali</a:t>
            </a:r>
            <a:endParaRPr/>
          </a:p>
        </p:txBody>
      </p:sp>
      <p:sp>
        <p:nvSpPr>
          <p:cNvPr id="4011" name="CustomShape 10"/>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2" name="CustomShape 1"/>
          <p:cNvSpPr/>
          <p:nvPr/>
        </p:nvSpPr>
        <p:spPr>
          <a:xfrm>
            <a:off x="1066680" y="2209680"/>
            <a:ext cx="7848360" cy="4343040"/>
          </a:xfrm>
          <a:prstGeom prst="rect">
            <a:avLst>
              <a:gd fmla="val 16667" name="adj"/>
            </a:avLst>
          </a:prstGeom>
          <a:solidFill>
            <a:srgbClr val="007c92"/>
          </a:solidFill>
        </p:spPr>
        <p:txBody>
          <a:bodyPr anchor="ctr" bIns="45000" lIns="90000" rIns="90000" tIns="45000"/>
          <a:p>
            <a:pPr algn="ctr">
              <a:lnSpc>
                <a:spcPct val="100000"/>
              </a:lnSpc>
            </a:pPr>
            <a:r>
              <a:rPr lang="it-IT" sz="2000">
                <a:solidFill>
                  <a:srgbClr val="ffffff"/>
                </a:solidFill>
                <a:latin typeface="Arial"/>
              </a:rPr>
              <a:t>La rotazione del personale addetto alle aree a più elevato rischio di corruzione rappresenta una </a:t>
            </a:r>
            <a:r>
              <a:rPr lang="it-IT" sz="2000">
                <a:solidFill>
                  <a:srgbClr val="ff0000"/>
                </a:solidFill>
                <a:latin typeface="Arial"/>
              </a:rPr>
              <a:t>misura di importanza cruciale</a:t>
            </a:r>
            <a:r>
              <a:rPr lang="it-IT" sz="2000">
                <a:solidFill>
                  <a:srgbClr val="ffffff"/>
                </a:solidFill>
                <a:latin typeface="Arial"/>
              </a:rPr>
              <a:t> tra gli strumenti di prevenzione della corruzione e l’esigenza del ricorso a questo sistema è stata sottolineata </a:t>
            </a:r>
            <a:r>
              <a:rPr lang="it-IT" sz="2000">
                <a:solidFill>
                  <a:srgbClr val="ff0000"/>
                </a:solidFill>
                <a:latin typeface="Arial"/>
              </a:rPr>
              <a:t>anche a livello internazionale</a:t>
            </a:r>
            <a:r>
              <a:rPr lang="it-IT" sz="2000">
                <a:solidFill>
                  <a:srgbClr val="ffffff"/>
                </a:solidFill>
                <a:latin typeface="Arial"/>
              </a:rPr>
              <a:t>. </a:t>
            </a:r>
            <a:endParaRPr/>
          </a:p>
          <a:p>
            <a:pPr algn="ctr">
              <a:lnSpc>
                <a:spcPct val="100000"/>
              </a:lnSpc>
            </a:pPr>
            <a:endParaRPr/>
          </a:p>
          <a:p>
            <a:pPr algn="ctr">
              <a:lnSpc>
                <a:spcPct val="100000"/>
              </a:lnSpc>
            </a:pPr>
            <a:r>
              <a:rPr lang="it-IT" sz="2000">
                <a:solidFill>
                  <a:srgbClr val="ffffff"/>
                </a:solidFill>
                <a:latin typeface="Arial"/>
              </a:rPr>
              <a:t>L’alternanza tra più professionisti nell’assunzione delle decisioni e nella gestione delle procedure, infatti, </a:t>
            </a:r>
            <a:r>
              <a:rPr lang="it-IT" sz="2000">
                <a:solidFill>
                  <a:srgbClr val="ff0000"/>
                </a:solidFill>
                <a:latin typeface="Arial"/>
              </a:rPr>
              <a:t>riduce il rischio </a:t>
            </a:r>
            <a:r>
              <a:rPr lang="it-IT" sz="2000">
                <a:solidFill>
                  <a:srgbClr val="ffffff"/>
                </a:solidFill>
                <a:latin typeface="Arial"/>
              </a:rPr>
              <a:t>che possano crearsi relazioni particolari tra amministrazioni ed utenti, con il conseguente consolidarsi di situazioni di privilegio e l’aspettativa a risposte illegali improntate a collusione.</a:t>
            </a:r>
            <a:endParaRPr/>
          </a:p>
        </p:txBody>
      </p:sp>
      <p:sp>
        <p:nvSpPr>
          <p:cNvPr id="4013" name="TextShape 2"/>
          <p:cNvSpPr txBox="1"/>
          <p:nvPr/>
        </p:nvSpPr>
        <p:spPr>
          <a:xfrm>
            <a:off x="272520" y="1197000"/>
            <a:ext cx="9360000" cy="4895640"/>
          </a:xfrm>
          <a:prstGeom prst="rect">
            <a:avLst/>
          </a:prstGeom>
        </p:spPr>
        <p:txBody>
          <a:bodyPr bIns="45000" lIns="90000" rIns="90000" tIns="45000"/>
          <a:p>
            <a:pPr>
              <a:lnSpc>
                <a:spcPct val="100000"/>
              </a:lnSpc>
            </a:pPr>
            <a:endParaRPr/>
          </a:p>
          <a:p>
            <a:pPr>
              <a:lnSpc>
                <a:spcPct val="100000"/>
              </a:lnSpc>
            </a:pPr>
            <a:endParaRPr/>
          </a:p>
          <a:p>
            <a:pPr>
              <a:lnSpc>
                <a:spcPct val="100000"/>
              </a:lnSpc>
            </a:pPr>
            <a:endParaRPr/>
          </a:p>
        </p:txBody>
      </p:sp>
      <p:sp>
        <p:nvSpPr>
          <p:cNvPr id="4014" name="CustomShape 3"/>
          <p:cNvSpPr/>
          <p:nvPr/>
        </p:nvSpPr>
        <p:spPr>
          <a:xfrm>
            <a:off x="0" y="3600"/>
            <a:ext cx="8762760" cy="914040"/>
          </a:xfrm>
          <a:prstGeom prst="rect">
            <a:avLst/>
          </a:prstGeom>
        </p:spPr>
      </p:sp>
      <p:sp>
        <p:nvSpPr>
          <p:cNvPr id="4015" name="CustomShape 4"/>
          <p:cNvSpPr/>
          <p:nvPr/>
        </p:nvSpPr>
        <p:spPr>
          <a:xfrm>
            <a:off x="1032120" y="1219320"/>
            <a:ext cx="1447560" cy="674280"/>
          </a:xfrm>
          <a:prstGeom prst="rect">
            <a:avLst>
              <a:gd fmla="val 25000" name="adj1"/>
              <a:gd fmla="val 50000" name="adj2"/>
              <a:gd fmla="val 25000" name="adj3"/>
            </a:avLst>
          </a:prstGeom>
          <a:solidFill>
            <a:srgbClr val="25deff"/>
          </a:solidFill>
        </p:spPr>
      </p:sp>
      <p:sp>
        <p:nvSpPr>
          <p:cNvPr id="4016" name="CustomShape 5"/>
          <p:cNvSpPr/>
          <p:nvPr/>
        </p:nvSpPr>
        <p:spPr>
          <a:xfrm>
            <a:off x="2609640" y="1349280"/>
            <a:ext cx="4762080" cy="395280"/>
          </a:xfrm>
          <a:prstGeom prst="rect">
            <a:avLst/>
          </a:prstGeom>
        </p:spPr>
        <p:txBody>
          <a:bodyPr bIns="45000" lIns="90000" rIns="90000" tIns="45000" wrap="none"/>
          <a:p>
            <a:pPr algn="ctr">
              <a:lnSpc>
                <a:spcPct val="100000"/>
              </a:lnSpc>
            </a:pPr>
            <a:r>
              <a:rPr b="1" lang="it-IT" sz="2000">
                <a:solidFill>
                  <a:srgbClr val="c00000"/>
                </a:solidFill>
                <a:latin typeface="Verdana"/>
              </a:rPr>
              <a:t>LA ROTAZIONE DEL PERSONALE</a:t>
            </a:r>
            <a:endParaRPr/>
          </a:p>
        </p:txBody>
      </p:sp>
      <p:sp>
        <p:nvSpPr>
          <p:cNvPr id="4017" name="CustomShape 6"/>
          <p:cNvSpPr/>
          <p:nvPr/>
        </p:nvSpPr>
        <p:spPr>
          <a:xfrm>
            <a:off x="7620120" y="1260720"/>
            <a:ext cx="1294920" cy="685440"/>
          </a:xfrm>
          <a:prstGeom prst="rect">
            <a:avLst>
              <a:gd fmla="val 25000" name="adj1"/>
              <a:gd fmla="val 50000" name="adj2"/>
              <a:gd fmla="val 25000" name="adj3"/>
            </a:avLst>
          </a:prstGeom>
          <a:solidFill>
            <a:srgbClr val="25deff"/>
          </a:solidFill>
        </p:spPr>
      </p:sp>
      <p:sp>
        <p:nvSpPr>
          <p:cNvPr id="4018" name="CustomShape 7"/>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9" name="CustomShape 1"/>
          <p:cNvSpPr/>
          <p:nvPr/>
        </p:nvSpPr>
        <p:spPr>
          <a:xfrm>
            <a:off x="3994560" y="1077840"/>
            <a:ext cx="1828440" cy="979200"/>
          </a:xfrm>
          <a:prstGeom prst="rect">
            <a:avLst>
              <a:gd fmla="val 50000" name="adj1"/>
              <a:gd fmla="val 50000" name="adj2"/>
            </a:avLst>
          </a:prstGeom>
          <a:solidFill>
            <a:srgbClr val="b6f4ff"/>
          </a:solidFill>
        </p:spPr>
      </p:sp>
      <p:sp>
        <p:nvSpPr>
          <p:cNvPr id="4020" name="CustomShape 2"/>
          <p:cNvSpPr/>
          <p:nvPr/>
        </p:nvSpPr>
        <p:spPr>
          <a:xfrm>
            <a:off x="228600" y="2057400"/>
            <a:ext cx="9360000" cy="990360"/>
          </a:xfrm>
          <a:prstGeom prst="rect">
            <a:avLst>
              <a:gd fmla="val 16667" name="adj"/>
            </a:avLst>
          </a:prstGeom>
          <a:solidFill>
            <a:srgbClr val="007c92"/>
          </a:solidFill>
        </p:spPr>
      </p:sp>
      <p:sp>
        <p:nvSpPr>
          <p:cNvPr id="4021" name="CustomShape 3"/>
          <p:cNvSpPr/>
          <p:nvPr/>
        </p:nvSpPr>
        <p:spPr>
          <a:xfrm>
            <a:off x="228600" y="3276720"/>
            <a:ext cx="9360000" cy="609120"/>
          </a:xfrm>
          <a:prstGeom prst="rect">
            <a:avLst>
              <a:gd fmla="val 16667" name="adj"/>
            </a:avLst>
          </a:prstGeom>
          <a:solidFill>
            <a:srgbClr val="007c92"/>
          </a:solidFill>
        </p:spPr>
      </p:sp>
      <p:sp>
        <p:nvSpPr>
          <p:cNvPr id="4022" name="CustomShape 4"/>
          <p:cNvSpPr/>
          <p:nvPr/>
        </p:nvSpPr>
        <p:spPr>
          <a:xfrm>
            <a:off x="228600" y="4114800"/>
            <a:ext cx="9360000" cy="533160"/>
          </a:xfrm>
          <a:prstGeom prst="rect">
            <a:avLst>
              <a:gd fmla="val 16667" name="adj"/>
            </a:avLst>
          </a:prstGeom>
          <a:solidFill>
            <a:srgbClr val="007c92"/>
          </a:solidFill>
        </p:spPr>
      </p:sp>
      <p:sp>
        <p:nvSpPr>
          <p:cNvPr id="4023" name="CustomShape 5"/>
          <p:cNvSpPr/>
          <p:nvPr/>
        </p:nvSpPr>
        <p:spPr>
          <a:xfrm>
            <a:off x="228600" y="4876920"/>
            <a:ext cx="9360000" cy="380520"/>
          </a:xfrm>
          <a:prstGeom prst="rect">
            <a:avLst>
              <a:gd fmla="val 16667" name="adj"/>
            </a:avLst>
          </a:prstGeom>
          <a:solidFill>
            <a:srgbClr val="007c92"/>
          </a:solidFill>
        </p:spPr>
      </p:sp>
      <p:sp>
        <p:nvSpPr>
          <p:cNvPr id="4024" name="CustomShape 6"/>
          <p:cNvSpPr/>
          <p:nvPr/>
        </p:nvSpPr>
        <p:spPr>
          <a:xfrm>
            <a:off x="228600" y="5421240"/>
            <a:ext cx="9360000" cy="826560"/>
          </a:xfrm>
          <a:prstGeom prst="rect">
            <a:avLst>
              <a:gd fmla="val 16667" name="adj"/>
            </a:avLst>
          </a:prstGeom>
          <a:solidFill>
            <a:srgbClr val="007c92"/>
          </a:solidFill>
        </p:spPr>
      </p:sp>
      <p:sp>
        <p:nvSpPr>
          <p:cNvPr id="4025" name="TextShape 7"/>
          <p:cNvSpPr txBox="1"/>
          <p:nvPr/>
        </p:nvSpPr>
        <p:spPr>
          <a:xfrm>
            <a:off x="228600" y="1066680"/>
            <a:ext cx="9360000" cy="5508360"/>
          </a:xfrm>
          <a:prstGeom prst="rect">
            <a:avLst/>
          </a:prstGeom>
        </p:spPr>
        <p:txBody>
          <a:bodyPr bIns="45000" lIns="90000" rIns="90000" tIns="45000"/>
          <a:p>
            <a:pPr algn="ctr">
              <a:lnSpc>
                <a:spcPct val="100000"/>
              </a:lnSpc>
            </a:pPr>
            <a:endParaRPr/>
          </a:p>
          <a:p>
            <a:pPr algn="ctr">
              <a:lnSpc>
                <a:spcPct val="100000"/>
              </a:lnSpc>
            </a:pPr>
            <a:r>
              <a:rPr b="1" lang="en-US" sz="2000">
                <a:solidFill>
                  <a:srgbClr val="002060"/>
                </a:solidFill>
                <a:latin typeface="Arial"/>
              </a:rPr>
              <a:t>P.N.A.</a:t>
            </a:r>
            <a:endParaRPr/>
          </a:p>
          <a:p>
            <a:pPr>
              <a:lnSpc>
                <a:spcPct val="100000"/>
              </a:lnSpc>
            </a:pPr>
            <a:endParaRPr/>
          </a:p>
          <a:p>
            <a:pPr algn="just">
              <a:lnSpc>
                <a:spcPct val="100000"/>
              </a:lnSpc>
            </a:pPr>
            <a:r>
              <a:rPr b="1" lang="en-US" sz="1400">
                <a:solidFill>
                  <a:srgbClr val="ffffff"/>
                </a:solidFill>
                <a:latin typeface="Arial"/>
              </a:rPr>
              <a:t>Le pubbliche amministrazioni di cui all’art. 1, comma 2, del d.lgs. n. 165 del 2001 sono tenute ad adottare adeguati criteri per realizzare la </a:t>
            </a:r>
            <a:r>
              <a:rPr b="1" lang="en-US" sz="1400" u="sng">
                <a:solidFill>
                  <a:srgbClr val="ffffff"/>
                </a:solidFill>
                <a:latin typeface="Arial"/>
              </a:rPr>
              <a:t>rotazione del personale dirigenziale</a:t>
            </a:r>
            <a:r>
              <a:rPr b="1" lang="en-US" sz="1400">
                <a:solidFill>
                  <a:srgbClr val="ffffff"/>
                </a:solidFill>
                <a:latin typeface="Arial"/>
              </a:rPr>
              <a:t> e del </a:t>
            </a:r>
            <a:r>
              <a:rPr b="1" lang="en-US" sz="1400" u="sng">
                <a:solidFill>
                  <a:srgbClr val="ffffff"/>
                </a:solidFill>
                <a:latin typeface="Arial"/>
              </a:rPr>
              <a:t>personale </a:t>
            </a:r>
            <a:r>
              <a:rPr b="1" lang="en-US" sz="1400" u="sng">
                <a:solidFill>
                  <a:srgbClr val="ff0000"/>
                </a:solidFill>
                <a:latin typeface="Arial"/>
              </a:rPr>
              <a:t>con funzioni di responsabilità</a:t>
            </a:r>
            <a:r>
              <a:rPr b="1" lang="en-US" sz="1400">
                <a:solidFill>
                  <a:srgbClr val="ffffff"/>
                </a:solidFill>
                <a:latin typeface="Arial"/>
              </a:rPr>
              <a:t> (ivi compresi i responsabili del procedimento) </a:t>
            </a:r>
            <a:r>
              <a:rPr b="1" lang="en-US" sz="1400" u="sng">
                <a:solidFill>
                  <a:srgbClr val="ffffff"/>
                </a:solidFill>
                <a:latin typeface="Arial"/>
              </a:rPr>
              <a:t>operante nelle aree a più elevato rischio di corruzione</a:t>
            </a:r>
            <a:r>
              <a:rPr b="1" lang="en-US" sz="1400">
                <a:solidFill>
                  <a:srgbClr val="ffffff"/>
                </a:solidFill>
                <a:latin typeface="Arial"/>
              </a:rPr>
              <a:t>. </a:t>
            </a:r>
            <a:endParaRPr/>
          </a:p>
          <a:p>
            <a:pPr algn="just">
              <a:lnSpc>
                <a:spcPct val="100000"/>
              </a:lnSpc>
            </a:pPr>
            <a:endParaRPr/>
          </a:p>
          <a:p>
            <a:pPr algn="just">
              <a:lnSpc>
                <a:spcPct val="100000"/>
              </a:lnSpc>
            </a:pPr>
            <a:r>
              <a:rPr b="1" lang="en-US" sz="1400">
                <a:solidFill>
                  <a:srgbClr val="ff0000"/>
                </a:solidFill>
                <a:latin typeface="Arial"/>
              </a:rPr>
              <a:t>Per il personale dirigenziale</a:t>
            </a:r>
            <a:r>
              <a:rPr b="1" lang="en-US" sz="1400">
                <a:solidFill>
                  <a:srgbClr val="ffffff"/>
                </a:solidFill>
                <a:latin typeface="Arial"/>
              </a:rPr>
              <a:t>, la rotazione integra altresì i criteri di conferimento degli incarichi dirigenziali ed </a:t>
            </a:r>
            <a:r>
              <a:rPr b="1" lang="en-US" sz="1400" u="sng">
                <a:solidFill>
                  <a:srgbClr val="ffffff"/>
                </a:solidFill>
                <a:latin typeface="Arial"/>
              </a:rPr>
              <a:t>è attuata alla scadenza dell’incarico</a:t>
            </a:r>
            <a:r>
              <a:rPr b="1" lang="en-US" sz="1400">
                <a:solidFill>
                  <a:srgbClr val="ffffff"/>
                </a:solidFill>
                <a:latin typeface="Arial"/>
              </a:rPr>
              <a:t>.</a:t>
            </a:r>
            <a:endParaRPr/>
          </a:p>
          <a:p>
            <a:pPr algn="just">
              <a:lnSpc>
                <a:spcPct val="100000"/>
              </a:lnSpc>
            </a:pPr>
            <a:endParaRPr/>
          </a:p>
          <a:p>
            <a:pPr algn="just">
              <a:lnSpc>
                <a:spcPct val="100000"/>
              </a:lnSpc>
            </a:pPr>
            <a:r>
              <a:rPr b="1" lang="en-US" sz="1400">
                <a:solidFill>
                  <a:srgbClr val="ffffff"/>
                </a:solidFill>
                <a:latin typeface="Arial"/>
              </a:rPr>
              <a:t>L’introduzione della misura deve essere accompagnata da </a:t>
            </a:r>
            <a:r>
              <a:rPr b="1" lang="en-US" sz="1400">
                <a:solidFill>
                  <a:srgbClr val="ff0000"/>
                </a:solidFill>
                <a:latin typeface="Arial"/>
              </a:rPr>
              <a:t>strumenti ed accorgimenti</a:t>
            </a:r>
            <a:r>
              <a:rPr b="1" lang="en-US" sz="1400">
                <a:solidFill>
                  <a:srgbClr val="ffffff"/>
                </a:solidFill>
                <a:latin typeface="Arial"/>
              </a:rPr>
              <a:t> che assicurino </a:t>
            </a:r>
            <a:r>
              <a:rPr b="1" lang="en-US" sz="1400" u="sng">
                <a:solidFill>
                  <a:srgbClr val="ffffff"/>
                </a:solidFill>
                <a:latin typeface="Arial"/>
              </a:rPr>
              <a:t>continuità all’azione amministrativa</a:t>
            </a:r>
            <a:r>
              <a:rPr b="1" lang="en-US" sz="1400">
                <a:solidFill>
                  <a:srgbClr val="ffffff"/>
                </a:solidFill>
                <a:latin typeface="Arial"/>
              </a:rPr>
              <a:t>.</a:t>
            </a:r>
            <a:endParaRPr/>
          </a:p>
          <a:p>
            <a:pPr algn="just">
              <a:lnSpc>
                <a:spcPct val="100000"/>
              </a:lnSpc>
            </a:pPr>
            <a:endParaRPr/>
          </a:p>
          <a:p>
            <a:pPr algn="just">
              <a:lnSpc>
                <a:spcPct val="100000"/>
              </a:lnSpc>
            </a:pPr>
            <a:r>
              <a:rPr b="1" lang="en-US" sz="1400">
                <a:solidFill>
                  <a:srgbClr val="ff0000"/>
                </a:solidFill>
                <a:latin typeface="Arial"/>
              </a:rPr>
              <a:t>L’</a:t>
            </a:r>
            <a:r>
              <a:rPr b="1" lang="en-US" sz="1400" u="sng">
                <a:solidFill>
                  <a:srgbClr val="ff0000"/>
                </a:solidFill>
                <a:latin typeface="Arial"/>
              </a:rPr>
              <a:t>atto di disciplina </a:t>
            </a:r>
            <a:r>
              <a:rPr b="1" lang="en-US" sz="1400" u="sng">
                <a:solidFill>
                  <a:srgbClr val="ffffff"/>
                </a:solidFill>
                <a:latin typeface="Arial"/>
              </a:rPr>
              <a:t>della rotazione</a:t>
            </a:r>
            <a:r>
              <a:rPr b="1" lang="en-US" sz="1400">
                <a:solidFill>
                  <a:srgbClr val="ffffff"/>
                </a:solidFill>
                <a:latin typeface="Arial"/>
              </a:rPr>
              <a:t> è indicato nell’ambito del P.T.P.C..</a:t>
            </a:r>
            <a:endParaRPr/>
          </a:p>
          <a:p>
            <a:pPr algn="just">
              <a:lnSpc>
                <a:spcPct val="100000"/>
              </a:lnSpc>
            </a:pPr>
            <a:endParaRPr/>
          </a:p>
          <a:p>
            <a:pPr algn="just">
              <a:lnSpc>
                <a:spcPct val="100000"/>
              </a:lnSpc>
            </a:pPr>
            <a:r>
              <a:rPr b="1" lang="en-US" sz="1400">
                <a:solidFill>
                  <a:srgbClr val="ffffff"/>
                </a:solidFill>
                <a:latin typeface="Arial"/>
              </a:rPr>
              <a:t>La misura deve essere adottata in </a:t>
            </a:r>
            <a:r>
              <a:rPr b="1" lang="en-US" sz="1400">
                <a:solidFill>
                  <a:srgbClr val="ff0000"/>
                </a:solidFill>
                <a:latin typeface="Arial"/>
              </a:rPr>
              <a:t>tutte le amministrazioni</a:t>
            </a:r>
            <a:r>
              <a:rPr b="1" lang="en-US" sz="1400">
                <a:solidFill>
                  <a:srgbClr val="ffffff"/>
                </a:solidFill>
                <a:latin typeface="Arial"/>
              </a:rPr>
              <a:t> – previa adeguata </a:t>
            </a:r>
            <a:r>
              <a:rPr b="1" lang="en-US" sz="1400" u="sng">
                <a:solidFill>
                  <a:srgbClr val="ffffff"/>
                </a:solidFill>
                <a:latin typeface="Arial"/>
              </a:rPr>
              <a:t>informazione alle organizzazioni sindacali</a:t>
            </a:r>
            <a:r>
              <a:rPr b="1" lang="en-US" sz="1400">
                <a:solidFill>
                  <a:srgbClr val="ffffff"/>
                </a:solidFill>
                <a:latin typeface="Arial"/>
              </a:rPr>
              <a:t> rappresentative - </a:t>
            </a:r>
            <a:r>
              <a:rPr b="1" lang="en-US" sz="1400" u="sng">
                <a:solidFill>
                  <a:srgbClr val="ff0000"/>
                </a:solidFill>
                <a:latin typeface="Arial"/>
              </a:rPr>
              <a:t>salvo motivati impedimenti</a:t>
            </a:r>
            <a:r>
              <a:rPr b="1" lang="en-US" sz="1400">
                <a:solidFill>
                  <a:srgbClr val="ffffff"/>
                </a:solidFill>
                <a:latin typeface="Arial"/>
              </a:rPr>
              <a:t> connessi alle caratteristiche organizzative dell’amministrazione; in tal caso, la motivazione è inserita nel P.T.P.C.</a:t>
            </a:r>
            <a:endParaRPr/>
          </a:p>
        </p:txBody>
      </p:sp>
      <p:sp>
        <p:nvSpPr>
          <p:cNvPr id="4026" name="CustomShape 8"/>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27" name="CustomShape 1"/>
          <p:cNvSpPr/>
          <p:nvPr/>
        </p:nvSpPr>
        <p:spPr>
          <a:xfrm>
            <a:off x="3953880" y="2800440"/>
            <a:ext cx="2057040" cy="1212480"/>
          </a:xfrm>
          <a:prstGeom prst="rect">
            <a:avLst/>
          </a:prstGeom>
          <a:solidFill>
            <a:srgbClr val="007c92"/>
          </a:solidFill>
        </p:spPr>
        <p:txBody>
          <a:bodyPr anchor="ctr" bIns="10080" lIns="10080" rIns="10080" tIns="10080"/>
          <a:p>
            <a:pPr algn="ctr">
              <a:lnSpc>
                <a:spcPct val="90000"/>
              </a:lnSpc>
            </a:pPr>
            <a:r>
              <a:rPr b="1" lang="it-IT" sz="1600">
                <a:solidFill>
                  <a:srgbClr val="ffffff"/>
                </a:solidFill>
                <a:latin typeface="Arial"/>
                <a:ea typeface="Verdana"/>
              </a:rPr>
              <a:t>L'attuazione della rotazione richiede:</a:t>
            </a:r>
            <a:endParaRPr/>
          </a:p>
        </p:txBody>
      </p:sp>
      <p:sp>
        <p:nvSpPr>
          <p:cNvPr id="4028" name="CustomShape 2"/>
          <p:cNvSpPr/>
          <p:nvPr/>
        </p:nvSpPr>
        <p:spPr>
          <a:xfrm>
            <a:off x="4972320" y="2800440"/>
            <a:ext cx="334440" cy="26280"/>
          </a:xfrm>
          <a:prstGeom prst="rect">
            <a:avLst/>
          </a:prstGeom>
          <a:ln w="12600">
            <a:solidFill>
              <a:srgbClr val="006374"/>
            </a:solidFill>
            <a:round/>
          </a:ln>
        </p:spPr>
      </p:sp>
      <p:sp>
        <p:nvSpPr>
          <p:cNvPr id="4029" name="CustomShape 3"/>
          <p:cNvSpPr/>
          <p:nvPr/>
        </p:nvSpPr>
        <p:spPr>
          <a:xfrm>
            <a:off x="4384800" y="1252800"/>
            <a:ext cx="1212480" cy="1212480"/>
          </a:xfrm>
          <a:prstGeom prst="rect">
            <a:avLst/>
          </a:prstGeom>
          <a:solidFill>
            <a:srgbClr val="007c92"/>
          </a:solidFill>
        </p:spPr>
      </p:sp>
      <p:sp>
        <p:nvSpPr>
          <p:cNvPr id="4030" name="CustomShape 4"/>
          <p:cNvSpPr/>
          <p:nvPr/>
        </p:nvSpPr>
        <p:spPr>
          <a:xfrm>
            <a:off x="5727240" y="2980800"/>
            <a:ext cx="106200" cy="26280"/>
          </a:xfrm>
          <a:prstGeom prst="rect">
            <a:avLst/>
          </a:prstGeom>
          <a:ln w="12600">
            <a:solidFill>
              <a:srgbClr val="006374"/>
            </a:solidFill>
            <a:round/>
          </a:ln>
        </p:spPr>
      </p:sp>
      <p:sp>
        <p:nvSpPr>
          <p:cNvPr id="4031" name="CustomShape 5"/>
          <p:cNvSpPr/>
          <p:nvPr/>
        </p:nvSpPr>
        <p:spPr>
          <a:xfrm>
            <a:off x="5751360" y="2041920"/>
            <a:ext cx="1212480" cy="1212480"/>
          </a:xfrm>
          <a:prstGeom prst="rect">
            <a:avLst/>
          </a:prstGeom>
          <a:solidFill>
            <a:srgbClr val="007c92"/>
          </a:solidFill>
        </p:spPr>
      </p:sp>
      <p:sp>
        <p:nvSpPr>
          <p:cNvPr id="4032" name="CustomShape 6"/>
          <p:cNvSpPr/>
          <p:nvPr/>
        </p:nvSpPr>
        <p:spPr>
          <a:xfrm>
            <a:off x="5712840" y="3826440"/>
            <a:ext cx="152280" cy="26280"/>
          </a:xfrm>
          <a:prstGeom prst="rect">
            <a:avLst/>
          </a:prstGeom>
          <a:ln w="12600">
            <a:solidFill>
              <a:srgbClr val="006374"/>
            </a:solidFill>
            <a:round/>
          </a:ln>
        </p:spPr>
      </p:sp>
      <p:sp>
        <p:nvSpPr>
          <p:cNvPr id="4033" name="CustomShape 7"/>
          <p:cNvSpPr/>
          <p:nvPr/>
        </p:nvSpPr>
        <p:spPr>
          <a:xfrm>
            <a:off x="5751360" y="3620160"/>
            <a:ext cx="1212480" cy="1212480"/>
          </a:xfrm>
          <a:prstGeom prst="rect">
            <a:avLst/>
          </a:prstGeom>
          <a:solidFill>
            <a:srgbClr val="007c92"/>
          </a:solidFill>
        </p:spPr>
      </p:sp>
      <p:sp>
        <p:nvSpPr>
          <p:cNvPr id="4034" name="CustomShape 8"/>
          <p:cNvSpPr/>
          <p:nvPr/>
        </p:nvSpPr>
        <p:spPr>
          <a:xfrm>
            <a:off x="4997880" y="4012920"/>
            <a:ext cx="412560" cy="26280"/>
          </a:xfrm>
          <a:prstGeom prst="rect">
            <a:avLst/>
          </a:prstGeom>
          <a:ln w="12600">
            <a:solidFill>
              <a:srgbClr val="006374"/>
            </a:solidFill>
            <a:round/>
          </a:ln>
        </p:spPr>
      </p:sp>
      <p:sp>
        <p:nvSpPr>
          <p:cNvPr id="4035" name="CustomShape 9"/>
          <p:cNvSpPr/>
          <p:nvPr/>
        </p:nvSpPr>
        <p:spPr>
          <a:xfrm>
            <a:off x="4381560" y="4426200"/>
            <a:ext cx="1212480" cy="1212480"/>
          </a:xfrm>
          <a:prstGeom prst="rect">
            <a:avLst/>
          </a:prstGeom>
          <a:solidFill>
            <a:srgbClr val="007c92"/>
          </a:solidFill>
        </p:spPr>
      </p:sp>
      <p:sp>
        <p:nvSpPr>
          <p:cNvPr id="4036" name="CustomShape 10"/>
          <p:cNvSpPr/>
          <p:nvPr/>
        </p:nvSpPr>
        <p:spPr>
          <a:xfrm>
            <a:off x="4270680" y="3852000"/>
            <a:ext cx="140040" cy="26280"/>
          </a:xfrm>
          <a:prstGeom prst="rect">
            <a:avLst/>
          </a:prstGeom>
          <a:ln w="12600">
            <a:solidFill>
              <a:srgbClr val="006374"/>
            </a:solidFill>
            <a:round/>
          </a:ln>
        </p:spPr>
      </p:sp>
      <p:sp>
        <p:nvSpPr>
          <p:cNvPr id="4037" name="CustomShape 11"/>
          <p:cNvSpPr/>
          <p:nvPr/>
        </p:nvSpPr>
        <p:spPr>
          <a:xfrm>
            <a:off x="3017880" y="3620160"/>
            <a:ext cx="1212480" cy="1212480"/>
          </a:xfrm>
          <a:prstGeom prst="rect">
            <a:avLst/>
          </a:prstGeom>
          <a:solidFill>
            <a:srgbClr val="007c92"/>
          </a:solidFill>
        </p:spPr>
      </p:sp>
      <p:sp>
        <p:nvSpPr>
          <p:cNvPr id="4038" name="CustomShape 12"/>
          <p:cNvSpPr/>
          <p:nvPr/>
        </p:nvSpPr>
        <p:spPr>
          <a:xfrm>
            <a:off x="4229280" y="3001320"/>
            <a:ext cx="93600" cy="26280"/>
          </a:xfrm>
          <a:prstGeom prst="rect">
            <a:avLst/>
          </a:prstGeom>
          <a:ln w="12600">
            <a:solidFill>
              <a:srgbClr val="006374"/>
            </a:solidFill>
            <a:round/>
          </a:ln>
        </p:spPr>
      </p:sp>
      <p:sp>
        <p:nvSpPr>
          <p:cNvPr id="4039" name="CustomShape 13"/>
          <p:cNvSpPr/>
          <p:nvPr/>
        </p:nvSpPr>
        <p:spPr>
          <a:xfrm>
            <a:off x="3017880" y="2041920"/>
            <a:ext cx="1212480" cy="1212480"/>
          </a:xfrm>
          <a:prstGeom prst="rect">
            <a:avLst/>
          </a:prstGeom>
          <a:solidFill>
            <a:srgbClr val="007c92"/>
          </a:solidFill>
        </p:spPr>
      </p:sp>
      <p:sp>
        <p:nvSpPr>
          <p:cNvPr id="4040" name="CustomShape 14"/>
          <p:cNvSpPr/>
          <p:nvPr/>
        </p:nvSpPr>
        <p:spPr>
          <a:xfrm>
            <a:off x="-773094113280" y="-773094113280"/>
            <a:ext cx="773094112920" cy="457920"/>
          </a:xfrm>
          <a:prstGeom prst="rect">
            <a:avLst/>
          </a:prstGeom>
        </p:spPr>
        <p:txBody>
          <a:bodyPr bIns="45000" lIns="90000" rIns="90000" tIns="45000"/>
          <a:p>
            <a:r>
              <a:rPr b="1" lang="it-IT" sz="1600">
                <a:solidFill>
                  <a:srgbClr val="ffffff"/>
                </a:solidFill>
                <a:ea typeface="Verdana"/>
              </a:rPr>
              <a:t>L'attuazione della rotazione richiede:</a:t>
            </a:r>
            <a:endParaRPr/>
          </a:p>
        </p:txBody>
      </p:sp>
      <p:sp>
        <p:nvSpPr>
          <p:cNvPr id="4041" name="CustomShape 15"/>
          <p:cNvSpPr/>
          <p:nvPr/>
        </p:nvSpPr>
        <p:spPr>
          <a:xfrm>
            <a:off x="-773094113280" y="-773094113280"/>
            <a:ext cx="21973412520" cy="8541173520"/>
          </a:xfrm>
          <a:prstGeom prst="rect">
            <a:avLst/>
          </a:prstGeom>
        </p:spPr>
      </p:sp>
      <p:sp>
        <p:nvSpPr>
          <p:cNvPr id="4042" name="CustomShape 16"/>
          <p:cNvSpPr/>
          <p:nvPr/>
        </p:nvSpPr>
        <p:spPr>
          <a:xfrm>
            <a:off x="-773094113280" y="-773094113280"/>
            <a:ext cx="109867064760" cy="42705869400"/>
          </a:xfrm>
          <a:prstGeom prst="rect">
            <a:avLst/>
          </a:prstGeom>
        </p:spPr>
      </p:sp>
      <p:sp>
        <p:nvSpPr>
          <p:cNvPr id="4043" name="CustomShape 17"/>
          <p:cNvSpPr/>
          <p:nvPr/>
        </p:nvSpPr>
        <p:spPr>
          <a:xfrm>
            <a:off x="-773094113280" y="-773094113280"/>
            <a:ext cx="109867064760" cy="42705869400"/>
          </a:xfrm>
          <a:prstGeom prst="rect">
            <a:avLst/>
          </a:prstGeom>
        </p:spPr>
      </p:sp>
      <p:sp>
        <p:nvSpPr>
          <p:cNvPr id="4044" name="CustomShape 18"/>
          <p:cNvSpPr/>
          <p:nvPr/>
        </p:nvSpPr>
        <p:spPr>
          <a:xfrm>
            <a:off x="914400" y="-773094113280"/>
            <a:ext cx="109867064760" cy="42705869400"/>
          </a:xfrm>
          <a:prstGeom prst="rect">
            <a:avLst/>
          </a:prstGeom>
        </p:spPr>
      </p:sp>
      <p:sp>
        <p:nvSpPr>
          <p:cNvPr id="4045" name="CustomShape 19"/>
          <p:cNvSpPr/>
          <p:nvPr/>
        </p:nvSpPr>
        <p:spPr>
          <a:xfrm>
            <a:off x="-773094113280" y="-773094113280"/>
            <a:ext cx="109867064760" cy="42705869400"/>
          </a:xfrm>
          <a:prstGeom prst="rect">
            <a:avLst/>
          </a:prstGeom>
        </p:spPr>
      </p:sp>
      <p:sp>
        <p:nvSpPr>
          <p:cNvPr id="4046" name="CustomShape 20"/>
          <p:cNvSpPr/>
          <p:nvPr/>
        </p:nvSpPr>
        <p:spPr>
          <a:xfrm>
            <a:off x="-773094113280" y="1236240"/>
            <a:ext cx="109867064760" cy="42705869400"/>
          </a:xfrm>
          <a:prstGeom prst="rect">
            <a:avLst/>
          </a:prstGeom>
        </p:spPr>
      </p:sp>
      <p:sp>
        <p:nvSpPr>
          <p:cNvPr id="4047" name="CustomShape 21"/>
          <p:cNvSpPr/>
          <p:nvPr/>
        </p:nvSpPr>
        <p:spPr>
          <a:xfrm>
            <a:off x="-773094113280" y="-773094113280"/>
            <a:ext cx="109867064760" cy="42705869400"/>
          </a:xfrm>
          <a:prstGeom prst="rect">
            <a:avLst/>
          </a:prstGeom>
        </p:spPr>
      </p:sp>
      <p:sp>
        <p:nvSpPr>
          <p:cNvPr id="4048" name="CustomShape 22"/>
          <p:cNvSpPr/>
          <p:nvPr/>
        </p:nvSpPr>
        <p:spPr>
          <a:xfrm>
            <a:off x="3574080" y="1177920"/>
            <a:ext cx="277452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la </a:t>
            </a:r>
            <a:r>
              <a:rPr b="1" lang="it-IT" sz="1200">
                <a:solidFill>
                  <a:srgbClr val="c00000"/>
                </a:solidFill>
                <a:latin typeface="Arial"/>
              </a:rPr>
              <a:t>preventiva identificazione degli uffici e servizi </a:t>
            </a:r>
            <a:r>
              <a:rPr b="1" lang="it-IT" sz="1200">
                <a:solidFill>
                  <a:srgbClr val="007c92"/>
                </a:solidFill>
                <a:latin typeface="Arial"/>
              </a:rPr>
              <a:t>che svolgono attività nelle aree a più elevato rischio di corruzione</a:t>
            </a:r>
            <a:endParaRPr/>
          </a:p>
        </p:txBody>
      </p:sp>
      <p:sp>
        <p:nvSpPr>
          <p:cNvPr id="4049" name="CustomShape 23"/>
          <p:cNvSpPr/>
          <p:nvPr/>
        </p:nvSpPr>
        <p:spPr>
          <a:xfrm>
            <a:off x="5715000" y="2241000"/>
            <a:ext cx="4190760" cy="11653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l’individuazione, nel rispetto della partecipazione sindacale, </a:t>
            </a:r>
            <a:r>
              <a:rPr b="1" lang="it-IT" sz="1200">
                <a:solidFill>
                  <a:srgbClr val="c00000"/>
                </a:solidFill>
                <a:latin typeface="Arial"/>
              </a:rPr>
              <a:t>delle modalità di attuazione della rotazione </a:t>
            </a:r>
            <a:r>
              <a:rPr b="1" lang="it-IT" sz="1200">
                <a:solidFill>
                  <a:srgbClr val="007c92"/>
                </a:solidFill>
                <a:latin typeface="Arial"/>
              </a:rPr>
              <a:t>in modo da contemperare le esigenze dettate dalla legge con quelle dirette a garantire il buon andamento dell’amministrazione, mediante adozione di criteri generali</a:t>
            </a:r>
            <a:endParaRPr/>
          </a:p>
        </p:txBody>
      </p:sp>
      <p:sp>
        <p:nvSpPr>
          <p:cNvPr id="4050" name="CustomShape 24"/>
          <p:cNvSpPr/>
          <p:nvPr/>
        </p:nvSpPr>
        <p:spPr>
          <a:xfrm>
            <a:off x="5943600" y="3843000"/>
            <a:ext cx="3962160" cy="3477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la definizione dei </a:t>
            </a:r>
            <a:r>
              <a:rPr b="1" lang="it-IT" sz="1200">
                <a:solidFill>
                  <a:srgbClr val="c00000"/>
                </a:solidFill>
                <a:latin typeface="Arial"/>
              </a:rPr>
              <a:t>tempi di rotazione</a:t>
            </a:r>
            <a:endParaRPr/>
          </a:p>
        </p:txBody>
      </p:sp>
      <p:sp>
        <p:nvSpPr>
          <p:cNvPr id="4051" name="CustomShape 25"/>
          <p:cNvSpPr/>
          <p:nvPr/>
        </p:nvSpPr>
        <p:spPr>
          <a:xfrm>
            <a:off x="834480" y="5191560"/>
            <a:ext cx="4126680" cy="11275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per quanto riguarda il </a:t>
            </a:r>
            <a:r>
              <a:rPr b="1" lang="it-IT" sz="1200">
                <a:solidFill>
                  <a:srgbClr val="c00000"/>
                </a:solidFill>
                <a:latin typeface="Arial"/>
              </a:rPr>
              <a:t>conferimento degli incarichi dirigenziali</a:t>
            </a:r>
            <a:r>
              <a:rPr b="1" lang="it-IT" sz="1200">
                <a:solidFill>
                  <a:srgbClr val="007c92"/>
                </a:solidFill>
                <a:latin typeface="Arial"/>
              </a:rPr>
              <a:t>, il criterio di rotazione deve essere previsto nell’ambito dell’atto generale contente i </a:t>
            </a:r>
            <a:r>
              <a:rPr b="1" lang="it-IT" sz="1200">
                <a:solidFill>
                  <a:srgbClr val="c00000"/>
                </a:solidFill>
                <a:latin typeface="Arial"/>
              </a:rPr>
              <a:t>criteri di conferimento </a:t>
            </a:r>
            <a:r>
              <a:rPr b="1" lang="it-IT" sz="1200">
                <a:solidFill>
                  <a:srgbClr val="007c92"/>
                </a:solidFill>
                <a:latin typeface="Arial"/>
              </a:rPr>
              <a:t>degli incarichi dirigenziali approvato dall’autorità di indirizzo politico</a:t>
            </a:r>
            <a:endParaRPr/>
          </a:p>
        </p:txBody>
      </p:sp>
      <p:sp>
        <p:nvSpPr>
          <p:cNvPr id="4052" name="CustomShape 26"/>
          <p:cNvSpPr/>
          <p:nvPr/>
        </p:nvSpPr>
        <p:spPr>
          <a:xfrm>
            <a:off x="0" y="3750480"/>
            <a:ext cx="4073040" cy="1272960"/>
          </a:xfrm>
          <a:prstGeom prst="rect">
            <a:avLst>
              <a:gd fmla="val 16667" name="adj"/>
            </a:avLst>
          </a:prstGeom>
          <a:solidFill>
            <a:srgbClr val="ffffff"/>
          </a:solidFill>
          <a:ln w="12600">
            <a:solidFill>
              <a:srgbClr val="007c92"/>
            </a:solidFill>
            <a:round/>
          </a:ln>
        </p:spPr>
        <p:txBody>
          <a:bodyPr anchor="ctr" bIns="45000" lIns="90000" rIns="90000" tIns="45000"/>
          <a:p>
            <a:pPr algn="just">
              <a:lnSpc>
                <a:spcPct val="100000"/>
              </a:lnSpc>
            </a:pPr>
            <a:r>
              <a:rPr b="1" lang="it-IT" sz="1200">
                <a:solidFill>
                  <a:srgbClr val="007c92"/>
                </a:solidFill>
                <a:latin typeface="Arial"/>
              </a:rPr>
              <a:t>l’identificazione di un </a:t>
            </a:r>
            <a:r>
              <a:rPr b="1" lang="it-IT" sz="1200">
                <a:solidFill>
                  <a:srgbClr val="c00000"/>
                </a:solidFill>
                <a:latin typeface="Arial"/>
              </a:rPr>
              <a:t>nocciolo duro di professionalità</a:t>
            </a:r>
            <a:r>
              <a:rPr b="1" lang="it-IT" sz="1200">
                <a:solidFill>
                  <a:srgbClr val="007c92"/>
                </a:solidFill>
                <a:latin typeface="Arial"/>
              </a:rPr>
              <a:t> per lo svolgimento delle attività proprie di ciascun ufficio o servizio a rischio di corruzione; il livello di professionalità indispensabile è graduato in maniera differente a seconda del ruolo rivestito nell’unità organizzativa (responsabile o addetto);</a:t>
            </a:r>
            <a:endParaRPr/>
          </a:p>
        </p:txBody>
      </p:sp>
      <p:sp>
        <p:nvSpPr>
          <p:cNvPr id="4053" name="CustomShape 27"/>
          <p:cNvSpPr/>
          <p:nvPr/>
        </p:nvSpPr>
        <p:spPr>
          <a:xfrm>
            <a:off x="0" y="2125080"/>
            <a:ext cx="3885840" cy="1310400"/>
          </a:xfrm>
          <a:prstGeom prst="rect">
            <a:avLst>
              <a:gd fmla="val 16667" name="adj"/>
            </a:avLst>
          </a:prstGeom>
          <a:solidFill>
            <a:srgbClr val="ffffff"/>
          </a:solidFill>
          <a:ln w="12600">
            <a:solidFill>
              <a:srgbClr val="007c92"/>
            </a:solidFill>
            <a:round/>
          </a:ln>
        </p:spPr>
        <p:txBody>
          <a:bodyPr anchor="ctr" bIns="45000" lIns="90000" rIns="90000" tIns="45000"/>
          <a:p>
            <a:pPr>
              <a:lnSpc>
                <a:spcPct val="100000"/>
              </a:lnSpc>
            </a:pPr>
            <a:r>
              <a:rPr b="1" lang="it-IT" sz="1200">
                <a:solidFill>
                  <a:srgbClr val="007c92"/>
                </a:solidFill>
                <a:latin typeface="Arial"/>
              </a:rPr>
              <a:t>il coinvolgimento del personale in percorsi di formazione e aggiornamento continuo, anche mediante sessioni formative </a:t>
            </a:r>
            <a:r>
              <a:rPr b="1" i="1" lang="it-IT" sz="1200">
                <a:solidFill>
                  <a:srgbClr val="007c92"/>
                </a:solidFill>
                <a:latin typeface="Arial"/>
              </a:rPr>
              <a:t>in house, ossia con l’utilizzo di </a:t>
            </a:r>
            <a:r>
              <a:rPr b="1" lang="it-IT" sz="1200">
                <a:solidFill>
                  <a:srgbClr val="007c92"/>
                </a:solidFill>
                <a:latin typeface="Arial"/>
              </a:rPr>
              <a:t>docenti interni all’amministrazione, con l’obiettivo di </a:t>
            </a:r>
            <a:r>
              <a:rPr b="1" lang="it-IT" sz="1200">
                <a:solidFill>
                  <a:srgbClr val="c00000"/>
                </a:solidFill>
                <a:latin typeface="Arial"/>
              </a:rPr>
              <a:t>creare competenze di carattere trasversale e professionalità che possano essere utilizzate in una pluralità di settori</a:t>
            </a:r>
            <a:endParaRPr/>
          </a:p>
        </p:txBody>
      </p:sp>
      <p:sp>
        <p:nvSpPr>
          <p:cNvPr id="4054" name="CustomShape 28"/>
          <p:cNvSpPr/>
          <p:nvPr/>
        </p:nvSpPr>
        <p:spPr>
          <a:xfrm>
            <a:off x="0" y="0"/>
            <a:ext cx="8762760" cy="914040"/>
          </a:xfrm>
          <a:prstGeom prst="rect">
            <a:avLst/>
          </a:prstGeom>
        </p:spPr>
      </p:sp>
      <p:sp>
        <p:nvSpPr>
          <p:cNvPr id="4055" name="CustomShape 29"/>
          <p:cNvSpPr/>
          <p:nvPr/>
        </p:nvSpPr>
        <p:spPr>
          <a:xfrm>
            <a:off x="5417280" y="4486320"/>
            <a:ext cx="4488480" cy="1088280"/>
          </a:xfrm>
          <a:prstGeom prst="rect">
            <a:avLst>
              <a:gd fmla="val 16667" name="adj"/>
            </a:avLst>
          </a:prstGeom>
          <a:solidFill>
            <a:srgbClr val="ffffff"/>
          </a:solidFill>
          <a:ln w="12600">
            <a:solidFill>
              <a:srgbClr val="007c92"/>
            </a:solidFill>
            <a:round/>
          </a:ln>
        </p:spPr>
        <p:txBody>
          <a:bodyPr anchor="ctr" bIns="45000" lIns="90000" rIns="90000" tIns="45000"/>
          <a:p>
            <a:pPr algn="just">
              <a:lnSpc>
                <a:spcPct val="100000"/>
              </a:lnSpc>
            </a:pPr>
            <a:r>
              <a:rPr b="1" lang="it-IT" sz="1200">
                <a:solidFill>
                  <a:srgbClr val="007c92"/>
                </a:solidFill>
                <a:latin typeface="Arial"/>
              </a:rPr>
              <a:t>lo svolgimento di </a:t>
            </a:r>
            <a:r>
              <a:rPr b="1" lang="it-IT" sz="1200">
                <a:solidFill>
                  <a:srgbClr val="c00000"/>
                </a:solidFill>
                <a:latin typeface="Arial"/>
              </a:rPr>
              <a:t>formazione </a:t>
            </a:r>
            <a:r>
              <a:rPr b="1" i="1" lang="it-IT" sz="1200">
                <a:solidFill>
                  <a:srgbClr val="c00000"/>
                </a:solidFill>
                <a:latin typeface="Arial"/>
              </a:rPr>
              <a:t>ad hoc</a:t>
            </a:r>
            <a:r>
              <a:rPr b="1" i="1" lang="it-IT" sz="1200">
                <a:solidFill>
                  <a:srgbClr val="007c92"/>
                </a:solidFill>
                <a:latin typeface="Arial"/>
              </a:rPr>
              <a:t>, con attività preparatoria di </a:t>
            </a:r>
            <a:r>
              <a:rPr b="1" lang="it-IT" sz="1200">
                <a:solidFill>
                  <a:srgbClr val="007c92"/>
                </a:solidFill>
                <a:latin typeface="Arial"/>
              </a:rPr>
              <a:t>affiancamento, per il dirigente neo-incaricato e per i collaboratori addetti, affinchè questi acquisiscano le conoscenze e la perizia necessarie per lo svolgimento della nuova attività considerata area a rischio</a:t>
            </a:r>
            <a:endParaRPr/>
          </a:p>
        </p:txBody>
      </p:sp>
      <p:sp>
        <p:nvSpPr>
          <p:cNvPr id="4056" name="CustomShape 30"/>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7" name="CustomShape 1"/>
          <p:cNvSpPr/>
          <p:nvPr/>
        </p:nvSpPr>
        <p:spPr>
          <a:xfrm>
            <a:off x="3886920" y="2948400"/>
            <a:ext cx="2207880" cy="1301040"/>
          </a:xfrm>
          <a:prstGeom prst="rect">
            <a:avLst/>
          </a:prstGeom>
          <a:solidFill>
            <a:srgbClr val="007c92"/>
          </a:solidFill>
        </p:spPr>
        <p:txBody>
          <a:bodyPr anchor="ctr" bIns="10080" lIns="10080" rIns="10080" tIns="10080"/>
          <a:p>
            <a:pPr algn="ctr">
              <a:lnSpc>
                <a:spcPct val="90000"/>
              </a:lnSpc>
            </a:pPr>
            <a:r>
              <a:rPr b="1" lang="it-IT" sz="1600">
                <a:solidFill>
                  <a:srgbClr val="ffffff"/>
                </a:solidFill>
                <a:latin typeface="Arial"/>
                <a:ea typeface="Verdana"/>
              </a:rPr>
              <a:t>La rotazione comporta:</a:t>
            </a:r>
            <a:endParaRPr/>
          </a:p>
        </p:txBody>
      </p:sp>
      <p:sp>
        <p:nvSpPr>
          <p:cNvPr id="4058" name="CustomShape 2"/>
          <p:cNvSpPr/>
          <p:nvPr/>
        </p:nvSpPr>
        <p:spPr>
          <a:xfrm>
            <a:off x="4976640" y="2948400"/>
            <a:ext cx="392400" cy="28440"/>
          </a:xfrm>
          <a:prstGeom prst="rect">
            <a:avLst/>
          </a:prstGeom>
          <a:ln w="12600">
            <a:solidFill>
              <a:srgbClr val="006374"/>
            </a:solidFill>
            <a:round/>
          </a:ln>
        </p:spPr>
      </p:sp>
      <p:sp>
        <p:nvSpPr>
          <p:cNvPr id="4059" name="CustomShape 3"/>
          <p:cNvSpPr/>
          <p:nvPr/>
        </p:nvSpPr>
        <p:spPr>
          <a:xfrm>
            <a:off x="4340160" y="1254240"/>
            <a:ext cx="1301040" cy="1301040"/>
          </a:xfrm>
          <a:prstGeom prst="rect">
            <a:avLst/>
          </a:prstGeom>
          <a:solidFill>
            <a:srgbClr val="007c92"/>
          </a:solidFill>
        </p:spPr>
      </p:sp>
      <p:sp>
        <p:nvSpPr>
          <p:cNvPr id="4060" name="CustomShape 4"/>
          <p:cNvSpPr/>
          <p:nvPr/>
        </p:nvSpPr>
        <p:spPr>
          <a:xfrm>
            <a:off x="5953680" y="3271320"/>
            <a:ext cx="26640" cy="28440"/>
          </a:xfrm>
          <a:prstGeom prst="rect">
            <a:avLst/>
          </a:prstGeom>
          <a:ln w="12600">
            <a:solidFill>
              <a:srgbClr val="006374"/>
            </a:solidFill>
            <a:round/>
          </a:ln>
        </p:spPr>
      </p:sp>
      <p:sp>
        <p:nvSpPr>
          <p:cNvPr id="4061" name="CustomShape 5"/>
          <p:cNvSpPr/>
          <p:nvPr/>
        </p:nvSpPr>
        <p:spPr>
          <a:xfrm>
            <a:off x="5951880" y="2424960"/>
            <a:ext cx="1301040" cy="1301040"/>
          </a:xfrm>
          <a:prstGeom prst="rect">
            <a:avLst/>
          </a:prstGeom>
          <a:solidFill>
            <a:srgbClr val="007c92"/>
          </a:solidFill>
        </p:spPr>
      </p:sp>
      <p:sp>
        <p:nvSpPr>
          <p:cNvPr id="4062" name="CustomShape 6"/>
          <p:cNvSpPr/>
          <p:nvPr/>
        </p:nvSpPr>
        <p:spPr>
          <a:xfrm>
            <a:off x="5533200" y="4159800"/>
            <a:ext cx="467640" cy="28440"/>
          </a:xfrm>
          <a:prstGeom prst="rect">
            <a:avLst/>
          </a:prstGeom>
          <a:ln w="12600">
            <a:solidFill>
              <a:srgbClr val="006374"/>
            </a:solidFill>
            <a:round/>
          </a:ln>
        </p:spPr>
      </p:sp>
      <p:sp>
        <p:nvSpPr>
          <p:cNvPr id="4063" name="CustomShape 7"/>
          <p:cNvSpPr/>
          <p:nvPr/>
        </p:nvSpPr>
        <p:spPr>
          <a:xfrm>
            <a:off x="5634360" y="4337280"/>
            <a:ext cx="1301040" cy="1301040"/>
          </a:xfrm>
          <a:prstGeom prst="rect">
            <a:avLst/>
          </a:prstGeom>
          <a:solidFill>
            <a:srgbClr val="007c92"/>
          </a:solidFill>
        </p:spPr>
      </p:sp>
      <p:sp>
        <p:nvSpPr>
          <p:cNvPr id="4064" name="CustomShape 8"/>
          <p:cNvSpPr/>
          <p:nvPr/>
        </p:nvSpPr>
        <p:spPr>
          <a:xfrm>
            <a:off x="4568040" y="4205880"/>
            <a:ext cx="303840" cy="28440"/>
          </a:xfrm>
          <a:prstGeom prst="rect">
            <a:avLst/>
          </a:prstGeom>
          <a:ln w="12600">
            <a:solidFill>
              <a:srgbClr val="006374"/>
            </a:solidFill>
            <a:round/>
          </a:ln>
        </p:spPr>
      </p:sp>
      <p:sp>
        <p:nvSpPr>
          <p:cNvPr id="4065" name="CustomShape 9"/>
          <p:cNvSpPr/>
          <p:nvPr/>
        </p:nvSpPr>
        <p:spPr>
          <a:xfrm>
            <a:off x="3344400" y="4319280"/>
            <a:ext cx="1301040" cy="1301040"/>
          </a:xfrm>
          <a:prstGeom prst="rect">
            <a:avLst/>
          </a:prstGeom>
          <a:solidFill>
            <a:srgbClr val="007c92"/>
          </a:solidFill>
        </p:spPr>
      </p:sp>
      <p:sp>
        <p:nvSpPr>
          <p:cNvPr id="4066" name="CustomShape 10"/>
          <p:cNvSpPr/>
          <p:nvPr/>
        </p:nvSpPr>
        <p:spPr>
          <a:xfrm>
            <a:off x="4019760" y="3298680"/>
            <a:ext cx="26640" cy="28440"/>
          </a:xfrm>
          <a:prstGeom prst="rect">
            <a:avLst/>
          </a:prstGeom>
          <a:ln w="12600">
            <a:solidFill>
              <a:srgbClr val="006374"/>
            </a:solidFill>
            <a:round/>
          </a:ln>
        </p:spPr>
      </p:sp>
      <p:sp>
        <p:nvSpPr>
          <p:cNvPr id="4067" name="CustomShape 11"/>
          <p:cNvSpPr/>
          <p:nvPr/>
        </p:nvSpPr>
        <p:spPr>
          <a:xfrm>
            <a:off x="2728800" y="2424960"/>
            <a:ext cx="1301040" cy="1301040"/>
          </a:xfrm>
          <a:prstGeom prst="rect">
            <a:avLst/>
          </a:prstGeom>
          <a:solidFill>
            <a:srgbClr val="007c92"/>
          </a:solidFill>
        </p:spPr>
      </p:sp>
      <p:sp>
        <p:nvSpPr>
          <p:cNvPr id="4068" name="CustomShape 12"/>
          <p:cNvSpPr/>
          <p:nvPr/>
        </p:nvSpPr>
        <p:spPr>
          <a:xfrm>
            <a:off x="-773094113280" y="-773094113280"/>
            <a:ext cx="773094112920" cy="457920"/>
          </a:xfrm>
          <a:prstGeom prst="rect">
            <a:avLst/>
          </a:prstGeom>
        </p:spPr>
        <p:txBody>
          <a:bodyPr bIns="45000" lIns="90000" rIns="90000" tIns="45000"/>
          <a:p>
            <a:r>
              <a:rPr b="1" lang="it-IT" sz="1600">
                <a:solidFill>
                  <a:srgbClr val="ffffff"/>
                </a:solidFill>
                <a:ea typeface="Verdana"/>
              </a:rPr>
              <a:t>La rotazione comporta:</a:t>
            </a:r>
            <a:endParaRPr/>
          </a:p>
        </p:txBody>
      </p:sp>
      <p:sp>
        <p:nvSpPr>
          <p:cNvPr id="4069" name="CustomShape 13"/>
          <p:cNvSpPr/>
          <p:nvPr/>
        </p:nvSpPr>
        <p:spPr>
          <a:xfrm>
            <a:off x="-773094113280" y="-773094113280"/>
            <a:ext cx="11577827520" cy="4283794800"/>
          </a:xfrm>
          <a:prstGeom prst="rect">
            <a:avLst/>
          </a:prstGeom>
        </p:spPr>
      </p:sp>
      <p:sp>
        <p:nvSpPr>
          <p:cNvPr id="4070" name="CustomShape 14"/>
          <p:cNvSpPr/>
          <p:nvPr/>
        </p:nvSpPr>
        <p:spPr>
          <a:xfrm>
            <a:off x="-773094113280" y="-773094113280"/>
            <a:ext cx="57889139760" cy="21418974720"/>
          </a:xfrm>
          <a:prstGeom prst="rect">
            <a:avLst/>
          </a:prstGeom>
        </p:spPr>
      </p:sp>
      <p:sp>
        <p:nvSpPr>
          <p:cNvPr id="4071" name="CustomShape 15"/>
          <p:cNvSpPr/>
          <p:nvPr/>
        </p:nvSpPr>
        <p:spPr>
          <a:xfrm>
            <a:off x="555736658400" y="-773094113280"/>
            <a:ext cx="57889139760" cy="21418974720"/>
          </a:xfrm>
          <a:prstGeom prst="rect">
            <a:avLst/>
          </a:prstGeom>
        </p:spPr>
      </p:sp>
      <p:sp>
        <p:nvSpPr>
          <p:cNvPr id="4072" name="CustomShape 16"/>
          <p:cNvSpPr/>
          <p:nvPr/>
        </p:nvSpPr>
        <p:spPr>
          <a:xfrm>
            <a:off x="555736658400" y="-773094113280"/>
            <a:ext cx="57889139760" cy="21418974720"/>
          </a:xfrm>
          <a:prstGeom prst="rect">
            <a:avLst/>
          </a:prstGeom>
        </p:spPr>
      </p:sp>
      <p:sp>
        <p:nvSpPr>
          <p:cNvPr id="4073" name="CustomShape 17"/>
          <p:cNvSpPr/>
          <p:nvPr/>
        </p:nvSpPr>
        <p:spPr>
          <a:xfrm>
            <a:off x="-773094113280" y="51406776000"/>
            <a:ext cx="57889139760" cy="21418974720"/>
          </a:xfrm>
          <a:prstGeom prst="rect">
            <a:avLst/>
          </a:prstGeom>
        </p:spPr>
      </p:sp>
      <p:sp>
        <p:nvSpPr>
          <p:cNvPr id="4074" name="CustomShape 18"/>
          <p:cNvSpPr/>
          <p:nvPr/>
        </p:nvSpPr>
        <p:spPr>
          <a:xfrm>
            <a:off x="-773094113280" y="454083505200"/>
            <a:ext cx="57889139760" cy="21418974720"/>
          </a:xfrm>
          <a:prstGeom prst="rect">
            <a:avLst/>
          </a:prstGeom>
        </p:spPr>
      </p:sp>
      <p:sp>
        <p:nvSpPr>
          <p:cNvPr id="4075" name="CustomShape 19"/>
          <p:cNvSpPr/>
          <p:nvPr/>
        </p:nvSpPr>
        <p:spPr>
          <a:xfrm>
            <a:off x="4381560" y="1104480"/>
            <a:ext cx="4190760" cy="1165320"/>
          </a:xfrm>
          <a:prstGeom prst="rect">
            <a:avLst>
              <a:gd fmla="val 16667" name="adj"/>
            </a:avLst>
          </a:prstGeom>
          <a:solidFill>
            <a:srgbClr val="ffffff"/>
          </a:solidFill>
          <a:ln w="12600">
            <a:solidFill>
              <a:srgbClr val="007c92"/>
            </a:solidFill>
            <a:round/>
          </a:ln>
        </p:spPr>
        <p:txBody>
          <a:bodyPr anchor="ctr" bIns="45000" lIns="90000" rIns="90000" tIns="45000"/>
          <a:p>
            <a:pPr>
              <a:lnSpc>
                <a:spcPct val="100000"/>
              </a:lnSpc>
            </a:pPr>
            <a:r>
              <a:rPr b="1" lang="it-IT" sz="1200">
                <a:solidFill>
                  <a:srgbClr val="c00000"/>
                </a:solidFill>
                <a:latin typeface="Arial"/>
              </a:rPr>
              <a:t>per il personale </a:t>
            </a:r>
            <a:r>
              <a:rPr b="1" lang="it-IT" sz="1200" u="sng">
                <a:solidFill>
                  <a:srgbClr val="c00000"/>
                </a:solidFill>
                <a:latin typeface="Arial"/>
              </a:rPr>
              <a:t>non</a:t>
            </a:r>
            <a:r>
              <a:rPr b="1" lang="it-IT" sz="1200">
                <a:solidFill>
                  <a:srgbClr val="c00000"/>
                </a:solidFill>
                <a:latin typeface="Arial"/>
              </a:rPr>
              <a:t> dirigenziale</a:t>
            </a:r>
            <a:r>
              <a:rPr b="1" lang="it-IT" sz="1200">
                <a:solidFill>
                  <a:srgbClr val="007c92"/>
                </a:solidFill>
                <a:latin typeface="Arial"/>
              </a:rPr>
              <a:t>, la durata di permanenza nel settore deve essere prefissata da ciascuna amministrazione secondo criteri di ragionevolezza, preferibilmente non superiore a 5 anni, tenuto conto anche delle esigenze organizzative</a:t>
            </a:r>
            <a:endParaRPr/>
          </a:p>
        </p:txBody>
      </p:sp>
      <p:sp>
        <p:nvSpPr>
          <p:cNvPr id="4076" name="CustomShape 20"/>
          <p:cNvSpPr/>
          <p:nvPr/>
        </p:nvSpPr>
        <p:spPr>
          <a:xfrm>
            <a:off x="27720" y="4646520"/>
            <a:ext cx="5247720" cy="1525320"/>
          </a:xfrm>
          <a:prstGeom prst="rect">
            <a:avLst>
              <a:gd fmla="val 16667" name="adj"/>
            </a:avLst>
          </a:prstGeom>
          <a:solidFill>
            <a:srgbClr val="ffffff"/>
          </a:solidFill>
          <a:ln w="12600">
            <a:solidFill>
              <a:srgbClr val="007c92"/>
            </a:solidFill>
            <a:round/>
          </a:ln>
        </p:spPr>
        <p:txBody>
          <a:bodyPr anchor="ctr" bIns="45000" lIns="90000" rIns="90000" tIns="45000"/>
          <a:p>
            <a:pPr>
              <a:lnSpc>
                <a:spcPct val="100000"/>
              </a:lnSpc>
            </a:pPr>
            <a:r>
              <a:rPr b="1" lang="it-IT" sz="1200">
                <a:solidFill>
                  <a:srgbClr val="007c92"/>
                </a:solidFill>
                <a:latin typeface="Arial"/>
              </a:rPr>
              <a:t>in caso di notizia formale di </a:t>
            </a:r>
            <a:r>
              <a:rPr b="1" lang="it-IT" sz="1200">
                <a:solidFill>
                  <a:srgbClr val="c00000"/>
                </a:solidFill>
                <a:latin typeface="Arial"/>
              </a:rPr>
              <a:t>avvio di procedimento penale </a:t>
            </a:r>
            <a:r>
              <a:rPr b="1" lang="it-IT" sz="1200">
                <a:solidFill>
                  <a:srgbClr val="007c92"/>
                </a:solidFill>
                <a:latin typeface="Arial"/>
              </a:rPr>
              <a:t>a carico di un dipendente (ad es. se l’amministrazione ha avuto conoscenza di un’informazione di garanzia o è stato pronunciato un ordine di esibizione ex art. 256 c.p.p. o una perquisizione o sequestro) e in caso di avvio di procedimento disciplinare per fatti di natura corruttiva, ferma restando la possibilità di adottare la sospensione del rapporto, l’amministrazione provvede alla nuova collocazione del dipendente</a:t>
            </a:r>
            <a:endParaRPr/>
          </a:p>
        </p:txBody>
      </p:sp>
      <p:sp>
        <p:nvSpPr>
          <p:cNvPr id="4077" name="CustomShape 21"/>
          <p:cNvSpPr/>
          <p:nvPr/>
        </p:nvSpPr>
        <p:spPr>
          <a:xfrm>
            <a:off x="5680440" y="4724280"/>
            <a:ext cx="4073040" cy="1272960"/>
          </a:xfrm>
          <a:prstGeom prst="rect">
            <a:avLst>
              <a:gd fmla="val 16667" name="adj"/>
            </a:avLst>
          </a:prstGeom>
          <a:solidFill>
            <a:srgbClr val="ffffff"/>
          </a:solidFill>
          <a:ln w="12600">
            <a:solidFill>
              <a:srgbClr val="007c92"/>
            </a:solidFill>
            <a:round/>
          </a:ln>
        </p:spPr>
        <p:txBody>
          <a:bodyPr anchor="ctr" bIns="45000" lIns="90000" rIns="90000" tIns="45000"/>
          <a:p>
            <a:pPr algn="just">
              <a:lnSpc>
                <a:spcPct val="100000"/>
              </a:lnSpc>
            </a:pPr>
            <a:r>
              <a:rPr b="1" lang="it-IT" sz="1200">
                <a:solidFill>
                  <a:srgbClr val="00338d"/>
                </a:solidFill>
                <a:latin typeface="Arial"/>
              </a:rPr>
              <a:t>per il personale dirigenziale</a:t>
            </a:r>
            <a:r>
              <a:rPr b="1" lang="it-IT" sz="1200">
                <a:solidFill>
                  <a:srgbClr val="007c92"/>
                </a:solidFill>
                <a:latin typeface="Arial"/>
              </a:rPr>
              <a:t> procedere con atto motivato alla revoca dell’incarico in essere ed il passaggio ad altro incarico ai sensi del combinato disposto dell’art. 16, comma 1, lett. l quater, e dell’art. 55 ter, comma 1, del d.lgs. n. 165 del 2001 (procedeimento penale)</a:t>
            </a:r>
            <a:endParaRPr/>
          </a:p>
        </p:txBody>
      </p:sp>
      <p:sp>
        <p:nvSpPr>
          <p:cNvPr id="4078" name="CustomShape 22"/>
          <p:cNvSpPr/>
          <p:nvPr/>
        </p:nvSpPr>
        <p:spPr>
          <a:xfrm>
            <a:off x="0" y="2125080"/>
            <a:ext cx="3885840" cy="1310400"/>
          </a:xfrm>
          <a:prstGeom prst="rect">
            <a:avLst>
              <a:gd fmla="val 16667" name="adj"/>
            </a:avLst>
          </a:prstGeom>
          <a:solidFill>
            <a:srgbClr val="ffffff"/>
          </a:solidFill>
          <a:ln w="12600">
            <a:solidFill>
              <a:srgbClr val="007c92"/>
            </a:solidFill>
            <a:round/>
          </a:ln>
        </p:spPr>
        <p:txBody>
          <a:bodyPr anchor="ctr" bIns="45000" lIns="90000" rIns="90000" tIns="45000"/>
          <a:p>
            <a:pPr>
              <a:lnSpc>
                <a:spcPct val="100000"/>
              </a:lnSpc>
            </a:pPr>
            <a:r>
              <a:rPr b="1" lang="it-IT" sz="1300">
                <a:solidFill>
                  <a:srgbClr val="c00000"/>
                </a:solidFill>
                <a:latin typeface="Arial"/>
              </a:rPr>
              <a:t>per il personale </a:t>
            </a:r>
            <a:r>
              <a:rPr b="1" lang="it-IT" sz="1300" u="sng">
                <a:solidFill>
                  <a:srgbClr val="c00000"/>
                </a:solidFill>
                <a:latin typeface="Arial"/>
              </a:rPr>
              <a:t>non</a:t>
            </a:r>
            <a:r>
              <a:rPr b="1" lang="it-IT" sz="1300">
                <a:solidFill>
                  <a:srgbClr val="c00000"/>
                </a:solidFill>
                <a:latin typeface="Arial"/>
              </a:rPr>
              <a:t> dirigenziale </a:t>
            </a:r>
            <a:r>
              <a:rPr b="1" lang="it-IT" sz="1300">
                <a:solidFill>
                  <a:srgbClr val="007c92"/>
                </a:solidFill>
                <a:latin typeface="Arial"/>
              </a:rPr>
              <a:t>procede all’assegnazione ad altro servizio ai sensi del citato art. 16, comma 1, lett. l quater (in caso di avvio di procedimenti penali o disciplinari per fenomeni corruttivi)</a:t>
            </a:r>
            <a:endParaRPr/>
          </a:p>
        </p:txBody>
      </p:sp>
      <p:sp>
        <p:nvSpPr>
          <p:cNvPr id="4079" name="CustomShape 23"/>
          <p:cNvSpPr/>
          <p:nvPr/>
        </p:nvSpPr>
        <p:spPr>
          <a:xfrm>
            <a:off x="0" y="0"/>
            <a:ext cx="8762760" cy="914040"/>
          </a:xfrm>
          <a:prstGeom prst="rect">
            <a:avLst/>
          </a:prstGeom>
        </p:spPr>
      </p:sp>
      <p:sp>
        <p:nvSpPr>
          <p:cNvPr id="4080" name="CustomShape 24"/>
          <p:cNvSpPr/>
          <p:nvPr/>
        </p:nvSpPr>
        <p:spPr>
          <a:xfrm>
            <a:off x="6248520" y="2481480"/>
            <a:ext cx="3504960" cy="1632960"/>
          </a:xfrm>
          <a:prstGeom prst="rect">
            <a:avLst>
              <a:gd fmla="val 16667" name="adj"/>
            </a:avLst>
          </a:prstGeom>
          <a:solidFill>
            <a:srgbClr val="ffffff"/>
          </a:solidFill>
          <a:ln w="12600">
            <a:solidFill>
              <a:srgbClr val="007c92"/>
            </a:solidFill>
            <a:round/>
          </a:ln>
        </p:spPr>
        <p:txBody>
          <a:bodyPr anchor="ctr" bIns="45000" lIns="90000" rIns="90000" tIns="45000"/>
          <a:p>
            <a:pPr algn="just">
              <a:lnSpc>
                <a:spcPct val="100000"/>
              </a:lnSpc>
            </a:pPr>
            <a:r>
              <a:rPr b="1" lang="it-IT" sz="1200">
                <a:solidFill>
                  <a:srgbClr val="00338d"/>
                </a:solidFill>
                <a:latin typeface="Arial"/>
              </a:rPr>
              <a:t>per il personale dirigenziale</a:t>
            </a:r>
            <a:r>
              <a:rPr b="1" lang="it-IT" sz="1200">
                <a:solidFill>
                  <a:srgbClr val="007c92"/>
                </a:solidFill>
                <a:latin typeface="Arial"/>
              </a:rPr>
              <a:t>, alla </a:t>
            </a:r>
            <a:r>
              <a:rPr b="1" lang="it-IT" sz="1200" u="sng">
                <a:solidFill>
                  <a:srgbClr val="007c92"/>
                </a:solidFill>
                <a:latin typeface="Arial"/>
              </a:rPr>
              <a:t>scadenza dell’incarico</a:t>
            </a:r>
            <a:r>
              <a:rPr b="1" lang="it-IT" sz="1200">
                <a:solidFill>
                  <a:srgbClr val="007c92"/>
                </a:solidFill>
                <a:latin typeface="Arial"/>
              </a:rPr>
              <a:t> la responsabilità dell’ufficio o del servizio deve essere di regola affidata ad altro dirigente, </a:t>
            </a:r>
            <a:r>
              <a:rPr b="1" lang="it-IT" sz="1200" u="sng">
                <a:solidFill>
                  <a:srgbClr val="007c92"/>
                </a:solidFill>
                <a:latin typeface="Arial"/>
              </a:rPr>
              <a:t>a prescindere dall’esito della valutazione</a:t>
            </a:r>
            <a:r>
              <a:rPr b="1" lang="it-IT" sz="1200">
                <a:solidFill>
                  <a:srgbClr val="007c92"/>
                </a:solidFill>
                <a:latin typeface="Arial"/>
              </a:rPr>
              <a:t> riportata dal dirigente uscente</a:t>
            </a:r>
            <a:endParaRPr/>
          </a:p>
        </p:txBody>
      </p:sp>
      <p:sp>
        <p:nvSpPr>
          <p:cNvPr id="4081" name="CustomShape 25"/>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2" name="CustomShape 1"/>
          <p:cNvSpPr/>
          <p:nvPr/>
        </p:nvSpPr>
        <p:spPr>
          <a:xfrm>
            <a:off x="3736080" y="3179520"/>
            <a:ext cx="2509560" cy="1478880"/>
          </a:xfrm>
          <a:prstGeom prst="rect">
            <a:avLst/>
          </a:prstGeom>
          <a:solidFill>
            <a:srgbClr val="007c92"/>
          </a:solidFill>
        </p:spPr>
        <p:txBody>
          <a:bodyPr anchor="ctr" bIns="9000" lIns="9000" rIns="9000" tIns="9000"/>
          <a:p>
            <a:pPr algn="ctr">
              <a:lnSpc>
                <a:spcPct val="90000"/>
              </a:lnSpc>
            </a:pPr>
            <a:r>
              <a:rPr b="1" lang="it-IT" sz="1400">
                <a:solidFill>
                  <a:srgbClr val="ffffff"/>
                </a:solidFill>
                <a:latin typeface="Arial"/>
                <a:ea typeface="Verdana"/>
              </a:rPr>
              <a:t>ULTERIORI PRECISAZIONI CONTENUTE NEL P.N.A.</a:t>
            </a:r>
            <a:endParaRPr/>
          </a:p>
          <a:p>
            <a:pPr algn="ctr">
              <a:lnSpc>
                <a:spcPct val="90000"/>
              </a:lnSpc>
            </a:pPr>
            <a:endParaRPr/>
          </a:p>
        </p:txBody>
      </p:sp>
      <p:sp>
        <p:nvSpPr>
          <p:cNvPr id="4083" name="CustomShape 2"/>
          <p:cNvSpPr/>
          <p:nvPr/>
        </p:nvSpPr>
        <p:spPr>
          <a:xfrm>
            <a:off x="4974840" y="3179520"/>
            <a:ext cx="446760" cy="32400"/>
          </a:xfrm>
          <a:prstGeom prst="rect">
            <a:avLst/>
          </a:prstGeom>
          <a:ln w="12600">
            <a:solidFill>
              <a:srgbClr val="006374"/>
            </a:solidFill>
            <a:round/>
          </a:ln>
        </p:spPr>
      </p:sp>
      <p:sp>
        <p:nvSpPr>
          <p:cNvPr id="4084" name="CustomShape 3"/>
          <p:cNvSpPr/>
          <p:nvPr/>
        </p:nvSpPr>
        <p:spPr>
          <a:xfrm>
            <a:off x="4251600" y="1252800"/>
            <a:ext cx="1478880" cy="1478880"/>
          </a:xfrm>
          <a:prstGeom prst="rect">
            <a:avLst/>
          </a:prstGeom>
          <a:solidFill>
            <a:srgbClr val="007c92"/>
          </a:solidFill>
        </p:spPr>
      </p:sp>
      <p:sp>
        <p:nvSpPr>
          <p:cNvPr id="4085" name="CustomShape 4"/>
          <p:cNvSpPr/>
          <p:nvPr/>
        </p:nvSpPr>
        <p:spPr>
          <a:xfrm>
            <a:off x="5937840" y="4395240"/>
            <a:ext cx="281160" cy="32400"/>
          </a:xfrm>
          <a:prstGeom prst="rect">
            <a:avLst/>
          </a:prstGeom>
          <a:ln w="12600">
            <a:solidFill>
              <a:srgbClr val="006374"/>
            </a:solidFill>
            <a:round/>
          </a:ln>
        </p:spPr>
      </p:sp>
      <p:sp>
        <p:nvSpPr>
          <p:cNvPr id="4086" name="CustomShape 5"/>
          <p:cNvSpPr/>
          <p:nvPr/>
        </p:nvSpPr>
        <p:spPr>
          <a:xfrm>
            <a:off x="6095880" y="4142520"/>
            <a:ext cx="1478880" cy="1478880"/>
          </a:xfrm>
          <a:prstGeom prst="rect">
            <a:avLst/>
          </a:prstGeom>
          <a:solidFill>
            <a:srgbClr val="007c92"/>
          </a:solidFill>
        </p:spPr>
      </p:sp>
      <p:sp>
        <p:nvSpPr>
          <p:cNvPr id="4087" name="CustomShape 6"/>
          <p:cNvSpPr/>
          <p:nvPr/>
        </p:nvSpPr>
        <p:spPr>
          <a:xfrm>
            <a:off x="4066560" y="4428720"/>
            <a:ext cx="293400" cy="32400"/>
          </a:xfrm>
          <a:prstGeom prst="rect">
            <a:avLst/>
          </a:prstGeom>
          <a:ln w="12600">
            <a:solidFill>
              <a:srgbClr val="006374"/>
            </a:solidFill>
            <a:round/>
          </a:ln>
        </p:spPr>
      </p:sp>
      <p:sp>
        <p:nvSpPr>
          <p:cNvPr id="4088" name="CustomShape 7"/>
          <p:cNvSpPr/>
          <p:nvPr/>
        </p:nvSpPr>
        <p:spPr>
          <a:xfrm>
            <a:off x="2406960" y="4159440"/>
            <a:ext cx="1478880" cy="1478880"/>
          </a:xfrm>
          <a:prstGeom prst="rect">
            <a:avLst/>
          </a:prstGeom>
          <a:solidFill>
            <a:srgbClr val="007c92"/>
          </a:solidFill>
        </p:spPr>
      </p:sp>
      <p:sp>
        <p:nvSpPr>
          <p:cNvPr id="4089" name="CustomShape 8"/>
          <p:cNvSpPr/>
          <p:nvPr/>
        </p:nvSpPr>
        <p:spPr>
          <a:xfrm>
            <a:off x="-773094113280" y="-773094113280"/>
            <a:ext cx="773094112920" cy="416880"/>
          </a:xfrm>
          <a:prstGeom prst="rect">
            <a:avLst/>
          </a:prstGeom>
        </p:spPr>
        <p:txBody>
          <a:bodyPr bIns="45000" lIns="90000" rIns="90000" tIns="45000"/>
          <a:p>
            <a:r>
              <a:rPr b="1" lang="it-IT" sz="1400">
                <a:solidFill>
                  <a:srgbClr val="ffffff"/>
                </a:solidFill>
                <a:ea typeface="Verdana"/>
              </a:rPr>
              <a:t>ULTERIORI PRECISAZIONI CONTENUTE NEL P.N.A.</a:t>
            </a:r>
            <a:endParaRPr/>
          </a:p>
        </p:txBody>
      </p:sp>
      <p:sp>
        <p:nvSpPr>
          <p:cNvPr id="4090" name="CustomShape 9"/>
          <p:cNvSpPr/>
          <p:nvPr/>
        </p:nvSpPr>
        <p:spPr>
          <a:xfrm>
            <a:off x="-773094113280" y="-773094113280"/>
            <a:ext cx="18165774960" cy="5877560160"/>
          </a:xfrm>
          <a:prstGeom prst="rect">
            <a:avLst/>
          </a:prstGeom>
        </p:spPr>
      </p:sp>
      <p:sp>
        <p:nvSpPr>
          <p:cNvPr id="4091" name="CustomShape 10"/>
          <p:cNvSpPr/>
          <p:nvPr/>
        </p:nvSpPr>
        <p:spPr>
          <a:xfrm>
            <a:off x="-773094113280" y="-773094113280"/>
            <a:ext cx="90828875520" cy="29387801880"/>
          </a:xfrm>
          <a:prstGeom prst="rect">
            <a:avLst/>
          </a:prstGeom>
        </p:spPr>
      </p:sp>
      <p:sp>
        <p:nvSpPr>
          <p:cNvPr id="4092" name="CustomShape 11"/>
          <p:cNvSpPr/>
          <p:nvPr/>
        </p:nvSpPr>
        <p:spPr>
          <a:xfrm>
            <a:off x="-773094113280" y="-773094113280"/>
            <a:ext cx="90828875520" cy="29387801880"/>
          </a:xfrm>
          <a:prstGeom prst="rect">
            <a:avLst/>
          </a:prstGeom>
        </p:spPr>
      </p:sp>
      <p:sp>
        <p:nvSpPr>
          <p:cNvPr id="4093" name="CustomShape 12"/>
          <p:cNvSpPr/>
          <p:nvPr/>
        </p:nvSpPr>
        <p:spPr>
          <a:xfrm>
            <a:off x="-773094113280" y="193960730880"/>
            <a:ext cx="90828875520" cy="29387801880"/>
          </a:xfrm>
          <a:prstGeom prst="rect">
            <a:avLst/>
          </a:prstGeom>
        </p:spPr>
      </p:sp>
      <p:sp>
        <p:nvSpPr>
          <p:cNvPr id="4094" name="CustomShape 13"/>
          <p:cNvSpPr/>
          <p:nvPr/>
        </p:nvSpPr>
        <p:spPr>
          <a:xfrm>
            <a:off x="1905120" y="1066680"/>
            <a:ext cx="6400440" cy="14475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400">
                <a:solidFill>
                  <a:srgbClr val="007c92"/>
                </a:solidFill>
                <a:latin typeface="Arial"/>
              </a:rPr>
              <a:t>Ruolo della formazione</a:t>
            </a:r>
            <a:endParaRPr/>
          </a:p>
          <a:p>
            <a:pPr>
              <a:lnSpc>
                <a:spcPct val="100000"/>
              </a:lnSpc>
            </a:pPr>
            <a:r>
              <a:rPr lang="it-IT" sz="1200">
                <a:solidFill>
                  <a:srgbClr val="007c92"/>
                </a:solidFill>
                <a:latin typeface="Arial"/>
              </a:rPr>
              <a:t>- la creazione di una </a:t>
            </a:r>
            <a:r>
              <a:rPr lang="it-IT" sz="1200" u="sng">
                <a:solidFill>
                  <a:srgbClr val="007c92"/>
                </a:solidFill>
                <a:latin typeface="Arial"/>
              </a:rPr>
              <a:t>base omogenea minima </a:t>
            </a:r>
            <a:r>
              <a:rPr lang="it-IT" sz="1200">
                <a:solidFill>
                  <a:srgbClr val="007c92"/>
                </a:solidFill>
                <a:latin typeface="Arial"/>
              </a:rPr>
              <a:t>di conoscenza, che rappresenta l’indispensabile presupposto per  programmare la rotazione del personale;</a:t>
            </a:r>
            <a:endParaRPr/>
          </a:p>
          <a:p>
            <a:pPr>
              <a:lnSpc>
                <a:spcPct val="100000"/>
              </a:lnSpc>
            </a:pPr>
            <a:r>
              <a:rPr lang="it-IT" sz="1200">
                <a:solidFill>
                  <a:srgbClr val="007c92"/>
                </a:solidFill>
                <a:latin typeface="Arial"/>
              </a:rPr>
              <a:t>- la </a:t>
            </a:r>
            <a:r>
              <a:rPr lang="it-IT" sz="1200" u="sng">
                <a:solidFill>
                  <a:srgbClr val="007c92"/>
                </a:solidFill>
                <a:latin typeface="Arial"/>
              </a:rPr>
              <a:t>creazione della competenza specifica necessaria </a:t>
            </a:r>
            <a:r>
              <a:rPr lang="it-IT" sz="1200">
                <a:solidFill>
                  <a:srgbClr val="007c92"/>
                </a:solidFill>
                <a:latin typeface="Arial"/>
              </a:rPr>
              <a:t>per il dipendente per svolgere la nuova funzione da esercitare a seguito della rotazione;</a:t>
            </a:r>
            <a:endParaRPr/>
          </a:p>
          <a:p>
            <a:pPr>
              <a:lnSpc>
                <a:spcPct val="100000"/>
              </a:lnSpc>
            </a:pPr>
            <a:r>
              <a:rPr lang="it-IT" sz="1200">
                <a:solidFill>
                  <a:srgbClr val="007c92"/>
                </a:solidFill>
                <a:latin typeface="Arial"/>
              </a:rPr>
              <a:t>- la creazione di </a:t>
            </a:r>
            <a:r>
              <a:rPr lang="it-IT" sz="1200" u="sng">
                <a:solidFill>
                  <a:srgbClr val="007c92"/>
                </a:solidFill>
                <a:latin typeface="Arial"/>
              </a:rPr>
              <a:t>competenza specifica per lo svolgimento dell’attività nelle aree a più elevato rischio di corruzione</a:t>
            </a:r>
            <a:endParaRPr/>
          </a:p>
        </p:txBody>
      </p:sp>
      <p:sp>
        <p:nvSpPr>
          <p:cNvPr id="4095" name="CustomShape 14"/>
          <p:cNvSpPr/>
          <p:nvPr/>
        </p:nvSpPr>
        <p:spPr>
          <a:xfrm>
            <a:off x="6019920" y="4656600"/>
            <a:ext cx="3788280" cy="1535040"/>
          </a:xfrm>
          <a:prstGeom prst="rect">
            <a:avLst>
              <a:gd fmla="val 16667" name="adj"/>
            </a:avLst>
          </a:prstGeom>
          <a:solidFill>
            <a:srgbClr val="ffffff"/>
          </a:solidFill>
          <a:ln w="12600">
            <a:solidFill>
              <a:srgbClr val="007c92"/>
            </a:solidFill>
            <a:round/>
          </a:ln>
        </p:spPr>
        <p:txBody>
          <a:bodyPr anchor="ctr" bIns="45000" lIns="90000" rIns="90000" tIns="45000"/>
          <a:p>
            <a:pPr algn="just">
              <a:lnSpc>
                <a:spcPct val="100000"/>
              </a:lnSpc>
            </a:pPr>
            <a:endParaRPr/>
          </a:p>
          <a:p>
            <a:pPr algn="ctr">
              <a:lnSpc>
                <a:spcPct val="100000"/>
              </a:lnSpc>
            </a:pPr>
            <a:r>
              <a:rPr lang="it-IT" sz="1200">
                <a:solidFill>
                  <a:srgbClr val="007c92"/>
                </a:solidFill>
                <a:latin typeface="Arial"/>
              </a:rPr>
              <a:t>Nel caso di impossibilità di applicare la misura della rotazione per il personale dirigenziale a causa di motivati fattori organizzativi, l’amministrazione pubblica applica la misura </a:t>
            </a:r>
            <a:r>
              <a:rPr b="1" lang="it-IT" sz="1200" u="sng">
                <a:solidFill>
                  <a:srgbClr val="007c92"/>
                </a:solidFill>
                <a:latin typeface="Arial"/>
              </a:rPr>
              <a:t>al personale </a:t>
            </a:r>
            <a:r>
              <a:rPr b="1" lang="it-IT" sz="1200" u="sng">
                <a:solidFill>
                  <a:srgbClr val="c00000"/>
                </a:solidFill>
                <a:latin typeface="Arial"/>
              </a:rPr>
              <a:t>non dirigenziale</a:t>
            </a:r>
            <a:r>
              <a:rPr b="1" lang="it-IT" sz="1200" u="sng">
                <a:solidFill>
                  <a:srgbClr val="007c92"/>
                </a:solidFill>
                <a:latin typeface="Arial"/>
              </a:rPr>
              <a:t>, con riguardo innanzi tutto ai responsabili del procedimento</a:t>
            </a:r>
            <a:endParaRPr/>
          </a:p>
        </p:txBody>
      </p:sp>
      <p:sp>
        <p:nvSpPr>
          <p:cNvPr id="4096" name="CustomShape 15"/>
          <p:cNvSpPr/>
          <p:nvPr/>
        </p:nvSpPr>
        <p:spPr>
          <a:xfrm>
            <a:off x="304920" y="4656600"/>
            <a:ext cx="3657240" cy="15350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lang="it-IT" sz="1200">
                <a:solidFill>
                  <a:srgbClr val="007c92"/>
                </a:solidFill>
                <a:latin typeface="Arial"/>
              </a:rPr>
              <a:t>L’applicazione della misura va valutata </a:t>
            </a:r>
            <a:r>
              <a:rPr b="1" lang="it-IT" sz="1200" u="sng">
                <a:solidFill>
                  <a:srgbClr val="007c92"/>
                </a:solidFill>
                <a:latin typeface="Arial"/>
              </a:rPr>
              <a:t>anche se l’effetto indiretto della rotazione comporta un temporaneo rallentamento </a:t>
            </a:r>
            <a:r>
              <a:rPr lang="it-IT" sz="1200">
                <a:solidFill>
                  <a:srgbClr val="007c92"/>
                </a:solidFill>
                <a:latin typeface="Arial"/>
              </a:rPr>
              <a:t>dell’attività ordinaria dovuto al tempo necessario per acquisire la diversa professionalità</a:t>
            </a:r>
            <a:endParaRPr/>
          </a:p>
        </p:txBody>
      </p:sp>
      <p:sp>
        <p:nvSpPr>
          <p:cNvPr id="4097" name="CustomShape 16"/>
          <p:cNvSpPr/>
          <p:nvPr/>
        </p:nvSpPr>
        <p:spPr>
          <a:xfrm>
            <a:off x="0" y="0"/>
            <a:ext cx="8762760" cy="914040"/>
          </a:xfrm>
          <a:prstGeom prst="rect">
            <a:avLst/>
          </a:prstGeom>
        </p:spPr>
      </p:sp>
      <p:sp>
        <p:nvSpPr>
          <p:cNvPr id="4098" name="CustomShape 17"/>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4" name="CustomShape 1"/>
          <p:cNvSpPr/>
          <p:nvPr/>
        </p:nvSpPr>
        <p:spPr>
          <a:xfrm>
            <a:off x="1983960" y="2463840"/>
            <a:ext cx="3708000" cy="3708000"/>
          </a:xfrm>
          <a:prstGeom prst="rect">
            <a:avLst/>
          </a:prstGeom>
          <a:solidFill>
            <a:srgbClr val="959ab9"/>
          </a:solidFill>
        </p:spPr>
      </p:sp>
      <p:sp>
        <p:nvSpPr>
          <p:cNvPr id="1735" name="CustomShape 2"/>
          <p:cNvSpPr/>
          <p:nvPr/>
        </p:nvSpPr>
        <p:spPr>
          <a:xfrm>
            <a:off x="3704400" y="4507560"/>
            <a:ext cx="1235880" cy="1235880"/>
          </a:xfrm>
          <a:prstGeom prst="rect">
            <a:avLst/>
          </a:prstGeom>
          <a:solidFill>
            <a:srgbClr val="002e7f"/>
          </a:solidFill>
        </p:spPr>
      </p:sp>
      <p:sp>
        <p:nvSpPr>
          <p:cNvPr id="1736" name="CustomShape 3"/>
          <p:cNvSpPr/>
          <p:nvPr/>
        </p:nvSpPr>
        <p:spPr>
          <a:xfrm>
            <a:off x="6299280" y="4267080"/>
            <a:ext cx="1854000" cy="1544760"/>
          </a:xfrm>
          <a:prstGeom prst="rect">
            <a:avLst/>
          </a:prstGeom>
        </p:spPr>
        <p:txBody>
          <a:bodyPr anchor="ctr" bIns="15120" lIns="85320" rIns="15120" tIns="15120"/>
          <a:p>
            <a:pPr>
              <a:lnSpc>
                <a:spcPct val="90000"/>
              </a:lnSpc>
            </a:pPr>
            <a:r>
              <a:rPr b="1" lang="it-IT" sz="1200">
                <a:solidFill>
                  <a:srgbClr val="00338d"/>
                </a:solidFill>
                <a:latin typeface="Arial"/>
              </a:rPr>
              <a:t>Tra le situazioni rilevanti, rientrano anche i casi di "</a:t>
            </a:r>
            <a:r>
              <a:rPr b="1" i="1" lang="it-IT" sz="1200">
                <a:solidFill>
                  <a:srgbClr val="00338d"/>
                </a:solidFill>
                <a:latin typeface="Arial"/>
              </a:rPr>
              <a:t>malfunzionamento dell’amministrazione  per l’uso a fini privati delle funzioni attribuite o l’inquinamento dell’azione amministrativa ab externo" (P.N.A.)</a:t>
            </a:r>
            <a:r>
              <a:rPr b="1" lang="it-IT" sz="1200">
                <a:solidFill>
                  <a:srgbClr val="00338d"/>
                </a:solidFill>
                <a:latin typeface="Arial"/>
              </a:rPr>
              <a:t>, anche solo a livello di tentativo, a prescindere dalla rilevanza penale</a:t>
            </a:r>
            <a:endParaRPr/>
          </a:p>
        </p:txBody>
      </p:sp>
      <p:sp>
        <p:nvSpPr>
          <p:cNvPr id="1737" name="Line 4"/>
          <p:cNvSpPr/>
          <p:nvPr/>
        </p:nvSpPr>
        <p:spPr>
          <a:xfrm>
            <a:off x="5638680" y="4929480"/>
            <a:ext cx="463320" cy="0"/>
          </a:xfrm>
          <a:prstGeom prst="line">
            <a:avLst/>
          </a:prstGeom>
          <a:ln w="12600">
            <a:solidFill>
              <a:srgbClr val="00338d"/>
            </a:solidFill>
            <a:round/>
          </a:ln>
        </p:spPr>
      </p:sp>
      <p:sp>
        <p:nvSpPr>
          <p:cNvPr id="1738" name="Line 5"/>
          <p:cNvSpPr/>
          <p:nvPr/>
        </p:nvSpPr>
        <p:spPr>
          <a:xfrm flipH="1">
            <a:off x="4647960" y="4925160"/>
            <a:ext cx="1010520" cy="346320"/>
          </a:xfrm>
          <a:prstGeom prst="line">
            <a:avLst/>
          </a:prstGeom>
          <a:ln w="12600">
            <a:solidFill>
              <a:srgbClr val="00338d"/>
            </a:solidFill>
            <a:round/>
          </a:ln>
        </p:spPr>
      </p:sp>
      <p:sp>
        <p:nvSpPr>
          <p:cNvPr id="1739" name="CustomShape 6"/>
          <p:cNvSpPr/>
          <p:nvPr/>
        </p:nvSpPr>
        <p:spPr>
          <a:xfrm>
            <a:off x="6310440" y="1676520"/>
            <a:ext cx="1854000" cy="1544760"/>
          </a:xfrm>
          <a:prstGeom prst="rect">
            <a:avLst/>
          </a:prstGeom>
        </p:spPr>
        <p:txBody>
          <a:bodyPr anchor="ctr" bIns="15120" lIns="85320" rIns="15120" tIns="15120"/>
          <a:p>
            <a:pPr>
              <a:lnSpc>
                <a:spcPct val="90000"/>
              </a:lnSpc>
            </a:pPr>
            <a:r>
              <a:rPr b="1" lang="it-IT" sz="1200">
                <a:solidFill>
                  <a:srgbClr val="00338d"/>
                </a:solidFill>
                <a:latin typeface="Arial"/>
              </a:rPr>
              <a:t>Il concetto di corruzione nel P.N.A. ha un'accezione ampia</a:t>
            </a:r>
            <a:endParaRPr/>
          </a:p>
          <a:p>
            <a:pPr>
              <a:lnSpc>
                <a:spcPct val="90000"/>
              </a:lnSpc>
            </a:pPr>
            <a:r>
              <a:rPr b="1" lang="it-IT" sz="1200">
                <a:solidFill>
                  <a:srgbClr val="00338d"/>
                </a:solidFill>
                <a:latin typeface="Arial"/>
              </a:rPr>
              <a:t>"</a:t>
            </a:r>
            <a:r>
              <a:rPr b="1" i="1" lang="it-IT" sz="1200">
                <a:solidFill>
                  <a:srgbClr val="00338d"/>
                </a:solidFill>
                <a:latin typeface="Arial"/>
              </a:rPr>
              <a:t>E' comprensivo delle varie situazioni in cui, nel corso dell’attività amministrativa, si riscontri l’abuso da parte di un soggetto del potere a lui affidato al fine di ottenere vantaggi privati</a:t>
            </a:r>
            <a:r>
              <a:rPr b="1" lang="it-IT" sz="1200">
                <a:solidFill>
                  <a:srgbClr val="00338d"/>
                </a:solidFill>
                <a:latin typeface="Arial"/>
              </a:rPr>
              <a:t>" (P.N.A.)</a:t>
            </a:r>
            <a:endParaRPr/>
          </a:p>
        </p:txBody>
      </p:sp>
      <p:sp>
        <p:nvSpPr>
          <p:cNvPr id="1740" name="Line 7"/>
          <p:cNvSpPr/>
          <p:nvPr/>
        </p:nvSpPr>
        <p:spPr>
          <a:xfrm>
            <a:off x="5943240" y="2438280"/>
            <a:ext cx="463680" cy="0"/>
          </a:xfrm>
          <a:prstGeom prst="line">
            <a:avLst/>
          </a:prstGeom>
          <a:ln w="12600">
            <a:solidFill>
              <a:srgbClr val="00338d"/>
            </a:solidFill>
            <a:round/>
          </a:ln>
        </p:spPr>
      </p:sp>
      <p:sp>
        <p:nvSpPr>
          <p:cNvPr id="1741" name="Line 8"/>
          <p:cNvSpPr/>
          <p:nvPr/>
        </p:nvSpPr>
        <p:spPr>
          <a:xfrm flipH="1">
            <a:off x="4267080" y="2438280"/>
            <a:ext cx="1681560" cy="637200"/>
          </a:xfrm>
          <a:prstGeom prst="line">
            <a:avLst/>
          </a:prstGeom>
          <a:ln w="12600">
            <a:solidFill>
              <a:srgbClr val="00338d"/>
            </a:solidFill>
            <a:round/>
          </a:ln>
        </p:spPr>
      </p:sp>
      <p:sp>
        <p:nvSpPr>
          <p:cNvPr id="1742" name="CustomShape 9"/>
          <p:cNvSpPr/>
          <p:nvPr/>
        </p:nvSpPr>
        <p:spPr>
          <a:xfrm>
            <a:off x="122400" y="-144360"/>
            <a:ext cx="304560" cy="304560"/>
          </a:xfrm>
          <a:prstGeom prst="rect">
            <a:avLst/>
          </a:prstGeom>
        </p:spPr>
      </p:sp>
      <p:sp>
        <p:nvSpPr>
          <p:cNvPr id="1743" name="CustomShape 10"/>
          <p:cNvSpPr/>
          <p:nvPr/>
        </p:nvSpPr>
        <p:spPr>
          <a:xfrm>
            <a:off x="274680" y="7920"/>
            <a:ext cx="304560" cy="304560"/>
          </a:xfrm>
          <a:prstGeom prst="rect">
            <a:avLst/>
          </a:prstGeom>
        </p:spPr>
      </p:sp>
      <p:sp>
        <p:nvSpPr>
          <p:cNvPr id="1744" name="CustomShape 11"/>
          <p:cNvSpPr/>
          <p:nvPr/>
        </p:nvSpPr>
        <p:spPr>
          <a:xfrm>
            <a:off x="395280" y="1227600"/>
            <a:ext cx="773094112920" cy="494453160"/>
          </a:xfrm>
          <a:prstGeom prst="rect">
            <a:avLst/>
          </a:prstGeom>
        </p:spPr>
      </p:sp>
      <p:sp>
        <p:nvSpPr>
          <p:cNvPr id="1745" name="CustomShape 12"/>
          <p:cNvSpPr/>
          <p:nvPr/>
        </p:nvSpPr>
        <p:spPr>
          <a:xfrm>
            <a:off x="395280" y="1227600"/>
            <a:ext cx="773094112920" cy="265680"/>
          </a:xfrm>
          <a:prstGeom prst="rect">
            <a:avLst/>
          </a:prstGeom>
        </p:spPr>
        <p:txBody>
          <a:bodyPr bIns="45000" lIns="90000" rIns="90000" tIns="45000"/>
          <a:p>
            <a:r>
              <a:rPr b="1" lang="it-IT" sz="1200">
                <a:solidFill>
                  <a:srgbClr val="00338d"/>
                </a:solidFill>
                <a:latin typeface="Arial"/>
              </a:rPr>
              <a:t>Tra le situazioni rilevanti, rientrano anche i casi di "</a:t>
            </a:r>
            <a:endParaRPr/>
          </a:p>
        </p:txBody>
      </p:sp>
      <p:sp>
        <p:nvSpPr>
          <p:cNvPr id="1746" name="CustomShape 13"/>
          <p:cNvSpPr/>
          <p:nvPr/>
        </p:nvSpPr>
        <p:spPr>
          <a:xfrm>
            <a:off x="395280" y="24723897840"/>
            <a:ext cx="773094112920" cy="494453160"/>
          </a:xfrm>
          <a:prstGeom prst="rect">
            <a:avLst/>
          </a:prstGeom>
        </p:spPr>
      </p:sp>
      <p:sp>
        <p:nvSpPr>
          <p:cNvPr id="1747" name="CustomShape 14"/>
          <p:cNvSpPr/>
          <p:nvPr/>
        </p:nvSpPr>
        <p:spPr>
          <a:xfrm>
            <a:off x="395280" y="24723897840"/>
            <a:ext cx="773094112920" cy="494453160"/>
          </a:xfrm>
          <a:prstGeom prst="rect">
            <a:avLst/>
          </a:prstGeom>
        </p:spPr>
      </p:sp>
      <p:sp>
        <p:nvSpPr>
          <p:cNvPr id="1748" name="CustomShape 15"/>
          <p:cNvSpPr/>
          <p:nvPr/>
        </p:nvSpPr>
        <p:spPr>
          <a:xfrm>
            <a:off x="395280" y="24723897840"/>
            <a:ext cx="773094112920" cy="265680"/>
          </a:xfrm>
          <a:prstGeom prst="rect">
            <a:avLst/>
          </a:prstGeom>
        </p:spPr>
        <p:txBody>
          <a:bodyPr bIns="45000" lIns="90000" rIns="90000" tIns="45000"/>
          <a:p>
            <a:r>
              <a:rPr b="1" lang="it-IT" sz="1200">
                <a:solidFill>
                  <a:srgbClr val="00338d"/>
                </a:solidFill>
              </a:rPr>
              <a:t>Il concetto di corruzione nel P.N.A. ha un'accezione ampia</a:t>
            </a:r>
            <a:endParaRPr/>
          </a:p>
        </p:txBody>
      </p:sp>
      <p:sp>
        <p:nvSpPr>
          <p:cNvPr id="1749" name="CustomShape 16"/>
          <p:cNvSpPr/>
          <p:nvPr/>
        </p:nvSpPr>
        <p:spPr>
          <a:xfrm>
            <a:off x="395280" y="49446567720"/>
            <a:ext cx="773094112920" cy="494453160"/>
          </a:xfrm>
          <a:prstGeom prst="rect">
            <a:avLst/>
          </a:prstGeom>
        </p:spPr>
      </p:sp>
      <p:sp>
        <p:nvSpPr>
          <p:cNvPr id="1750" name="CustomShape 17"/>
          <p:cNvSpPr/>
          <p:nvPr/>
        </p:nvSpPr>
        <p:spPr>
          <a:xfrm>
            <a:off x="2514600" y="3657600"/>
            <a:ext cx="1243080" cy="1142640"/>
          </a:xfrm>
          <a:prstGeom prst="rect">
            <a:avLst/>
          </a:prstGeom>
          <a:solidFill>
            <a:srgbClr val="002e7f"/>
          </a:solidFill>
        </p:spPr>
      </p:sp>
      <p:sp>
        <p:nvSpPr>
          <p:cNvPr id="1751" name="Line 18"/>
          <p:cNvSpPr/>
          <p:nvPr/>
        </p:nvSpPr>
        <p:spPr>
          <a:xfrm flipH="1" flipV="1">
            <a:off x="2635200" y="2666880"/>
            <a:ext cx="751680" cy="1762560"/>
          </a:xfrm>
          <a:prstGeom prst="line">
            <a:avLst/>
          </a:prstGeom>
          <a:ln w="6480">
            <a:solidFill>
              <a:srgbClr val="00338d"/>
            </a:solidFill>
            <a:round/>
          </a:ln>
        </p:spPr>
      </p:sp>
      <p:sp>
        <p:nvSpPr>
          <p:cNvPr id="1752" name="Line 19"/>
          <p:cNvSpPr/>
          <p:nvPr/>
        </p:nvSpPr>
        <p:spPr>
          <a:xfrm>
            <a:off x="2166840" y="2666880"/>
            <a:ext cx="463320" cy="0"/>
          </a:xfrm>
          <a:prstGeom prst="line">
            <a:avLst/>
          </a:prstGeom>
          <a:ln w="12600">
            <a:solidFill>
              <a:srgbClr val="00338d"/>
            </a:solidFill>
            <a:round/>
          </a:ln>
        </p:spPr>
      </p:sp>
      <p:sp>
        <p:nvSpPr>
          <p:cNvPr id="1753" name="CustomShape 20"/>
          <p:cNvSpPr/>
          <p:nvPr/>
        </p:nvSpPr>
        <p:spPr>
          <a:xfrm>
            <a:off x="243000" y="1828800"/>
            <a:ext cx="1782360" cy="1643040"/>
          </a:xfrm>
          <a:prstGeom prst="rect">
            <a:avLst/>
          </a:prstGeom>
        </p:spPr>
        <p:txBody>
          <a:bodyPr bIns="0" lIns="0" rIns="0" tIns="0"/>
          <a:p>
            <a:pPr>
              <a:lnSpc>
                <a:spcPct val="100000"/>
              </a:lnSpc>
            </a:pPr>
            <a:r>
              <a:rPr b="1" lang="it-IT" sz="1200">
                <a:solidFill>
                  <a:srgbClr val="00338d"/>
                </a:solidFill>
                <a:latin typeface="Arial"/>
              </a:rPr>
              <a:t>Tra le situazioni rilevanti rientra "</a:t>
            </a:r>
            <a:r>
              <a:rPr b="1" i="1" lang="it-IT" sz="1200">
                <a:solidFill>
                  <a:srgbClr val="00338d"/>
                </a:solidFill>
                <a:latin typeface="Arial"/>
              </a:rPr>
              <a:t>l'intera gamma dei delitti contro la pubblica amministrazione disciplinati nel Titolo II, Capo I, del codice penal</a:t>
            </a:r>
            <a:r>
              <a:rPr b="1" lang="it-IT" sz="1200">
                <a:solidFill>
                  <a:srgbClr val="00338d"/>
                </a:solidFill>
                <a:latin typeface="Arial"/>
              </a:rPr>
              <a:t>e" (P.N.A.)</a:t>
            </a:r>
            <a:endParaRPr/>
          </a:p>
          <a:p>
            <a:pPr>
              <a:lnSpc>
                <a:spcPct val="100000"/>
              </a:lnSpc>
            </a:pPr>
            <a:endParaRPr/>
          </a:p>
        </p:txBody>
      </p:sp>
      <p:sp>
        <p:nvSpPr>
          <p:cNvPr id="1754" name="CustomShape 21"/>
          <p:cNvSpPr/>
          <p:nvPr/>
        </p:nvSpPr>
        <p:spPr>
          <a:xfrm>
            <a:off x="3350160" y="2985840"/>
            <a:ext cx="1000440" cy="137520"/>
          </a:xfrm>
          <a:prstGeom prst="rect">
            <a:avLst/>
          </a:prstGeom>
        </p:spPr>
        <p:txBody>
          <a:bodyPr bIns="0" lIns="0" rIns="0" tIns="0"/>
          <a:p>
            <a:pPr algn="ctr">
              <a:lnSpc>
                <a:spcPct val="100000"/>
              </a:lnSpc>
            </a:pPr>
            <a:r>
              <a:rPr b="1" lang="it-IT" sz="900" u="sng">
                <a:solidFill>
                  <a:srgbClr val="ffffff"/>
                </a:solidFill>
                <a:latin typeface="Arial"/>
              </a:rPr>
              <a:t>CORRUZIONE</a:t>
            </a:r>
            <a:endParaRPr/>
          </a:p>
        </p:txBody>
      </p:sp>
      <p:sp>
        <p:nvSpPr>
          <p:cNvPr id="1755" name="CustomShape 22"/>
          <p:cNvSpPr/>
          <p:nvPr/>
        </p:nvSpPr>
        <p:spPr>
          <a:xfrm>
            <a:off x="3638520" y="4980960"/>
            <a:ext cx="1390320" cy="274680"/>
          </a:xfrm>
          <a:prstGeom prst="rect">
            <a:avLst/>
          </a:prstGeom>
        </p:spPr>
        <p:txBody>
          <a:bodyPr bIns="0" lIns="0" rIns="0" tIns="0"/>
          <a:p>
            <a:pPr algn="ctr">
              <a:lnSpc>
                <a:spcPct val="100000"/>
              </a:lnSpc>
            </a:pPr>
            <a:r>
              <a:rPr b="1" lang="it-IT" sz="900" u="sng">
                <a:solidFill>
                  <a:srgbClr val="ffffff"/>
                </a:solidFill>
                <a:latin typeface="Arial"/>
              </a:rPr>
              <a:t>MALFUNZIONAMENTO DELLA FUNZIONE</a:t>
            </a:r>
            <a:endParaRPr/>
          </a:p>
        </p:txBody>
      </p:sp>
      <p:sp>
        <p:nvSpPr>
          <p:cNvPr id="1756" name="CustomShape 23"/>
          <p:cNvSpPr/>
          <p:nvPr/>
        </p:nvSpPr>
        <p:spPr>
          <a:xfrm>
            <a:off x="2666880" y="4114800"/>
            <a:ext cx="1000440" cy="274680"/>
          </a:xfrm>
          <a:prstGeom prst="rect">
            <a:avLst/>
          </a:prstGeom>
        </p:spPr>
        <p:txBody>
          <a:bodyPr bIns="0" lIns="0" rIns="0" tIns="0"/>
          <a:p>
            <a:pPr algn="ctr">
              <a:lnSpc>
                <a:spcPct val="100000"/>
              </a:lnSpc>
            </a:pPr>
            <a:r>
              <a:rPr b="1" lang="it-IT" sz="900" u="sng">
                <a:solidFill>
                  <a:srgbClr val="ffffff"/>
                </a:solidFill>
                <a:latin typeface="Arial"/>
              </a:rPr>
              <a:t>DELITTI CONTRO LA PA</a:t>
            </a:r>
            <a:endParaRPr/>
          </a:p>
        </p:txBody>
      </p:sp>
      <p:sp>
        <p:nvSpPr>
          <p:cNvPr id="1757" name="CustomShape 24"/>
          <p:cNvSpPr/>
          <p:nvPr/>
        </p:nvSpPr>
        <p:spPr>
          <a:xfrm>
            <a:off x="1752480" y="1066680"/>
            <a:ext cx="6019560" cy="182880"/>
          </a:xfrm>
          <a:prstGeom prst="rect">
            <a:avLst/>
          </a:prstGeom>
        </p:spPr>
        <p:txBody>
          <a:bodyPr bIns="0" lIns="0" rIns="0" tIns="0"/>
          <a:p>
            <a:pPr algn="ctr">
              <a:lnSpc>
                <a:spcPct val="100000"/>
              </a:lnSpc>
            </a:pPr>
            <a:r>
              <a:rPr b="1" lang="it-IT" sz="1200" u="sng">
                <a:solidFill>
                  <a:srgbClr val="007c92"/>
                </a:solidFill>
                <a:latin typeface="Arial"/>
              </a:rPr>
              <a:t>DEFINIZIONE DI CORRUZIONE CONTENUTA NEL P.N.A.</a:t>
            </a:r>
            <a:endParaRPr/>
          </a:p>
        </p:txBody>
      </p:sp>
      <p:sp>
        <p:nvSpPr>
          <p:cNvPr id="1758" name="TextShape 2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Anicorruzione (P.N.A.)        </a:t>
            </a:r>
            <a:r>
              <a:rPr b="1" lang="en-US">
                <a:solidFill>
                  <a:srgbClr val="c00000"/>
                </a:solidFill>
                <a:latin typeface="Verdana"/>
                <a:ea typeface="Verdana"/>
              </a:rPr>
              <a:t>
</a:t>
            </a:r>
            <a:r>
              <a:rPr lang="en-US" sz="1600">
                <a:solidFill>
                  <a:srgbClr val="c00000"/>
                </a:solidFill>
                <a:latin typeface="Verdana"/>
                <a:ea typeface="Verdana"/>
              </a:rPr>
              <a:t>La definizione di "corruzione" e il "malfunzionamento della funzione"</a:t>
            </a:r>
            <a:endParaRPr/>
          </a:p>
        </p:txBody>
      </p:sp>
    </p:spTree>
  </p:cSld>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9" name="CustomShape 1"/>
          <p:cNvSpPr/>
          <p:nvPr/>
        </p:nvSpPr>
        <p:spPr>
          <a:xfrm>
            <a:off x="6477120" y="1981080"/>
            <a:ext cx="3428640" cy="2971440"/>
          </a:xfrm>
          <a:prstGeom prst="rect">
            <a:avLst>
              <a:gd fmla="val 0" name="adj1"/>
              <a:gd fmla="val 16200000" name="adj2"/>
            </a:avLst>
          </a:prstGeom>
          <a:solidFill>
            <a:srgbClr val="e9e7db"/>
          </a:solidFill>
        </p:spPr>
        <p:txBody>
          <a:bodyPr anchor="ctr" bIns="45000" lIns="90000" rIns="90000" tIns="45000"/>
          <a:p>
            <a:pPr algn="ctr">
              <a:lnSpc>
                <a:spcPct val="100000"/>
              </a:lnSpc>
            </a:pPr>
            <a:r>
              <a:rPr b="1" lang="it-IT" sz="2000">
                <a:solidFill>
                  <a:srgbClr val="c00000"/>
                </a:solidFill>
                <a:latin typeface="Verdana"/>
                <a:ea typeface="Verdana"/>
              </a:rPr>
              <a:t>Tra anticorruzione </a:t>
            </a:r>
            <a:endParaRPr/>
          </a:p>
          <a:p>
            <a:pPr algn="ctr">
              <a:lnSpc>
                <a:spcPct val="100000"/>
              </a:lnSpc>
            </a:pPr>
            <a:r>
              <a:rPr b="1" lang="it-IT" sz="2000">
                <a:solidFill>
                  <a:srgbClr val="c00000"/>
                </a:solidFill>
                <a:latin typeface="Verdana"/>
                <a:ea typeface="Verdana"/>
              </a:rPr>
              <a:t>e </a:t>
            </a:r>
            <a:endParaRPr/>
          </a:p>
          <a:p>
            <a:pPr algn="ctr">
              <a:lnSpc>
                <a:spcPct val="100000"/>
              </a:lnSpc>
            </a:pPr>
            <a:r>
              <a:rPr b="1" lang="it-IT" sz="2000">
                <a:solidFill>
                  <a:srgbClr val="c00000"/>
                </a:solidFill>
                <a:latin typeface="Verdana"/>
                <a:ea typeface="Verdana"/>
              </a:rPr>
              <a:t>continuità dell'azione amministrativa</a:t>
            </a:r>
            <a:endParaRPr/>
          </a:p>
          <a:p>
            <a:pPr algn="ctr">
              <a:lnSpc>
                <a:spcPct val="100000"/>
              </a:lnSpc>
            </a:pPr>
            <a:endParaRPr/>
          </a:p>
        </p:txBody>
      </p:sp>
      <p:sp>
        <p:nvSpPr>
          <p:cNvPr id="4100" name="TextShape 2"/>
          <p:cNvSpPr txBox="1"/>
          <p:nvPr/>
        </p:nvSpPr>
        <p:spPr>
          <a:xfrm>
            <a:off x="176760" y="1205280"/>
            <a:ext cx="6508800" cy="5508360"/>
          </a:xfrm>
          <a:prstGeom prst="rect">
            <a:avLst/>
          </a:prstGeom>
        </p:spPr>
        <p:txBody>
          <a:bodyPr bIns="45000" lIns="90000" rIns="90000" tIns="45000"/>
          <a:p>
            <a:pPr>
              <a:lnSpc>
                <a:spcPct val="100000"/>
              </a:lnSpc>
            </a:pPr>
            <a:endParaRPr/>
          </a:p>
          <a:p>
            <a:pPr algn="r">
              <a:lnSpc>
                <a:spcPct val="100000"/>
              </a:lnSpc>
            </a:pPr>
            <a:r>
              <a:rPr b="1" i="1" lang="en-US" sz="1600">
                <a:solidFill>
                  <a:srgbClr val="007c92"/>
                </a:solidFill>
                <a:latin typeface="Verdana"/>
                <a:ea typeface="Verdana"/>
              </a:rPr>
              <a:t>… </a:t>
            </a:r>
            <a:r>
              <a:rPr b="1" i="1" lang="en-US" sz="1600">
                <a:solidFill>
                  <a:srgbClr val="007c92"/>
                </a:solidFill>
                <a:latin typeface="Verdana"/>
                <a:ea typeface="Verdana"/>
              </a:rPr>
              <a:t>in giurisprudenza</a:t>
            </a:r>
            <a:endParaRPr/>
          </a:p>
          <a:p>
            <a:pPr>
              <a:lnSpc>
                <a:spcPct val="100000"/>
              </a:lnSpc>
            </a:pPr>
            <a:endParaRPr/>
          </a:p>
          <a:p>
            <a:pPr>
              <a:lnSpc>
                <a:spcPct val="100000"/>
              </a:lnSpc>
            </a:pPr>
            <a:r>
              <a:rPr b="1" lang="en-US" sz="1400">
                <a:solidFill>
                  <a:srgbClr val="c00000"/>
                </a:solidFill>
                <a:latin typeface="Verdana"/>
                <a:ea typeface="Verdana"/>
              </a:rPr>
              <a:t>TAR Marche, sez. I, 23 maggio 2013, n. 370</a:t>
            </a:r>
            <a:endParaRPr/>
          </a:p>
          <a:p>
            <a:pPr algn="just">
              <a:lnSpc>
                <a:spcPct val="100000"/>
              </a:lnSpc>
            </a:pPr>
            <a:r>
              <a:rPr i="1" lang="en-US" sz="1400">
                <a:solidFill>
                  <a:srgbClr val="007c92"/>
                </a:solidFill>
                <a:latin typeface="Verdana"/>
                <a:ea typeface="Verdana"/>
              </a:rPr>
              <a:t>…  </a:t>
            </a:r>
            <a:r>
              <a:rPr i="1" lang="en-US" sz="1400">
                <a:solidFill>
                  <a:srgbClr val="007c92"/>
                </a:solidFill>
                <a:latin typeface="Verdana"/>
                <a:ea typeface="Verdana"/>
              </a:rPr>
              <a:t>il discorso non regge quando, al fine di realizzare il principio di rotazione, l’ente destina i dirigenti in possesso di specifiche abilitazioni professionali a dirigere settori in cui tali professionalità non possono emergere in alcun modo e, per converso, pone a capo dei settori tecnici dirigenti in possesso di lauree afferenti le discipline umanistiche</a:t>
            </a:r>
            <a:r>
              <a:rPr i="1" lang="en-US" sz="1400">
                <a:solidFill>
                  <a:srgbClr val="00338d"/>
                </a:solidFill>
                <a:latin typeface="Verdana"/>
                <a:ea typeface="Verdana"/>
              </a:rPr>
              <a:t>. </a:t>
            </a:r>
            <a:endParaRPr/>
          </a:p>
          <a:p>
            <a:pPr>
              <a:lnSpc>
                <a:spcPct val="100000"/>
              </a:lnSpc>
            </a:pPr>
            <a:endParaRPr/>
          </a:p>
          <a:p>
            <a:pPr>
              <a:lnSpc>
                <a:spcPct val="100000"/>
              </a:lnSpc>
            </a:pPr>
            <a:endParaRPr/>
          </a:p>
          <a:p>
            <a:pPr>
              <a:lnSpc>
                <a:spcPct val="100000"/>
              </a:lnSpc>
            </a:pPr>
            <a:r>
              <a:rPr b="1" lang="en-US" sz="1400">
                <a:solidFill>
                  <a:srgbClr val="c00000"/>
                </a:solidFill>
                <a:latin typeface="Verdana"/>
                <a:ea typeface="Verdana"/>
              </a:rPr>
              <a:t>CORTE DI CASSAZIONE, 23 ottobre 2013, n. 24035 </a:t>
            </a:r>
            <a:endParaRPr/>
          </a:p>
          <a:p>
            <a:pPr algn="just">
              <a:lnSpc>
                <a:spcPct val="100000"/>
              </a:lnSpc>
            </a:pPr>
            <a:r>
              <a:rPr i="1" lang="en-US" sz="1400">
                <a:solidFill>
                  <a:srgbClr val="007c92"/>
                </a:solidFill>
                <a:latin typeface="Verdana"/>
                <a:ea typeface="Verdana"/>
              </a:rPr>
              <a:t>[…], è sufficiente osservare che, …, in ogni caso il dirigente, in quanto tale, svolge le funzioni inerenti alla qualifica, solo per effetto del conferimento, a termine, di un incarico dirigenziale, </a:t>
            </a:r>
            <a:r>
              <a:rPr b="1" i="1" lang="en-US" sz="1400">
                <a:solidFill>
                  <a:srgbClr val="007c92"/>
                </a:solidFill>
                <a:latin typeface="Verdana"/>
                <a:ea typeface="Verdana"/>
              </a:rPr>
              <a:t>sicché, alla scadenza dello stesso, può essere destinato a qualunque altro incarico, nel rispetto dei procedimenti e criteri dettati da norme o da atti di autolimitazione della discrezionalità. </a:t>
            </a:r>
            <a:r>
              <a:rPr i="1" lang="en-US" sz="1400">
                <a:solidFill>
                  <a:srgbClr val="007c92"/>
                </a:solidFill>
                <a:latin typeface="Verdana"/>
                <a:ea typeface="Verdana"/>
              </a:rPr>
              <a:t>[…]</a:t>
            </a:r>
            <a:endParaRPr/>
          </a:p>
          <a:p>
            <a:pPr>
              <a:lnSpc>
                <a:spcPct val="100000"/>
              </a:lnSpc>
            </a:pPr>
            <a:endParaRPr/>
          </a:p>
          <a:p>
            <a:pPr>
              <a:lnSpc>
                <a:spcPct val="100000"/>
              </a:lnSpc>
            </a:pPr>
            <a:endParaRPr/>
          </a:p>
        </p:txBody>
      </p:sp>
      <p:sp>
        <p:nvSpPr>
          <p:cNvPr id="4101" name="CustomShape 3"/>
          <p:cNvSpPr/>
          <p:nvPr/>
        </p:nvSpPr>
        <p:spPr>
          <a:xfrm>
            <a:off x="2812320" y="1233000"/>
            <a:ext cx="6927120" cy="1127520"/>
          </a:xfrm>
          <a:prstGeom prst="rect">
            <a:avLst/>
          </a:prstGeom>
        </p:spPr>
      </p:sp>
      <p:sp>
        <p:nvSpPr>
          <p:cNvPr id="4102" name="CustomShape 4"/>
          <p:cNvSpPr/>
          <p:nvPr/>
        </p:nvSpPr>
        <p:spPr>
          <a:xfrm>
            <a:off x="18000" y="0"/>
            <a:ext cx="8762760" cy="914040"/>
          </a:xfrm>
          <a:prstGeom prst="rect">
            <a:avLst/>
          </a:prstGeom>
        </p:spPr>
      </p:sp>
      <p:sp>
        <p:nvSpPr>
          <p:cNvPr id="4103" name="CustomShape 5"/>
          <p:cNvSpPr/>
          <p:nvPr/>
        </p:nvSpPr>
        <p:spPr>
          <a:xfrm>
            <a:off x="152280" y="153360"/>
            <a:ext cx="8762760" cy="914040"/>
          </a:xfrm>
          <a:prstGeom prst="rect">
            <a:avLst/>
          </a:prstGeom>
        </p:spPr>
        <p:txBody>
          <a:bodyPr anchor="ctr" bIns="0" lIns="0" rIns="0" tIns="0"/>
          <a:p>
            <a:pPr>
              <a:lnSpc>
                <a:spcPct val="100000"/>
              </a:lnSpc>
            </a:pPr>
            <a:r>
              <a:rPr b="1" lang="it-IT">
                <a:solidFill>
                  <a:srgbClr val="c00000"/>
                </a:solidFill>
                <a:latin typeface="Verdana"/>
                <a:ea typeface="Verdana"/>
              </a:rPr>
              <a:t>6. Il sistema delle incompatibilità e la rotazione del personale</a:t>
            </a:r>
            <a:endParaRPr/>
          </a:p>
        </p:txBody>
      </p:sp>
    </p:spTree>
  </p:cSld>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4" name="TextShape 1"/>
          <p:cNvSpPr txBox="1"/>
          <p:nvPr/>
        </p:nvSpPr>
        <p:spPr>
          <a:xfrm>
            <a:off x="276120" y="115920"/>
            <a:ext cx="7343280" cy="576000"/>
          </a:xfrm>
          <a:prstGeom prst="rect">
            <a:avLst/>
          </a:prstGeom>
        </p:spPr>
        <p:txBody>
          <a:bodyPr anchor="b" bIns="0" lIns="0" rIns="0" tIns="0"/>
          <a:p>
            <a:pPr>
              <a:lnSpc>
                <a:spcPct val="100000"/>
              </a:lnSpc>
            </a:pPr>
            <a:r>
              <a:rPr b="1" lang="en-US" sz="2800">
                <a:solidFill>
                  <a:srgbClr val="00338d"/>
                </a:solidFill>
                <a:latin typeface="Arial"/>
              </a:rPr>
              <a:t>CONCLUSIONI</a:t>
            </a:r>
            <a:endParaRPr/>
          </a:p>
        </p:txBody>
      </p:sp>
      <p:sp>
        <p:nvSpPr>
          <p:cNvPr id="4105" name="TextShape 2"/>
          <p:cNvSpPr txBox="1"/>
          <p:nvPr/>
        </p:nvSpPr>
        <p:spPr>
          <a:xfrm>
            <a:off x="272520" y="1197000"/>
            <a:ext cx="9360000" cy="4895640"/>
          </a:xfrm>
          <a:prstGeom prst="rect">
            <a:avLst/>
          </a:prstGeom>
        </p:spPr>
        <p:txBody>
          <a:bodyPr bIns="45000" lIns="90000" rIns="90000" tIns="45000"/>
          <a:p>
            <a:pPr>
              <a:lnSpc>
                <a:spcPct val="100000"/>
              </a:lnSpc>
            </a:pPr>
            <a:r>
              <a:rPr b="1" lang="en-US" sz="2800">
                <a:solidFill>
                  <a:srgbClr val="00338d"/>
                </a:solidFill>
                <a:latin typeface="Arial"/>
              </a:rPr>
              <a:t>IL MATERIALE DIDATTICO PREDISPOSTO E UTILIZZATO PARZIALMENTE IN AULA, COSTITUISCE LA BASE NORMATIVA E PROCEDURALE PER ALLINEARE I COMPORTAMENTI INDIVIDUALI E DELL’ORGANIZZAZIONE SULLA MATERIA.</a:t>
            </a:r>
            <a:endParaRPr/>
          </a:p>
          <a:p>
            <a:pPr>
              <a:lnSpc>
                <a:spcPct val="100000"/>
              </a:lnSpc>
            </a:pPr>
            <a:r>
              <a:rPr b="1" lang="en-US" sz="2800">
                <a:solidFill>
                  <a:srgbClr val="00338d"/>
                </a:solidFill>
                <a:latin typeface="Arial"/>
              </a:rPr>
              <a:t>IL PROCESSO FORMATIVO ATTIVATO PER CIRCA 200 DIPENDENTI, CON L’INSERIMENTO DEI MATERIALI DIDATTICI NEL SITO AZIENDALE, E’ ESTESO A TUTTI GLI ALTRI DIPENDENTI CHE UTILIZZERANNO LA MODALITA’ (TIPO f.a.d.) PER L’AUTOAGGIORNAMENTO.</a:t>
            </a:r>
            <a:endParaRPr/>
          </a:p>
        </p:txBody>
      </p:sp>
    </p:spTree>
  </p:cSld>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6" name="TextShape 1"/>
          <p:cNvSpPr txBox="1"/>
          <p:nvPr/>
        </p:nvSpPr>
        <p:spPr>
          <a:xfrm>
            <a:off x="276120" y="115920"/>
            <a:ext cx="7343280" cy="576000"/>
          </a:xfrm>
          <a:prstGeom prst="rect">
            <a:avLst/>
          </a:prstGeom>
        </p:spPr>
        <p:txBody>
          <a:bodyPr anchor="b" bIns="0" lIns="0" rIns="0" tIns="0"/>
          <a:p>
            <a:pPr>
              <a:lnSpc>
                <a:spcPct val="100000"/>
              </a:lnSpc>
            </a:pPr>
            <a:r>
              <a:rPr b="1" lang="en-US" sz="2800">
                <a:solidFill>
                  <a:srgbClr val="00338d"/>
                </a:solidFill>
                <a:latin typeface="Arial"/>
              </a:rPr>
              <a:t>CONCLUSIONI</a:t>
            </a:r>
            <a:endParaRPr/>
          </a:p>
        </p:txBody>
      </p:sp>
      <p:sp>
        <p:nvSpPr>
          <p:cNvPr id="4107" name="TextShape 2"/>
          <p:cNvSpPr txBox="1"/>
          <p:nvPr/>
        </p:nvSpPr>
        <p:spPr>
          <a:xfrm>
            <a:off x="272520" y="1197000"/>
            <a:ext cx="9360000" cy="4895640"/>
          </a:xfrm>
          <a:prstGeom prst="rect">
            <a:avLst/>
          </a:prstGeom>
        </p:spPr>
        <p:txBody>
          <a:bodyPr bIns="45000" lIns="90000" rIns="90000" tIns="45000"/>
          <a:p>
            <a:pPr>
              <a:lnSpc>
                <a:spcPct val="100000"/>
              </a:lnSpc>
            </a:pPr>
            <a:r>
              <a:rPr b="1" lang="en-US" sz="2800">
                <a:solidFill>
                  <a:srgbClr val="00338d"/>
                </a:solidFill>
                <a:latin typeface="Arial"/>
              </a:rPr>
              <a:t>E’ UN OBBLIGO DI OGNI DIPENDENTE FRUIRE IN SERVIZIO O FUORI ORARIO DI SERVIZIO DELLA FORMAZIONE INDIRETTA TIPO (f.a.d.)</a:t>
            </a:r>
            <a:r>
              <a:rPr b="1" lang="en-US" sz="900">
                <a:solidFill>
                  <a:srgbClr val="00338d"/>
                </a:solidFill>
                <a:latin typeface="Arial"/>
              </a:rPr>
              <a:t> </a:t>
            </a:r>
            <a:r>
              <a:rPr b="1" lang="en-US" sz="2800">
                <a:solidFill>
                  <a:srgbClr val="00338d"/>
                </a:solidFill>
                <a:latin typeface="Arial"/>
              </a:rPr>
              <a:t>MESSA A DISPOSIZIONE DALL’AZIENDA.</a:t>
            </a:r>
            <a:endParaRPr/>
          </a:p>
          <a:p>
            <a:pPr>
              <a:lnSpc>
                <a:spcPct val="100000"/>
              </a:lnSpc>
            </a:pPr>
            <a:r>
              <a:rPr b="1" lang="en-US" sz="2800">
                <a:solidFill>
                  <a:srgbClr val="00338d"/>
                </a:solidFill>
                <a:latin typeface="Arial"/>
              </a:rPr>
              <a:t>SIAMO TUTTI LEVE DEL CAMBIAMENTO IN QUESTO </a:t>
            </a:r>
            <a:endParaRPr/>
          </a:p>
          <a:p>
            <a:pPr>
              <a:lnSpc>
                <a:spcPct val="100000"/>
              </a:lnSpc>
            </a:pPr>
            <a:r>
              <a:rPr b="1" lang="en-US" sz="2800">
                <a:solidFill>
                  <a:srgbClr val="00338d"/>
                </a:solidFill>
                <a:latin typeface="Arial"/>
              </a:rPr>
              <a:t>IMPEGNATIVO PROCESSO DI CONDURRE LA PUBBLICA AMMINISTRAZIONE A MIGLIORARE SIGNIFICATIVAMENTE LE PERFORMANCE RISPETTO ALL’ABBATTIMENTO DEI REATI E DEL MALFUNZIONAMENTO CHE SONO UN FORTE LIMITE PER LO SVILUPPO DEL PAESE.</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9" name="CustomShape 1"/>
          <p:cNvSpPr/>
          <p:nvPr/>
        </p:nvSpPr>
        <p:spPr>
          <a:xfrm>
            <a:off x="122400" y="-144360"/>
            <a:ext cx="304560" cy="304560"/>
          </a:xfrm>
          <a:prstGeom prst="rect">
            <a:avLst/>
          </a:prstGeom>
        </p:spPr>
      </p:sp>
      <p:sp>
        <p:nvSpPr>
          <p:cNvPr id="1760" name="CustomShape 2"/>
          <p:cNvSpPr/>
          <p:nvPr/>
        </p:nvSpPr>
        <p:spPr>
          <a:xfrm>
            <a:off x="274680" y="7920"/>
            <a:ext cx="304560" cy="304560"/>
          </a:xfrm>
          <a:prstGeom prst="rect">
            <a:avLst/>
          </a:prstGeom>
        </p:spPr>
      </p:sp>
      <p:sp>
        <p:nvSpPr>
          <p:cNvPr id="1761" name="CustomShape 3"/>
          <p:cNvSpPr/>
          <p:nvPr/>
        </p:nvSpPr>
        <p:spPr>
          <a:xfrm>
            <a:off x="196920" y="1482480"/>
            <a:ext cx="9435600" cy="4836960"/>
          </a:xfrm>
          <a:prstGeom prst="rect">
            <a:avLst>
              <a:gd fmla="val 16667" name="adj"/>
            </a:avLst>
          </a:prstGeom>
          <a:solidFill>
            <a:srgbClr val="007c92"/>
          </a:solidFill>
        </p:spPr>
      </p:sp>
      <p:sp>
        <p:nvSpPr>
          <p:cNvPr id="1762" name="CustomShape 4"/>
          <p:cNvSpPr/>
          <p:nvPr/>
        </p:nvSpPr>
        <p:spPr>
          <a:xfrm>
            <a:off x="2922120" y="1125360"/>
            <a:ext cx="4282200" cy="272880"/>
          </a:xfrm>
          <a:prstGeom prst="rect">
            <a:avLst/>
          </a:prstGeom>
        </p:spPr>
        <p:txBody>
          <a:bodyPr bIns="45000" lIns="90000" rIns="90000" tIns="45000" wrap="none"/>
          <a:p>
            <a:pPr algn="ctr">
              <a:lnSpc>
                <a:spcPct val="100000"/>
              </a:lnSpc>
            </a:pPr>
            <a:r>
              <a:rPr b="1" lang="it-IT" sz="1200" u="sng">
                <a:solidFill>
                  <a:srgbClr val="007c92"/>
                </a:solidFill>
                <a:latin typeface="Arial"/>
              </a:rPr>
              <a:t>REATI DI CUI AL TITOLO II CAPO I DEL CODICE PENALE</a:t>
            </a:r>
            <a:endParaRPr/>
          </a:p>
        </p:txBody>
      </p:sp>
      <p:sp>
        <p:nvSpPr>
          <p:cNvPr id="1763" name="CustomShape 5"/>
          <p:cNvSpPr/>
          <p:nvPr/>
        </p:nvSpPr>
        <p:spPr>
          <a:xfrm>
            <a:off x="647640" y="1604880"/>
            <a:ext cx="8343720" cy="5092920"/>
          </a:xfrm>
          <a:prstGeom prst="rect">
            <a:avLst/>
          </a:prstGeom>
        </p:spPr>
        <p:txBody>
          <a:bodyPr bIns="45000" lIns="90000" rIns="90000" tIns="45000"/>
          <a:p>
            <a:pPr algn="ctr">
              <a:lnSpc>
                <a:spcPct val="106000"/>
              </a:lnSpc>
            </a:pPr>
            <a:r>
              <a:rPr b="1" i="1" lang="it-IT" sz="1200">
                <a:solidFill>
                  <a:srgbClr val="ffffff"/>
                </a:solidFill>
                <a:latin typeface="Verdana"/>
              </a:rPr>
              <a:t>Art. 314 </a:t>
            </a:r>
            <a:r>
              <a:rPr i="1" lang="it-IT" sz="1200">
                <a:solidFill>
                  <a:srgbClr val="ffffff"/>
                </a:solidFill>
                <a:latin typeface="Verdana"/>
              </a:rPr>
              <a:t>Peculato</a:t>
            </a:r>
            <a:endParaRPr/>
          </a:p>
          <a:p>
            <a:pPr algn="ctr">
              <a:lnSpc>
                <a:spcPct val="106000"/>
              </a:lnSpc>
            </a:pPr>
            <a:r>
              <a:rPr b="1" i="1" lang="it-IT" sz="1200">
                <a:solidFill>
                  <a:srgbClr val="ffffff"/>
                </a:solidFill>
                <a:latin typeface="Verdana"/>
              </a:rPr>
              <a:t>Art. 316 </a:t>
            </a:r>
            <a:r>
              <a:rPr i="1" lang="it-IT" sz="1200">
                <a:solidFill>
                  <a:srgbClr val="ffffff"/>
                </a:solidFill>
                <a:latin typeface="Verdana"/>
              </a:rPr>
              <a:t>Peculato mediante profitto dell'errore altrui</a:t>
            </a:r>
            <a:endParaRPr/>
          </a:p>
          <a:p>
            <a:pPr algn="ctr">
              <a:lnSpc>
                <a:spcPct val="106000"/>
              </a:lnSpc>
            </a:pPr>
            <a:r>
              <a:rPr b="1" i="1" lang="it-IT" sz="1200">
                <a:solidFill>
                  <a:srgbClr val="ffffff"/>
                </a:solidFill>
                <a:latin typeface="Verdana"/>
              </a:rPr>
              <a:t>Art. 316-bis </a:t>
            </a:r>
            <a:r>
              <a:rPr i="1" lang="it-IT" sz="1200">
                <a:solidFill>
                  <a:srgbClr val="ffffff"/>
                </a:solidFill>
                <a:latin typeface="Verdana"/>
              </a:rPr>
              <a:t>Malversazione a danno dello Stato</a:t>
            </a:r>
            <a:endParaRPr/>
          </a:p>
          <a:p>
            <a:pPr algn="ctr">
              <a:lnSpc>
                <a:spcPct val="106000"/>
              </a:lnSpc>
            </a:pPr>
            <a:r>
              <a:rPr b="1" i="1" lang="it-IT" sz="1200">
                <a:solidFill>
                  <a:srgbClr val="ffffff"/>
                </a:solidFill>
                <a:latin typeface="Verdana"/>
              </a:rPr>
              <a:t>Art. 316-ter </a:t>
            </a:r>
            <a:r>
              <a:rPr i="1" lang="it-IT" sz="1200">
                <a:solidFill>
                  <a:srgbClr val="ffffff"/>
                </a:solidFill>
                <a:latin typeface="Verdana"/>
              </a:rPr>
              <a:t>Indebita percezione di erogazioni a danno dello Stato</a:t>
            </a:r>
            <a:endParaRPr/>
          </a:p>
          <a:p>
            <a:pPr algn="ctr">
              <a:lnSpc>
                <a:spcPct val="106000"/>
              </a:lnSpc>
            </a:pPr>
            <a:r>
              <a:rPr b="1" i="1" lang="it-IT" sz="1200">
                <a:solidFill>
                  <a:srgbClr val="ffffff"/>
                </a:solidFill>
                <a:latin typeface="Verdana"/>
              </a:rPr>
              <a:t>Art. 317 </a:t>
            </a:r>
            <a:r>
              <a:rPr i="1" lang="it-IT" sz="1200">
                <a:solidFill>
                  <a:srgbClr val="ffffff"/>
                </a:solidFill>
                <a:latin typeface="Verdana"/>
              </a:rPr>
              <a:t>Concussione</a:t>
            </a:r>
            <a:endParaRPr/>
          </a:p>
          <a:p>
            <a:pPr algn="ctr">
              <a:lnSpc>
                <a:spcPct val="106000"/>
              </a:lnSpc>
            </a:pPr>
            <a:r>
              <a:rPr b="1" i="1" lang="it-IT" sz="1200">
                <a:solidFill>
                  <a:srgbClr val="ffffff"/>
                </a:solidFill>
                <a:latin typeface="Verdana"/>
              </a:rPr>
              <a:t>Art. 317-bis </a:t>
            </a:r>
            <a:r>
              <a:rPr i="1" lang="it-IT" sz="1200">
                <a:solidFill>
                  <a:srgbClr val="ffffff"/>
                </a:solidFill>
                <a:latin typeface="Verdana"/>
              </a:rPr>
              <a:t>Pene accessorie</a:t>
            </a:r>
            <a:endParaRPr/>
          </a:p>
          <a:p>
            <a:pPr algn="ctr">
              <a:lnSpc>
                <a:spcPct val="106000"/>
              </a:lnSpc>
            </a:pPr>
            <a:r>
              <a:rPr b="1" i="1" lang="it-IT" sz="1200">
                <a:solidFill>
                  <a:srgbClr val="ffffff"/>
                </a:solidFill>
                <a:latin typeface="Verdana"/>
              </a:rPr>
              <a:t>Art. 318 </a:t>
            </a:r>
            <a:r>
              <a:rPr i="1" lang="it-IT" sz="1200">
                <a:solidFill>
                  <a:srgbClr val="ffffff"/>
                </a:solidFill>
                <a:latin typeface="Verdana"/>
              </a:rPr>
              <a:t>Corruzione per l'esercizio della funzione</a:t>
            </a:r>
            <a:endParaRPr/>
          </a:p>
          <a:p>
            <a:pPr algn="ctr">
              <a:lnSpc>
                <a:spcPct val="106000"/>
              </a:lnSpc>
            </a:pPr>
            <a:r>
              <a:rPr b="1" i="1" lang="it-IT" sz="1200">
                <a:solidFill>
                  <a:srgbClr val="ffffff"/>
                </a:solidFill>
                <a:latin typeface="Verdana"/>
              </a:rPr>
              <a:t>Art. 319 </a:t>
            </a:r>
            <a:r>
              <a:rPr i="1" lang="it-IT" sz="1200">
                <a:solidFill>
                  <a:srgbClr val="ffffff"/>
                </a:solidFill>
                <a:latin typeface="Verdana"/>
              </a:rPr>
              <a:t>Corruzione per un atto contrario ai doveri d'ufficio</a:t>
            </a:r>
            <a:endParaRPr/>
          </a:p>
          <a:p>
            <a:pPr algn="ctr">
              <a:lnSpc>
                <a:spcPct val="106000"/>
              </a:lnSpc>
            </a:pPr>
            <a:r>
              <a:rPr b="1" i="1" lang="it-IT" sz="1200">
                <a:solidFill>
                  <a:srgbClr val="ffffff"/>
                </a:solidFill>
                <a:latin typeface="Verdana"/>
              </a:rPr>
              <a:t>Art. 319-bis </a:t>
            </a:r>
            <a:r>
              <a:rPr i="1" lang="it-IT" sz="1200">
                <a:solidFill>
                  <a:srgbClr val="ffffff"/>
                </a:solidFill>
                <a:latin typeface="Verdana"/>
              </a:rPr>
              <a:t>Circostanze aggravanti</a:t>
            </a:r>
            <a:endParaRPr/>
          </a:p>
          <a:p>
            <a:pPr algn="ctr">
              <a:lnSpc>
                <a:spcPct val="106000"/>
              </a:lnSpc>
            </a:pPr>
            <a:r>
              <a:rPr b="1" i="1" lang="it-IT" sz="1200">
                <a:solidFill>
                  <a:srgbClr val="ffffff"/>
                </a:solidFill>
                <a:latin typeface="Verdana"/>
              </a:rPr>
              <a:t>Art. 319-ter </a:t>
            </a:r>
            <a:r>
              <a:rPr i="1" lang="it-IT" sz="1200">
                <a:solidFill>
                  <a:srgbClr val="ffffff"/>
                </a:solidFill>
                <a:latin typeface="Verdana"/>
              </a:rPr>
              <a:t>Corruzione in atti giudiziari</a:t>
            </a:r>
            <a:endParaRPr/>
          </a:p>
          <a:p>
            <a:pPr algn="ctr">
              <a:lnSpc>
                <a:spcPct val="106000"/>
              </a:lnSpc>
            </a:pPr>
            <a:r>
              <a:rPr b="1" i="1" lang="it-IT" sz="1200">
                <a:solidFill>
                  <a:srgbClr val="ffffff"/>
                </a:solidFill>
                <a:latin typeface="Verdana"/>
              </a:rPr>
              <a:t>Art. 319-quater </a:t>
            </a:r>
            <a:r>
              <a:rPr i="1" lang="it-IT" sz="1200">
                <a:solidFill>
                  <a:srgbClr val="ffffff"/>
                </a:solidFill>
                <a:latin typeface="Verdana"/>
              </a:rPr>
              <a:t>Induzione indebita a dare o promettere utilità</a:t>
            </a:r>
            <a:endParaRPr/>
          </a:p>
          <a:p>
            <a:pPr algn="ctr">
              <a:lnSpc>
                <a:spcPct val="106000"/>
              </a:lnSpc>
            </a:pPr>
            <a:r>
              <a:rPr b="1" i="1" lang="it-IT" sz="1200">
                <a:solidFill>
                  <a:srgbClr val="ffffff"/>
                </a:solidFill>
                <a:latin typeface="Verdana"/>
              </a:rPr>
              <a:t>Art. 320 </a:t>
            </a:r>
            <a:r>
              <a:rPr i="1" lang="it-IT" sz="1200">
                <a:solidFill>
                  <a:srgbClr val="ffffff"/>
                </a:solidFill>
                <a:latin typeface="Verdana"/>
              </a:rPr>
              <a:t>Corruzione di persona incaricata di un pubblico servizio</a:t>
            </a:r>
            <a:endParaRPr/>
          </a:p>
          <a:p>
            <a:pPr algn="ctr">
              <a:lnSpc>
                <a:spcPct val="106000"/>
              </a:lnSpc>
            </a:pPr>
            <a:r>
              <a:rPr b="1" i="1" lang="it-IT" sz="1200">
                <a:solidFill>
                  <a:srgbClr val="ffffff"/>
                </a:solidFill>
                <a:latin typeface="Verdana"/>
              </a:rPr>
              <a:t>Art. 321 </a:t>
            </a:r>
            <a:r>
              <a:rPr i="1" lang="it-IT" sz="1200">
                <a:solidFill>
                  <a:srgbClr val="ffffff"/>
                </a:solidFill>
                <a:latin typeface="Verdana"/>
              </a:rPr>
              <a:t>Pene per il corrutore</a:t>
            </a:r>
            <a:endParaRPr/>
          </a:p>
          <a:p>
            <a:pPr algn="ctr">
              <a:lnSpc>
                <a:spcPct val="106000"/>
              </a:lnSpc>
            </a:pPr>
            <a:r>
              <a:rPr b="1" i="1" lang="it-IT" sz="1200">
                <a:solidFill>
                  <a:srgbClr val="ffffff"/>
                </a:solidFill>
                <a:latin typeface="Verdana"/>
              </a:rPr>
              <a:t>Art. 322 </a:t>
            </a:r>
            <a:r>
              <a:rPr i="1" lang="it-IT" sz="1200">
                <a:solidFill>
                  <a:srgbClr val="ffffff"/>
                </a:solidFill>
                <a:latin typeface="Verdana"/>
              </a:rPr>
              <a:t>Istigazione alla corruzione</a:t>
            </a:r>
            <a:endParaRPr/>
          </a:p>
          <a:p>
            <a:pPr algn="ctr">
              <a:lnSpc>
                <a:spcPct val="106000"/>
              </a:lnSpc>
            </a:pPr>
            <a:r>
              <a:rPr b="1" i="1" lang="it-IT" sz="1200">
                <a:solidFill>
                  <a:srgbClr val="ffffff"/>
                </a:solidFill>
                <a:latin typeface="Verdana"/>
              </a:rPr>
              <a:t>Art. 322-bis </a:t>
            </a:r>
            <a:r>
              <a:rPr i="1" lang="it-IT" sz="1200">
                <a:solidFill>
                  <a:srgbClr val="ffffff"/>
                </a:solidFill>
                <a:latin typeface="Verdana"/>
              </a:rPr>
              <a:t>Peculato, concussione, induzione indebita dare o promettere utilità, corruzione e istigazione alla corruzione di membri degli organi delle Comunità europee e di funzionari delle Comunità europee e di Stati esteri</a:t>
            </a:r>
            <a:endParaRPr/>
          </a:p>
          <a:p>
            <a:pPr algn="ctr">
              <a:lnSpc>
                <a:spcPct val="106000"/>
              </a:lnSpc>
            </a:pPr>
            <a:endParaRPr/>
          </a:p>
        </p:txBody>
      </p:sp>
      <p:sp>
        <p:nvSpPr>
          <p:cNvPr id="1764"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Anicorruzione (P.N.A.)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definizione di "corruzione" e il "malfunzionamento della funzione"</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65" name="Picture 4"/>
          <p:cNvPicPr/>
          <p:nvPr/>
        </p:nvPicPr>
        <p:blipFill>
          <a:blip r:embed="rId1"/>
          <a:stretch>
            <a:fillRect/>
          </a:stretch>
        </p:blipFill>
        <p:spPr>
          <a:xfrm>
            <a:off x="1693800" y="1380600"/>
            <a:ext cx="8030160" cy="5222880"/>
          </a:xfrm>
          <a:prstGeom prst="rect">
            <a:avLst/>
          </a:prstGeom>
        </p:spPr>
      </p:pic>
      <p:sp>
        <p:nvSpPr>
          <p:cNvPr id="1466"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1467" name="CustomShape 2"/>
          <p:cNvSpPr/>
          <p:nvPr/>
        </p:nvSpPr>
        <p:spPr>
          <a:xfrm>
            <a:off x="340200" y="1093680"/>
            <a:ext cx="1968120" cy="5143320"/>
          </a:xfrm>
          <a:prstGeom prst="rect">
            <a:avLst/>
          </a:prstGeom>
          <a:solidFill>
            <a:srgbClr val="ffffff"/>
          </a:solidFill>
        </p:spPr>
      </p:sp>
      <p:sp>
        <p:nvSpPr>
          <p:cNvPr id="1468" name="CustomShape 3"/>
          <p:cNvSpPr/>
          <p:nvPr/>
        </p:nvSpPr>
        <p:spPr>
          <a:xfrm>
            <a:off x="893160" y="1093680"/>
            <a:ext cx="1968120" cy="5143320"/>
          </a:xfrm>
          <a:prstGeom prst="rect">
            <a:avLst/>
          </a:prstGeom>
          <a:solidFill>
            <a:srgbClr val="ffffff"/>
          </a:solidFill>
        </p:spPr>
      </p:sp>
      <p:sp>
        <p:nvSpPr>
          <p:cNvPr id="1469"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1470" name="CustomShape 5"/>
          <p:cNvSpPr/>
          <p:nvPr/>
        </p:nvSpPr>
        <p:spPr>
          <a:xfrm>
            <a:off x="1253160" y="1093680"/>
            <a:ext cx="1968120" cy="5143320"/>
          </a:xfrm>
          <a:prstGeom prst="rect">
            <a:avLst/>
          </a:prstGeom>
          <a:solidFill>
            <a:srgbClr val="ffffff"/>
          </a:solidFill>
        </p:spPr>
      </p:sp>
      <p:sp>
        <p:nvSpPr>
          <p:cNvPr id="1471"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1472" name="CustomShape 7"/>
          <p:cNvSpPr/>
          <p:nvPr/>
        </p:nvSpPr>
        <p:spPr>
          <a:xfrm>
            <a:off x="3238560" y="1847880"/>
            <a:ext cx="6299640" cy="588600"/>
          </a:xfrm>
          <a:prstGeom prst="rect">
            <a:avLst>
              <a:gd fmla="val 30151" name="adj"/>
            </a:avLst>
          </a:prstGeom>
          <a:solidFill>
            <a:srgbClr val="bfbfbf"/>
          </a:solidFill>
        </p:spPr>
      </p:sp>
      <p:sp>
        <p:nvSpPr>
          <p:cNvPr id="1473"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1474"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1475" name="Line 10"/>
          <p:cNvSpPr/>
          <p:nvPr/>
        </p:nvSpPr>
        <p:spPr>
          <a:xfrm>
            <a:off x="3954240" y="1849320"/>
            <a:ext cx="7920" cy="588960"/>
          </a:xfrm>
          <a:prstGeom prst="line">
            <a:avLst/>
          </a:prstGeom>
          <a:ln w="3240">
            <a:solidFill>
              <a:srgbClr val="ffffff"/>
            </a:solidFill>
            <a:round/>
          </a:ln>
        </p:spPr>
      </p:sp>
      <p:sp>
        <p:nvSpPr>
          <p:cNvPr id="1476" name="CustomShape 11"/>
          <p:cNvSpPr/>
          <p:nvPr/>
        </p:nvSpPr>
        <p:spPr>
          <a:xfrm>
            <a:off x="2473200" y="4858200"/>
            <a:ext cx="184320" cy="707400"/>
          </a:xfrm>
          <a:prstGeom prst="rect">
            <a:avLst/>
          </a:prstGeom>
        </p:spPr>
      </p:sp>
      <p:sp>
        <p:nvSpPr>
          <p:cNvPr id="1477" name="CustomShape 12"/>
          <p:cNvSpPr/>
          <p:nvPr/>
        </p:nvSpPr>
        <p:spPr>
          <a:xfrm>
            <a:off x="7772400" y="1337400"/>
            <a:ext cx="3693960" cy="5291640"/>
          </a:xfrm>
          <a:prstGeom prst="rect">
            <a:avLst>
              <a:gd fmla="val 37206" name="adj"/>
            </a:avLst>
          </a:prstGeom>
          <a:solidFill>
            <a:srgbClr val="ffffff"/>
          </a:solidFill>
        </p:spPr>
      </p:sp>
      <p:sp>
        <p:nvSpPr>
          <p:cNvPr id="1478" name="TextShape 13"/>
          <p:cNvSpPr txBox="1"/>
          <p:nvPr/>
        </p:nvSpPr>
        <p:spPr>
          <a:xfrm>
            <a:off x="304920" y="115920"/>
            <a:ext cx="7343280" cy="576000"/>
          </a:xfrm>
          <a:prstGeom prst="rect">
            <a:avLst/>
          </a:prstGeom>
        </p:spPr>
        <p:txBody>
          <a:bodyPr anchor="b" bIns="0" lIns="0" rIns="0" tIns="0"/>
          <a:p>
            <a:pPr>
              <a:lnSpc>
                <a:spcPct val="100000"/>
              </a:lnSpc>
            </a:pPr>
            <a:r>
              <a:rPr b="1" lang="en-US" sz="1600">
                <a:solidFill>
                  <a:srgbClr val="00338d"/>
                </a:solidFill>
                <a:latin typeface="Arial"/>
              </a:rPr>
              <a:t>Agenda</a:t>
            </a:r>
            <a:endParaRPr/>
          </a:p>
        </p:txBody>
      </p:sp>
      <p:sp>
        <p:nvSpPr>
          <p:cNvPr id="1479" name="CustomShape 14"/>
          <p:cNvSpPr/>
          <p:nvPr/>
        </p:nvSpPr>
        <p:spPr>
          <a:xfrm>
            <a:off x="2948400" y="2743200"/>
            <a:ext cx="5814000" cy="588600"/>
          </a:xfrm>
          <a:prstGeom prst="rect">
            <a:avLst>
              <a:gd fmla="val 30151" name="adj"/>
            </a:avLst>
          </a:prstGeom>
          <a:solidFill>
            <a:srgbClr val="c00000"/>
          </a:solidFill>
        </p:spPr>
      </p:sp>
      <p:sp>
        <p:nvSpPr>
          <p:cNvPr id="1480" name="CustomShape 15"/>
          <p:cNvSpPr/>
          <p:nvPr/>
        </p:nvSpPr>
        <p:spPr>
          <a:xfrm>
            <a:off x="2666880" y="3678120"/>
            <a:ext cx="5866920" cy="588600"/>
          </a:xfrm>
          <a:prstGeom prst="rect">
            <a:avLst>
              <a:gd fmla="val 30151" name="adj"/>
            </a:avLst>
          </a:prstGeom>
          <a:solidFill>
            <a:srgbClr val="c00000"/>
          </a:solidFill>
        </p:spPr>
      </p:sp>
      <p:sp>
        <p:nvSpPr>
          <p:cNvPr id="1481" name="CustomShape 16"/>
          <p:cNvSpPr/>
          <p:nvPr/>
        </p:nvSpPr>
        <p:spPr>
          <a:xfrm>
            <a:off x="2406960" y="4592520"/>
            <a:ext cx="5898600" cy="588600"/>
          </a:xfrm>
          <a:prstGeom prst="rect">
            <a:avLst>
              <a:gd fmla="val 30151" name="adj"/>
            </a:avLst>
          </a:prstGeom>
          <a:solidFill>
            <a:srgbClr val="c00000"/>
          </a:solidFill>
        </p:spPr>
      </p:sp>
      <p:sp>
        <p:nvSpPr>
          <p:cNvPr id="1482" name="CustomShape 17"/>
          <p:cNvSpPr/>
          <p:nvPr/>
        </p:nvSpPr>
        <p:spPr>
          <a:xfrm>
            <a:off x="2099880" y="5504400"/>
            <a:ext cx="5976720" cy="591120"/>
          </a:xfrm>
          <a:prstGeom prst="rect">
            <a:avLst>
              <a:gd fmla="val 30151" name="adj"/>
            </a:avLst>
          </a:prstGeom>
          <a:gradFill>
            <a:gsLst>
              <a:gs pos="0">
                <a:srgbClr val="710000"/>
              </a:gs>
              <a:gs pos="100000">
                <a:srgbClr val="bf0000"/>
              </a:gs>
            </a:gsLst>
            <a:path path="circle"/>
          </a:gradFill>
        </p:spPr>
      </p:sp>
      <p:sp>
        <p:nvSpPr>
          <p:cNvPr id="1483" name="CustomShape 18"/>
          <p:cNvSpPr/>
          <p:nvPr/>
        </p:nvSpPr>
        <p:spPr>
          <a:xfrm>
            <a:off x="3042720" y="27460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1484"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1485"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1486"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1487" name="Line 22"/>
          <p:cNvSpPr/>
          <p:nvPr/>
        </p:nvSpPr>
        <p:spPr>
          <a:xfrm>
            <a:off x="2959920" y="5509080"/>
            <a:ext cx="0" cy="540000"/>
          </a:xfrm>
          <a:prstGeom prst="line">
            <a:avLst/>
          </a:prstGeom>
          <a:ln w="3240">
            <a:solidFill>
              <a:srgbClr val="ffffff"/>
            </a:solidFill>
            <a:round/>
          </a:ln>
        </p:spPr>
      </p:sp>
      <p:sp>
        <p:nvSpPr>
          <p:cNvPr id="1488" name="Line 23"/>
          <p:cNvSpPr/>
          <p:nvPr/>
        </p:nvSpPr>
        <p:spPr>
          <a:xfrm>
            <a:off x="3733560" y="2743200"/>
            <a:ext cx="0" cy="609480"/>
          </a:xfrm>
          <a:prstGeom prst="line">
            <a:avLst/>
          </a:prstGeom>
          <a:ln w="3240">
            <a:solidFill>
              <a:srgbClr val="ffffff"/>
            </a:solidFill>
            <a:round/>
          </a:ln>
        </p:spPr>
      </p:sp>
      <p:sp>
        <p:nvSpPr>
          <p:cNvPr id="1489" name="Line 24"/>
          <p:cNvSpPr/>
          <p:nvPr/>
        </p:nvSpPr>
        <p:spPr>
          <a:xfrm>
            <a:off x="3501000" y="3678120"/>
            <a:ext cx="3960" cy="588960"/>
          </a:xfrm>
          <a:prstGeom prst="line">
            <a:avLst/>
          </a:prstGeom>
          <a:ln w="3240">
            <a:solidFill>
              <a:srgbClr val="ffffff"/>
            </a:solidFill>
            <a:round/>
          </a:ln>
        </p:spPr>
      </p:sp>
      <p:sp>
        <p:nvSpPr>
          <p:cNvPr id="1490" name="Line 25"/>
          <p:cNvSpPr/>
          <p:nvPr/>
        </p:nvSpPr>
        <p:spPr>
          <a:xfrm flipH="1">
            <a:off x="3184560" y="4572000"/>
            <a:ext cx="15840" cy="609480"/>
          </a:xfrm>
          <a:prstGeom prst="line">
            <a:avLst/>
          </a:prstGeom>
          <a:ln w="3240">
            <a:solidFill>
              <a:srgbClr val="ffffff"/>
            </a:solidFill>
            <a:round/>
          </a:ln>
        </p:spPr>
      </p:sp>
      <p:sp>
        <p:nvSpPr>
          <p:cNvPr id="1491"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1492"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1493"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1494"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1495" name="CustomShape 30"/>
          <p:cNvSpPr/>
          <p:nvPr/>
        </p:nvSpPr>
        <p:spPr>
          <a:xfrm>
            <a:off x="1877400" y="6253200"/>
            <a:ext cx="5976720" cy="591120"/>
          </a:xfrm>
          <a:prstGeom prst="rect">
            <a:avLst>
              <a:gd fmla="val 30151" name="adj"/>
            </a:avLst>
          </a:prstGeom>
          <a:solidFill>
            <a:srgbClr val="c00000"/>
          </a:solidFill>
        </p:spPr>
      </p:sp>
      <p:sp>
        <p:nvSpPr>
          <p:cNvPr id="1496"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1497" name="Line 32"/>
          <p:cNvSpPr/>
          <p:nvPr/>
        </p:nvSpPr>
        <p:spPr>
          <a:xfrm>
            <a:off x="2815200" y="6290640"/>
            <a:ext cx="0" cy="540000"/>
          </a:xfrm>
          <a:prstGeom prst="line">
            <a:avLst/>
          </a:prstGeom>
          <a:ln w="3240">
            <a:solidFill>
              <a:srgbClr val="ffffff"/>
            </a:solidFill>
            <a:round/>
          </a:ln>
        </p:spPr>
      </p:sp>
      <p:sp>
        <p:nvSpPr>
          <p:cNvPr id="1498"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1499" name="Immagine 37"/>
          <p:cNvPicPr/>
          <p:nvPr/>
        </p:nvPicPr>
        <p:blipFill>
          <a:blip r:embed="rId2"/>
          <a:stretch>
            <a:fillRect/>
          </a:stretch>
        </p:blipFill>
        <p:spPr>
          <a:xfrm>
            <a:off x="6934320" y="304920"/>
            <a:ext cx="2148120" cy="837720"/>
          </a:xfrm>
          <a:prstGeom prst="rect">
            <a:avLst/>
          </a:prstGeom>
        </p:spPr>
      </p:pic>
      <p:pic>
        <p:nvPicPr>
          <p:cNvPr descr="" id="1500" name=""/>
          <p:cNvPicPr/>
          <p:nvPr/>
        </p:nvPicPr>
        <p:blipFill>
          <a:blip r:embed="rId3"/>
          <a:stretch>
            <a:fillRect/>
          </a:stretch>
        </p:blipFill>
        <p:spPr>
          <a:xfrm>
            <a:off x="0" y="0"/>
            <a:ext cx="152280" cy="152280"/>
          </a:xfrm>
          <a:prstGeom prst="rect">
            <a:avLst/>
          </a:prstGeom>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5" name="CustomShape 1"/>
          <p:cNvSpPr/>
          <p:nvPr/>
        </p:nvSpPr>
        <p:spPr>
          <a:xfrm>
            <a:off x="122400" y="-144360"/>
            <a:ext cx="304560" cy="304560"/>
          </a:xfrm>
          <a:prstGeom prst="rect">
            <a:avLst/>
          </a:prstGeom>
        </p:spPr>
      </p:sp>
      <p:sp>
        <p:nvSpPr>
          <p:cNvPr id="1766" name="CustomShape 2"/>
          <p:cNvSpPr/>
          <p:nvPr/>
        </p:nvSpPr>
        <p:spPr>
          <a:xfrm>
            <a:off x="274680" y="7920"/>
            <a:ext cx="304560" cy="304560"/>
          </a:xfrm>
          <a:prstGeom prst="rect">
            <a:avLst/>
          </a:prstGeom>
        </p:spPr>
      </p:sp>
      <p:sp>
        <p:nvSpPr>
          <p:cNvPr id="1767" name="CustomShape 3"/>
          <p:cNvSpPr/>
          <p:nvPr/>
        </p:nvSpPr>
        <p:spPr>
          <a:xfrm>
            <a:off x="274680" y="1463400"/>
            <a:ext cx="9430560" cy="4836960"/>
          </a:xfrm>
          <a:prstGeom prst="rect">
            <a:avLst>
              <a:gd fmla="val 16667" name="adj"/>
            </a:avLst>
          </a:prstGeom>
          <a:solidFill>
            <a:srgbClr val="007c92"/>
          </a:solidFill>
        </p:spPr>
      </p:sp>
      <p:sp>
        <p:nvSpPr>
          <p:cNvPr id="1768" name="CustomShape 4"/>
          <p:cNvSpPr/>
          <p:nvPr/>
        </p:nvSpPr>
        <p:spPr>
          <a:xfrm>
            <a:off x="2631600" y="1125360"/>
            <a:ext cx="4862880" cy="272880"/>
          </a:xfrm>
          <a:prstGeom prst="rect">
            <a:avLst/>
          </a:prstGeom>
        </p:spPr>
        <p:txBody>
          <a:bodyPr bIns="45000" lIns="90000" rIns="90000" tIns="45000" wrap="none"/>
          <a:p>
            <a:pPr algn="ctr">
              <a:lnSpc>
                <a:spcPct val="100000"/>
              </a:lnSpc>
            </a:pPr>
            <a:r>
              <a:rPr b="1" lang="it-IT" sz="1200" u="sng">
                <a:solidFill>
                  <a:srgbClr val="002060"/>
                </a:solidFill>
                <a:latin typeface="Arial"/>
              </a:rPr>
              <a:t>CATALOGO DELITTI CONTRO LA PUBBLICA AMMINISTRAZIONE</a:t>
            </a:r>
            <a:endParaRPr/>
          </a:p>
        </p:txBody>
      </p:sp>
      <p:sp>
        <p:nvSpPr>
          <p:cNvPr id="1769" name="CustomShape 5"/>
          <p:cNvSpPr/>
          <p:nvPr/>
        </p:nvSpPr>
        <p:spPr>
          <a:xfrm>
            <a:off x="914400" y="1646280"/>
            <a:ext cx="8643600" cy="3618720"/>
          </a:xfrm>
          <a:prstGeom prst="rect">
            <a:avLst/>
          </a:prstGeom>
        </p:spPr>
        <p:txBody>
          <a:bodyPr bIns="45000" lIns="90000" rIns="90000" tIns="45000"/>
          <a:p>
            <a:pPr algn="ctr">
              <a:lnSpc>
                <a:spcPct val="106000"/>
              </a:lnSpc>
            </a:pPr>
            <a:r>
              <a:rPr b="1" i="1" lang="it-IT" sz="1200">
                <a:solidFill>
                  <a:srgbClr val="ffffff"/>
                </a:solidFill>
                <a:latin typeface="Verdana"/>
              </a:rPr>
              <a:t>Art. 322-ter </a:t>
            </a:r>
            <a:r>
              <a:rPr i="1" lang="it-IT" sz="1200">
                <a:solidFill>
                  <a:srgbClr val="ffffff"/>
                </a:solidFill>
                <a:latin typeface="Verdana"/>
              </a:rPr>
              <a:t>Confisca</a:t>
            </a:r>
            <a:endParaRPr/>
          </a:p>
          <a:p>
            <a:pPr algn="ctr">
              <a:lnSpc>
                <a:spcPct val="106000"/>
              </a:lnSpc>
            </a:pPr>
            <a:r>
              <a:rPr b="1" i="1" lang="it-IT" sz="1200">
                <a:solidFill>
                  <a:srgbClr val="ffffff"/>
                </a:solidFill>
                <a:latin typeface="Verdana"/>
              </a:rPr>
              <a:t>Art. 323 </a:t>
            </a:r>
            <a:r>
              <a:rPr i="1" lang="it-IT" sz="1200">
                <a:solidFill>
                  <a:srgbClr val="ffffff"/>
                </a:solidFill>
                <a:latin typeface="Verdana"/>
              </a:rPr>
              <a:t>Abuso di ufficio</a:t>
            </a:r>
            <a:endParaRPr/>
          </a:p>
          <a:p>
            <a:pPr algn="ctr">
              <a:lnSpc>
                <a:spcPct val="106000"/>
              </a:lnSpc>
            </a:pPr>
            <a:r>
              <a:rPr b="1" i="1" lang="it-IT" sz="1200">
                <a:solidFill>
                  <a:srgbClr val="ffffff"/>
                </a:solidFill>
                <a:latin typeface="Verdana"/>
              </a:rPr>
              <a:t>Art. 323-ter </a:t>
            </a:r>
            <a:r>
              <a:rPr i="1" lang="it-IT" sz="1200">
                <a:solidFill>
                  <a:srgbClr val="ffffff"/>
                </a:solidFill>
                <a:latin typeface="Verdana"/>
              </a:rPr>
              <a:t>Circostanza attenuante</a:t>
            </a:r>
            <a:endParaRPr/>
          </a:p>
          <a:p>
            <a:pPr algn="ctr">
              <a:lnSpc>
                <a:spcPct val="106000"/>
              </a:lnSpc>
            </a:pPr>
            <a:r>
              <a:rPr b="1" i="1" lang="it-IT" sz="1200">
                <a:solidFill>
                  <a:srgbClr val="ffffff"/>
                </a:solidFill>
                <a:latin typeface="Verdana"/>
              </a:rPr>
              <a:t>Art. 325 </a:t>
            </a:r>
            <a:r>
              <a:rPr i="1" lang="it-IT" sz="1200">
                <a:solidFill>
                  <a:srgbClr val="ffffff"/>
                </a:solidFill>
                <a:latin typeface="Verdana"/>
              </a:rPr>
              <a:t>Utilizzazione d'invenzioni o scoperte conosciute per ragione d'ufficio.</a:t>
            </a:r>
            <a:endParaRPr/>
          </a:p>
          <a:p>
            <a:pPr algn="ctr">
              <a:lnSpc>
                <a:spcPct val="106000"/>
              </a:lnSpc>
            </a:pPr>
            <a:r>
              <a:rPr b="1" i="1" lang="it-IT" sz="1200">
                <a:solidFill>
                  <a:srgbClr val="ffffff"/>
                </a:solidFill>
                <a:latin typeface="Verdana"/>
              </a:rPr>
              <a:t>Art. 326 </a:t>
            </a:r>
            <a:r>
              <a:rPr i="1" lang="it-IT" sz="1200">
                <a:solidFill>
                  <a:srgbClr val="ffffff"/>
                </a:solidFill>
                <a:latin typeface="Verdana"/>
              </a:rPr>
              <a:t>Rivelazione ed utilizzazione di segreti di ufficio</a:t>
            </a:r>
            <a:endParaRPr/>
          </a:p>
          <a:p>
            <a:pPr algn="ctr">
              <a:lnSpc>
                <a:spcPct val="106000"/>
              </a:lnSpc>
            </a:pPr>
            <a:r>
              <a:rPr b="1" i="1" lang="it-IT" sz="1200">
                <a:solidFill>
                  <a:srgbClr val="ffffff"/>
                </a:solidFill>
                <a:latin typeface="Verdana"/>
              </a:rPr>
              <a:t>Art. 328 </a:t>
            </a:r>
            <a:r>
              <a:rPr i="1" lang="it-IT" sz="1200">
                <a:solidFill>
                  <a:srgbClr val="ffffff"/>
                </a:solidFill>
                <a:latin typeface="Verdana"/>
              </a:rPr>
              <a:t>Rifiuto di atti d'ufficio. Omissione</a:t>
            </a:r>
            <a:endParaRPr/>
          </a:p>
          <a:p>
            <a:pPr algn="ctr">
              <a:lnSpc>
                <a:spcPct val="106000"/>
              </a:lnSpc>
            </a:pPr>
            <a:r>
              <a:rPr b="1" i="1" lang="it-IT" sz="1200">
                <a:solidFill>
                  <a:srgbClr val="ffffff"/>
                </a:solidFill>
                <a:latin typeface="Verdana"/>
              </a:rPr>
              <a:t>Art. 329 </a:t>
            </a:r>
            <a:r>
              <a:rPr i="1" lang="it-IT" sz="1200">
                <a:solidFill>
                  <a:srgbClr val="ffffff"/>
                </a:solidFill>
                <a:latin typeface="Verdana"/>
              </a:rPr>
              <a:t>Rifiuto o ritardo di obbedienza commesso da un militare o da un agente della forza pubblica</a:t>
            </a:r>
            <a:endParaRPr/>
          </a:p>
          <a:p>
            <a:pPr algn="ctr">
              <a:lnSpc>
                <a:spcPct val="106000"/>
              </a:lnSpc>
            </a:pPr>
            <a:r>
              <a:rPr b="1" i="1" lang="it-IT" sz="1200">
                <a:solidFill>
                  <a:srgbClr val="ffffff"/>
                </a:solidFill>
                <a:latin typeface="Verdana"/>
              </a:rPr>
              <a:t>Art. 331 </a:t>
            </a:r>
            <a:r>
              <a:rPr i="1" lang="it-IT" sz="1200">
                <a:solidFill>
                  <a:srgbClr val="ffffff"/>
                </a:solidFill>
                <a:latin typeface="Verdana"/>
              </a:rPr>
              <a:t>Interruzione di un servizio pubblico o di pubblica necessità</a:t>
            </a:r>
            <a:endParaRPr/>
          </a:p>
          <a:p>
            <a:pPr algn="ctr">
              <a:lnSpc>
                <a:spcPct val="106000"/>
              </a:lnSpc>
            </a:pPr>
            <a:r>
              <a:rPr b="1" i="1" lang="it-IT" sz="1200">
                <a:solidFill>
                  <a:srgbClr val="ffffff"/>
                </a:solidFill>
                <a:latin typeface="Verdana"/>
              </a:rPr>
              <a:t>Art. 334 </a:t>
            </a:r>
            <a:r>
              <a:rPr i="1" lang="it-IT" sz="1200">
                <a:solidFill>
                  <a:srgbClr val="ffffff"/>
                </a:solidFill>
                <a:latin typeface="Verdana"/>
              </a:rPr>
              <a:t>Sottrazione o danneggiamento di cose sottoposte a sequestro disposto nel corso di un procedimento penale o dall'autorità amministrativa</a:t>
            </a:r>
            <a:endParaRPr/>
          </a:p>
          <a:p>
            <a:pPr algn="ctr">
              <a:lnSpc>
                <a:spcPct val="106000"/>
              </a:lnSpc>
            </a:pPr>
            <a:r>
              <a:rPr b="1" i="1" lang="it-IT" sz="1200">
                <a:solidFill>
                  <a:srgbClr val="ffffff"/>
                </a:solidFill>
                <a:latin typeface="Verdana"/>
              </a:rPr>
              <a:t>Art. 335 </a:t>
            </a:r>
            <a:r>
              <a:rPr i="1" lang="it-IT" sz="1200">
                <a:solidFill>
                  <a:srgbClr val="ffffff"/>
                </a:solidFill>
                <a:latin typeface="Verdana"/>
              </a:rPr>
              <a:t>Violazione colposa di doveri inerenti alla custodia di cose sottoposte a sequestro disposto nel corso di un procedimento penale o dall'autorità amministrativa</a:t>
            </a:r>
            <a:endParaRPr/>
          </a:p>
          <a:p>
            <a:pPr algn="ctr">
              <a:lnSpc>
                <a:spcPct val="106000"/>
              </a:lnSpc>
            </a:pPr>
            <a:r>
              <a:rPr b="1" i="1" lang="it-IT" sz="1200">
                <a:solidFill>
                  <a:srgbClr val="ffffff"/>
                </a:solidFill>
                <a:latin typeface="Verdana"/>
              </a:rPr>
              <a:t>Art. 335 - bis </a:t>
            </a:r>
            <a:r>
              <a:rPr i="1" lang="it-IT" sz="1200">
                <a:solidFill>
                  <a:srgbClr val="ffffff"/>
                </a:solidFill>
                <a:latin typeface="Verdana"/>
              </a:rPr>
              <a:t>Disposizioni patrimoniali</a:t>
            </a:r>
            <a:endParaRPr/>
          </a:p>
        </p:txBody>
      </p:sp>
      <p:sp>
        <p:nvSpPr>
          <p:cNvPr id="1770"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definizione di "corruzione" e il "malfunzionamento della funzione"</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1" name="CustomShape 1"/>
          <p:cNvSpPr/>
          <p:nvPr/>
        </p:nvSpPr>
        <p:spPr>
          <a:xfrm>
            <a:off x="4875120" y="2786040"/>
            <a:ext cx="990360" cy="914040"/>
          </a:xfrm>
          <a:prstGeom prst="straightConnector1">
            <a:avLst/>
          </a:prstGeom>
        </p:spPr>
      </p:sp>
      <p:sp>
        <p:nvSpPr>
          <p:cNvPr id="1772" name="TextShape 2"/>
          <p:cNvSpPr txBox="1"/>
          <p:nvPr/>
        </p:nvSpPr>
        <p:spPr>
          <a:xfrm>
            <a:off x="7594560" y="6356520"/>
            <a:ext cx="2311200" cy="364680"/>
          </a:xfrm>
          <a:prstGeom prst="rect">
            <a:avLst/>
          </a:prstGeom>
        </p:spPr>
        <p:txBody>
          <a:bodyPr bIns="45000" lIns="90000" rIns="90000" tIns="45000"/>
          <a:p>
            <a:pPr>
              <a:lnSpc>
                <a:spcPct val="100000"/>
              </a:lnSpc>
            </a:pPr>
            <a:fld id="{314171A1-91B1-41A1-B1C1-01D1E19161A1}" type="slidenum">
              <a:rPr lang="it-IT">
                <a:solidFill>
                  <a:srgbClr val="000000"/>
                </a:solidFill>
                <a:latin typeface="Arial"/>
              </a:rPr>
              <a:t>&lt;numero&gt;</a:t>
            </a:fld>
            <a:endParaRPr/>
          </a:p>
        </p:txBody>
      </p:sp>
      <p:sp>
        <p:nvSpPr>
          <p:cNvPr id="1773" name="CustomShape 3"/>
          <p:cNvSpPr/>
          <p:nvPr/>
        </p:nvSpPr>
        <p:spPr>
          <a:xfrm>
            <a:off x="990720" y="1180440"/>
            <a:ext cx="7772040" cy="272880"/>
          </a:xfrm>
          <a:prstGeom prst="rect">
            <a:avLst/>
          </a:prstGeom>
        </p:spPr>
        <p:txBody>
          <a:bodyPr bIns="45000" lIns="90000" rIns="90000" tIns="45000"/>
          <a:p>
            <a:pPr algn="ctr">
              <a:lnSpc>
                <a:spcPct val="100000"/>
              </a:lnSpc>
            </a:pPr>
            <a:r>
              <a:rPr b="1" lang="it-IT" sz="1200" u="sng">
                <a:solidFill>
                  <a:srgbClr val="007c92"/>
                </a:solidFill>
                <a:latin typeface="Arial"/>
              </a:rPr>
              <a:t>LE QUALIFICHE SOGGETTIVE: IL PUBBLICO UFFICIALE E L'INCARICATO DI PUBBLICO SERVIZIO</a:t>
            </a:r>
            <a:endParaRPr/>
          </a:p>
        </p:txBody>
      </p:sp>
      <p:sp>
        <p:nvSpPr>
          <p:cNvPr id="1774" name="CustomShape 4"/>
          <p:cNvSpPr/>
          <p:nvPr/>
        </p:nvSpPr>
        <p:spPr>
          <a:xfrm>
            <a:off x="505080" y="1523880"/>
            <a:ext cx="8721720" cy="2304000"/>
          </a:xfrm>
          <a:prstGeom prst="rect">
            <a:avLst>
              <a:gd fmla="val 16667" name="adj1"/>
              <a:gd fmla="val 0" name="adj2"/>
            </a:avLst>
          </a:prstGeom>
          <a:solidFill>
            <a:srgbClr val="f1caf1"/>
          </a:solidFill>
        </p:spPr>
        <p:txBody>
          <a:bodyPr anchor="ctr" bIns="45000" lIns="90000" rIns="90000" tIns="45000"/>
          <a:p>
            <a:pPr algn="ctr">
              <a:lnSpc>
                <a:spcPct val="100000"/>
              </a:lnSpc>
            </a:pPr>
            <a:r>
              <a:rPr lang="it-IT" sz="1400">
                <a:solidFill>
                  <a:srgbClr val="002060"/>
                </a:solidFill>
                <a:latin typeface="Arial"/>
              </a:rPr>
              <a:t>Ai sensi dell’art. 357 c.p. </a:t>
            </a:r>
            <a:r>
              <a:rPr i="1" lang="it-IT" sz="1400">
                <a:solidFill>
                  <a:srgbClr val="002060"/>
                </a:solidFill>
                <a:latin typeface="Arial"/>
              </a:rPr>
              <a:t>“sono </a:t>
            </a:r>
            <a:r>
              <a:rPr b="1" i="1" lang="it-IT" sz="1400">
                <a:solidFill>
                  <a:srgbClr val="002060"/>
                </a:solidFill>
                <a:latin typeface="Arial"/>
              </a:rPr>
              <a:t>pubblici ufficiali </a:t>
            </a:r>
            <a:r>
              <a:rPr i="1" lang="it-IT" sz="1400">
                <a:solidFill>
                  <a:srgbClr val="002060"/>
                </a:solidFill>
                <a:latin typeface="Arial"/>
              </a:rPr>
              <a:t>coloro i quali esercitano una </a:t>
            </a:r>
            <a:r>
              <a:rPr b="1" i="1" lang="it-IT" sz="1400">
                <a:solidFill>
                  <a:srgbClr val="002060"/>
                </a:solidFill>
                <a:latin typeface="Arial"/>
              </a:rPr>
              <a:t>pubblica funzione legislativa, giudiziaria o amministrativa</a:t>
            </a:r>
            <a:r>
              <a:rPr i="1" lang="it-IT" sz="1400">
                <a:solidFill>
                  <a:srgbClr val="002060"/>
                </a:solidFill>
                <a:latin typeface="Arial"/>
              </a:rPr>
              <a:t>” “è pubblica la funzione amministrativa disciplinata da norme di diritto pubblico e da atti autoritativi e caratterizzata dalla </a:t>
            </a:r>
            <a:r>
              <a:rPr b="1" i="1" lang="it-IT" sz="1400">
                <a:solidFill>
                  <a:srgbClr val="002060"/>
                </a:solidFill>
                <a:latin typeface="Arial"/>
              </a:rPr>
              <a:t>formazione e dalla manifestazione della volontà della pubblica amministrazione </a:t>
            </a:r>
            <a:r>
              <a:rPr i="1" lang="it-IT" sz="1400">
                <a:solidFill>
                  <a:srgbClr val="002060"/>
                </a:solidFill>
                <a:latin typeface="Arial"/>
              </a:rPr>
              <a:t>o dal suo svolgersi per mezzo di poteri </a:t>
            </a:r>
            <a:r>
              <a:rPr b="1" i="1" lang="it-IT" sz="1400">
                <a:solidFill>
                  <a:srgbClr val="002060"/>
                </a:solidFill>
                <a:latin typeface="Arial"/>
              </a:rPr>
              <a:t>autoritativi o certificativi</a:t>
            </a:r>
            <a:r>
              <a:rPr i="1" lang="it-IT" sz="1400">
                <a:solidFill>
                  <a:srgbClr val="002060"/>
                </a:solidFill>
                <a:latin typeface="Arial"/>
              </a:rPr>
              <a:t>”</a:t>
            </a:r>
            <a:endParaRPr/>
          </a:p>
        </p:txBody>
      </p:sp>
      <p:sp>
        <p:nvSpPr>
          <p:cNvPr id="1775" name="CustomShape 5"/>
          <p:cNvSpPr/>
          <p:nvPr/>
        </p:nvSpPr>
        <p:spPr>
          <a:xfrm>
            <a:off x="505080" y="3944160"/>
            <a:ext cx="8721720" cy="2304000"/>
          </a:xfrm>
          <a:prstGeom prst="rect">
            <a:avLst>
              <a:gd fmla="val 16667" name="adj1"/>
              <a:gd fmla="val 0" name="adj2"/>
            </a:avLst>
          </a:prstGeom>
          <a:solidFill>
            <a:srgbClr val="f1caf1"/>
          </a:solidFill>
        </p:spPr>
        <p:txBody>
          <a:bodyPr anchor="ctr" bIns="45000" lIns="90000" rIns="90000" tIns="45000"/>
          <a:p>
            <a:pPr algn="ctr">
              <a:lnSpc>
                <a:spcPct val="100000"/>
              </a:lnSpc>
            </a:pPr>
            <a:r>
              <a:rPr lang="it-IT" sz="1400">
                <a:solidFill>
                  <a:srgbClr val="002060"/>
                </a:solidFill>
                <a:latin typeface="Arial"/>
              </a:rPr>
              <a:t>Ai sensi dell’art. 358 c.p. “</a:t>
            </a:r>
            <a:r>
              <a:rPr i="1" lang="it-IT" sz="1400">
                <a:solidFill>
                  <a:srgbClr val="002060"/>
                </a:solidFill>
                <a:latin typeface="Arial"/>
              </a:rPr>
              <a:t>sono </a:t>
            </a:r>
            <a:r>
              <a:rPr b="1" i="1" lang="it-IT" sz="1400">
                <a:solidFill>
                  <a:srgbClr val="002060"/>
                </a:solidFill>
                <a:latin typeface="Arial"/>
              </a:rPr>
              <a:t>incaricati di un pubblico servizio </a:t>
            </a:r>
            <a:r>
              <a:rPr i="1" lang="it-IT" sz="1400">
                <a:solidFill>
                  <a:srgbClr val="002060"/>
                </a:solidFill>
                <a:latin typeface="Arial"/>
              </a:rPr>
              <a:t>coloro i quali, a qualunque titolo, </a:t>
            </a:r>
            <a:r>
              <a:rPr b="1" i="1" lang="it-IT" sz="1400">
                <a:solidFill>
                  <a:srgbClr val="002060"/>
                </a:solidFill>
                <a:latin typeface="Arial"/>
              </a:rPr>
              <a:t>prestano un pubblico servizio</a:t>
            </a:r>
            <a:r>
              <a:rPr lang="it-IT" sz="1400">
                <a:solidFill>
                  <a:srgbClr val="002060"/>
                </a:solidFill>
                <a:latin typeface="Arial"/>
              </a:rPr>
              <a:t>” </a:t>
            </a:r>
            <a:endParaRPr/>
          </a:p>
          <a:p>
            <a:pPr algn="ctr">
              <a:lnSpc>
                <a:spcPct val="100000"/>
              </a:lnSpc>
            </a:pPr>
            <a:r>
              <a:rPr lang="it-IT" sz="1400">
                <a:solidFill>
                  <a:srgbClr val="002060"/>
                </a:solidFill>
                <a:latin typeface="Arial"/>
              </a:rPr>
              <a:t>“</a:t>
            </a:r>
            <a:r>
              <a:rPr i="1" lang="it-IT" sz="1400">
                <a:solidFill>
                  <a:srgbClr val="002060"/>
                </a:solidFill>
                <a:latin typeface="Arial"/>
              </a:rPr>
              <a:t>Per </a:t>
            </a:r>
            <a:r>
              <a:rPr b="1" i="1" lang="it-IT" sz="1400">
                <a:solidFill>
                  <a:srgbClr val="002060"/>
                </a:solidFill>
                <a:latin typeface="Arial"/>
              </a:rPr>
              <a:t>pubblico servizio </a:t>
            </a:r>
            <a:r>
              <a:rPr i="1" lang="it-IT" sz="1400">
                <a:solidFill>
                  <a:srgbClr val="002060"/>
                </a:solidFill>
                <a:latin typeface="Arial"/>
              </a:rPr>
              <a:t>deve intendersi un’attività disciplinata nelle stesse forme della pubblica funzione, ma caratterizzata, dalla mancanza dei poteri tipici di quest’ultima, e con esclusione dello svolgimento di semplici mansioni di ordine pubblico e della prestazione di opera meramente materiale</a:t>
            </a:r>
            <a:r>
              <a:rPr lang="it-IT" sz="1400">
                <a:solidFill>
                  <a:srgbClr val="002060"/>
                </a:solidFill>
                <a:latin typeface="Arial"/>
              </a:rPr>
              <a:t>” </a:t>
            </a:r>
            <a:endParaRPr/>
          </a:p>
        </p:txBody>
      </p:sp>
      <p:sp>
        <p:nvSpPr>
          <p:cNvPr id="1776"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definizione di "corruzione" e il "malfunzionamento della funzione"</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7" name="CustomShape 1"/>
          <p:cNvSpPr/>
          <p:nvPr/>
        </p:nvSpPr>
        <p:spPr>
          <a:xfrm>
            <a:off x="4875120" y="2786040"/>
            <a:ext cx="990360" cy="914040"/>
          </a:xfrm>
          <a:prstGeom prst="straightConnector1">
            <a:avLst/>
          </a:prstGeom>
        </p:spPr>
      </p:sp>
      <p:sp>
        <p:nvSpPr>
          <p:cNvPr id="1778" name="TextShape 2"/>
          <p:cNvSpPr txBox="1"/>
          <p:nvPr/>
        </p:nvSpPr>
        <p:spPr>
          <a:xfrm>
            <a:off x="7594560" y="6356520"/>
            <a:ext cx="2311200" cy="364680"/>
          </a:xfrm>
          <a:prstGeom prst="rect">
            <a:avLst/>
          </a:prstGeom>
        </p:spPr>
        <p:txBody>
          <a:bodyPr bIns="45000" lIns="90000" rIns="90000" tIns="45000"/>
          <a:p>
            <a:pPr>
              <a:lnSpc>
                <a:spcPct val="100000"/>
              </a:lnSpc>
            </a:pPr>
            <a:fld id="{5171A1B1-5171-4101-8101-B1519171F181}" type="slidenum">
              <a:rPr lang="it-IT">
                <a:solidFill>
                  <a:srgbClr val="000000"/>
                </a:solidFill>
                <a:latin typeface="Arial"/>
              </a:rPr>
              <a:t>&lt;numero&gt;</a:t>
            </a:fld>
            <a:endParaRPr/>
          </a:p>
        </p:txBody>
      </p:sp>
      <p:sp>
        <p:nvSpPr>
          <p:cNvPr id="1779" name="CustomShape 3"/>
          <p:cNvSpPr/>
          <p:nvPr/>
        </p:nvSpPr>
        <p:spPr>
          <a:xfrm>
            <a:off x="990720" y="1180440"/>
            <a:ext cx="7772040" cy="272880"/>
          </a:xfrm>
          <a:prstGeom prst="rect">
            <a:avLst/>
          </a:prstGeom>
        </p:spPr>
        <p:txBody>
          <a:bodyPr bIns="45000" lIns="90000" rIns="90000" tIns="45000"/>
          <a:p>
            <a:pPr algn="ctr">
              <a:lnSpc>
                <a:spcPct val="100000"/>
              </a:lnSpc>
            </a:pPr>
            <a:r>
              <a:rPr b="1" lang="it-IT" sz="1200" u="sng">
                <a:solidFill>
                  <a:srgbClr val="007c92"/>
                </a:solidFill>
                <a:latin typeface="Arial"/>
              </a:rPr>
              <a:t>MALFUNZIONAMENTO DELLA FUNZIONE</a:t>
            </a:r>
            <a:endParaRPr/>
          </a:p>
        </p:txBody>
      </p:sp>
      <p:sp>
        <p:nvSpPr>
          <p:cNvPr id="1780" name="CustomShape 4"/>
          <p:cNvSpPr/>
          <p:nvPr/>
        </p:nvSpPr>
        <p:spPr>
          <a:xfrm>
            <a:off x="2246400" y="2666880"/>
            <a:ext cx="5257440" cy="2742840"/>
          </a:xfrm>
          <a:prstGeom prst="rect">
            <a:avLst>
              <a:gd fmla="val 12500" name="adj"/>
            </a:avLst>
          </a:prstGeom>
          <a:solidFill>
            <a:srgbClr val="007c92"/>
          </a:solidFill>
        </p:spPr>
        <p:txBody>
          <a:bodyPr anchor="ctr" bIns="45000" lIns="90000" rIns="90000" tIns="45000"/>
          <a:p>
            <a:pPr algn="ctr">
              <a:lnSpc>
                <a:spcPct val="100000"/>
              </a:lnSpc>
            </a:pPr>
            <a:r>
              <a:rPr b="1" lang="it-IT" sz="1400" u="sng">
                <a:solidFill>
                  <a:srgbClr val="000000"/>
                </a:solidFill>
                <a:latin typeface="Arial"/>
              </a:rPr>
              <a:t>"</a:t>
            </a:r>
            <a:r>
              <a:rPr b="1" i="1" lang="it-IT" sz="1400" u="sng">
                <a:solidFill>
                  <a:srgbClr val="000000"/>
                </a:solidFill>
                <a:latin typeface="Arial"/>
              </a:rPr>
              <a:t>Malfunzionamento dell’amministrazione per l’uso a fini privati delle funzioni attribuite o l’inquinamento dell’azione amministrativa ab externo</a:t>
            </a:r>
            <a:r>
              <a:rPr b="1" lang="it-IT" sz="1400" u="sng">
                <a:solidFill>
                  <a:srgbClr val="000000"/>
                </a:solidFill>
                <a:latin typeface="Arial"/>
              </a:rPr>
              <a:t>" anche solo a livello di tentativo, a prescindere dalla rilevanza penale</a:t>
            </a:r>
            <a:endParaRPr/>
          </a:p>
          <a:p>
            <a:pPr algn="ctr">
              <a:lnSpc>
                <a:spcPct val="100000"/>
              </a:lnSpc>
            </a:pPr>
            <a:endParaRPr/>
          </a:p>
        </p:txBody>
      </p:sp>
      <p:sp>
        <p:nvSpPr>
          <p:cNvPr id="1781" name="CustomShape 5"/>
          <p:cNvSpPr/>
          <p:nvPr/>
        </p:nvSpPr>
        <p:spPr>
          <a:xfrm>
            <a:off x="1523880" y="1928160"/>
            <a:ext cx="6400440" cy="730440"/>
          </a:xfrm>
          <a:prstGeom prst="rect">
            <a:avLst/>
          </a:prstGeom>
        </p:spPr>
        <p:txBody>
          <a:bodyPr bIns="0" lIns="0" rIns="0" tIns="0"/>
          <a:p>
            <a:pPr algn="ctr">
              <a:lnSpc>
                <a:spcPct val="100000"/>
              </a:lnSpc>
            </a:pPr>
            <a:r>
              <a:rPr b="1" lang="it-IT" sz="1200">
                <a:solidFill>
                  <a:srgbClr val="007c92"/>
                </a:solidFill>
                <a:latin typeface="Arial"/>
              </a:rPr>
              <a:t>Ai sensi del P.N.A. rientrano nel concetto di corruzione anche le "</a:t>
            </a:r>
            <a:r>
              <a:rPr b="1" i="1" lang="it-IT" sz="1200">
                <a:solidFill>
                  <a:srgbClr val="007c92"/>
                </a:solidFill>
                <a:latin typeface="Arial"/>
              </a:rPr>
              <a:t>situazioni in cui, nel corso dell’attività amministrativa, si riscontri l’abuso da parte di un soggetto del potere a lui affidato al fine di ottenere vantaggi privati</a:t>
            </a:r>
            <a:r>
              <a:rPr b="1" lang="it-IT" sz="1200">
                <a:solidFill>
                  <a:srgbClr val="007c92"/>
                </a:solidFill>
                <a:latin typeface="Arial"/>
              </a:rPr>
              <a:t>" tra cui:</a:t>
            </a:r>
            <a:endParaRPr/>
          </a:p>
          <a:p>
            <a:pPr algn="ctr">
              <a:lnSpc>
                <a:spcPct val="100000"/>
              </a:lnSpc>
            </a:pPr>
            <a:endParaRPr/>
          </a:p>
        </p:txBody>
      </p:sp>
      <p:sp>
        <p:nvSpPr>
          <p:cNvPr id="1782"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definizione di "corruzione" e il "malfunzionamento della funzione"</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3" name="CustomShape 1"/>
          <p:cNvSpPr/>
          <p:nvPr/>
        </p:nvSpPr>
        <p:spPr>
          <a:xfrm>
            <a:off x="493920" y="130320"/>
            <a:ext cx="281160" cy="281160"/>
          </a:xfrm>
          <a:prstGeom prst="rect">
            <a:avLst/>
          </a:prstGeom>
        </p:spPr>
      </p:sp>
      <p:sp>
        <p:nvSpPr>
          <p:cNvPr id="1784" name="CustomShape 2"/>
          <p:cNvSpPr/>
          <p:nvPr/>
        </p:nvSpPr>
        <p:spPr>
          <a:xfrm>
            <a:off x="634680" y="271080"/>
            <a:ext cx="281160" cy="281160"/>
          </a:xfrm>
          <a:prstGeom prst="rect">
            <a:avLst/>
          </a:prstGeom>
        </p:spPr>
      </p:sp>
      <p:sp>
        <p:nvSpPr>
          <p:cNvPr id="1785" name="CustomShape 3"/>
          <p:cNvSpPr/>
          <p:nvPr/>
        </p:nvSpPr>
        <p:spPr>
          <a:xfrm>
            <a:off x="565920" y="1302120"/>
            <a:ext cx="1976400" cy="664200"/>
          </a:xfrm>
          <a:prstGeom prst="rect">
            <a:avLst/>
          </a:prstGeom>
          <a:solidFill>
            <a:srgbClr val="0c0c0c"/>
          </a:solidFill>
        </p:spPr>
        <p:txBody>
          <a:bodyPr anchor="ctr" bIns="45000" lIns="90000" rIns="90000" tIns="45000"/>
          <a:p>
            <a:pPr algn="ctr">
              <a:lnSpc>
                <a:spcPct val="100000"/>
              </a:lnSpc>
            </a:pPr>
            <a:r>
              <a:rPr b="1" lang="it-IT" sz="1110">
                <a:solidFill>
                  <a:srgbClr val="ffffff"/>
                </a:solidFill>
                <a:latin typeface="Arial"/>
              </a:rPr>
              <a:t>AUTORITA' NAZIONALE ANTICORRUZIONE</a:t>
            </a:r>
            <a:endParaRPr/>
          </a:p>
        </p:txBody>
      </p:sp>
      <p:sp>
        <p:nvSpPr>
          <p:cNvPr id="1786" name="CustomShape 4"/>
          <p:cNvSpPr/>
          <p:nvPr/>
        </p:nvSpPr>
        <p:spPr>
          <a:xfrm>
            <a:off x="2826000" y="1297800"/>
            <a:ext cx="1976400" cy="664200"/>
          </a:xfrm>
          <a:prstGeom prst="rect">
            <a:avLst/>
          </a:prstGeom>
          <a:solidFill>
            <a:srgbClr val="1d1d1e"/>
          </a:solidFill>
        </p:spPr>
        <p:txBody>
          <a:bodyPr anchor="ctr" bIns="45000" lIns="90000" rIns="90000" tIns="45000"/>
          <a:p>
            <a:pPr algn="ctr">
              <a:lnSpc>
                <a:spcPct val="100000"/>
              </a:lnSpc>
            </a:pPr>
            <a:r>
              <a:rPr b="1" lang="it-IT" sz="1110">
                <a:solidFill>
                  <a:srgbClr val="ffffff"/>
                </a:solidFill>
                <a:latin typeface="Arial"/>
              </a:rPr>
              <a:t>CORTE DEI CONTI</a:t>
            </a:r>
            <a:endParaRPr/>
          </a:p>
        </p:txBody>
      </p:sp>
      <p:sp>
        <p:nvSpPr>
          <p:cNvPr id="1787" name="CustomShape 5"/>
          <p:cNvSpPr/>
          <p:nvPr/>
        </p:nvSpPr>
        <p:spPr>
          <a:xfrm>
            <a:off x="5086080" y="1297800"/>
            <a:ext cx="1976400" cy="664200"/>
          </a:xfrm>
          <a:prstGeom prst="rect">
            <a:avLst/>
          </a:prstGeom>
          <a:solidFill>
            <a:srgbClr val="3a3b3c"/>
          </a:solidFill>
        </p:spPr>
        <p:txBody>
          <a:bodyPr anchor="ctr" bIns="45000" lIns="90000" rIns="90000" tIns="45000"/>
          <a:p>
            <a:pPr algn="ctr">
              <a:lnSpc>
                <a:spcPct val="100000"/>
              </a:lnSpc>
            </a:pPr>
            <a:r>
              <a:rPr b="1" lang="it-IT" sz="1110">
                <a:solidFill>
                  <a:srgbClr val="ffffff"/>
                </a:solidFill>
                <a:latin typeface="Arial"/>
              </a:rPr>
              <a:t>COMITATO INTERMINISTERIALE</a:t>
            </a:r>
            <a:endParaRPr/>
          </a:p>
        </p:txBody>
      </p:sp>
      <p:sp>
        <p:nvSpPr>
          <p:cNvPr id="1788" name="CustomShape 6"/>
          <p:cNvSpPr/>
          <p:nvPr/>
        </p:nvSpPr>
        <p:spPr>
          <a:xfrm>
            <a:off x="7345800" y="1297800"/>
            <a:ext cx="1976400" cy="664200"/>
          </a:xfrm>
          <a:prstGeom prst="rect">
            <a:avLst/>
          </a:prstGeom>
          <a:solidFill>
            <a:srgbClr val="57595a"/>
          </a:solidFill>
        </p:spPr>
        <p:txBody>
          <a:bodyPr anchor="ctr" bIns="45000" lIns="90000" rIns="90000" tIns="45000"/>
          <a:p>
            <a:pPr algn="ctr">
              <a:lnSpc>
                <a:spcPct val="100000"/>
              </a:lnSpc>
            </a:pPr>
            <a:r>
              <a:rPr b="1" lang="it-IT" sz="1110">
                <a:solidFill>
                  <a:srgbClr val="ffffff"/>
                </a:solidFill>
                <a:latin typeface="Arial"/>
              </a:rPr>
              <a:t>CONFERENZA UNIFICATA</a:t>
            </a:r>
            <a:endParaRPr/>
          </a:p>
        </p:txBody>
      </p:sp>
      <p:sp>
        <p:nvSpPr>
          <p:cNvPr id="1789" name="CustomShape 7"/>
          <p:cNvSpPr/>
          <p:nvPr/>
        </p:nvSpPr>
        <p:spPr>
          <a:xfrm>
            <a:off x="580320" y="3761280"/>
            <a:ext cx="1976400" cy="664200"/>
          </a:xfrm>
          <a:prstGeom prst="rect">
            <a:avLst/>
          </a:prstGeom>
          <a:solidFill>
            <a:srgbClr val="003e49"/>
          </a:solidFill>
        </p:spPr>
        <p:txBody>
          <a:bodyPr anchor="ctr" bIns="45000" lIns="90000" rIns="90000" tIns="45000"/>
          <a:p>
            <a:pPr algn="ctr">
              <a:lnSpc>
                <a:spcPct val="100000"/>
              </a:lnSpc>
            </a:pPr>
            <a:r>
              <a:rPr b="1" lang="it-IT" sz="1110">
                <a:solidFill>
                  <a:srgbClr val="ffffff"/>
                </a:solidFill>
                <a:latin typeface="Arial"/>
              </a:rPr>
              <a:t>DIPARTIMENTO DELLA FUNZIONE PUBBLICA</a:t>
            </a:r>
            <a:endParaRPr/>
          </a:p>
        </p:txBody>
      </p:sp>
      <p:sp>
        <p:nvSpPr>
          <p:cNvPr id="1790" name="CustomShape 8"/>
          <p:cNvSpPr/>
          <p:nvPr/>
        </p:nvSpPr>
        <p:spPr>
          <a:xfrm>
            <a:off x="2826000" y="3761280"/>
            <a:ext cx="1976400" cy="664200"/>
          </a:xfrm>
          <a:prstGeom prst="rect">
            <a:avLst/>
          </a:prstGeom>
          <a:solidFill>
            <a:srgbClr val="005d6d"/>
          </a:solidFill>
        </p:spPr>
        <p:txBody>
          <a:bodyPr anchor="ctr" bIns="45000" lIns="90000" rIns="90000" tIns="45000"/>
          <a:p>
            <a:pPr algn="ctr">
              <a:lnSpc>
                <a:spcPct val="100000"/>
              </a:lnSpc>
            </a:pPr>
            <a:r>
              <a:rPr b="1" lang="it-IT" sz="1110">
                <a:solidFill>
                  <a:srgbClr val="ffffff"/>
                </a:solidFill>
                <a:latin typeface="Arial"/>
              </a:rPr>
              <a:t>PREFETTI</a:t>
            </a:r>
            <a:endParaRPr/>
          </a:p>
        </p:txBody>
      </p:sp>
      <p:sp>
        <p:nvSpPr>
          <p:cNvPr id="1791" name="CustomShape 9"/>
          <p:cNvSpPr/>
          <p:nvPr/>
        </p:nvSpPr>
        <p:spPr>
          <a:xfrm>
            <a:off x="5086080" y="3761280"/>
            <a:ext cx="1976400" cy="664200"/>
          </a:xfrm>
          <a:prstGeom prst="rect">
            <a:avLst/>
          </a:prstGeom>
          <a:solidFill>
            <a:srgbClr val="25deff"/>
          </a:solidFill>
        </p:spPr>
        <p:txBody>
          <a:bodyPr anchor="ctr" bIns="45000" lIns="90000" rIns="90000" tIns="45000"/>
          <a:p>
            <a:pPr algn="ctr">
              <a:lnSpc>
                <a:spcPct val="100000"/>
              </a:lnSpc>
            </a:pPr>
            <a:r>
              <a:rPr b="1" lang="it-IT" sz="1110">
                <a:solidFill>
                  <a:srgbClr val="ffffff"/>
                </a:solidFill>
                <a:latin typeface="Arial"/>
              </a:rPr>
              <a:t>SCUOLA  NAZIONALE DELL'AMMINISTRAZIONE</a:t>
            </a:r>
            <a:endParaRPr/>
          </a:p>
        </p:txBody>
      </p:sp>
      <p:sp>
        <p:nvSpPr>
          <p:cNvPr id="1792" name="CustomShape 10"/>
          <p:cNvSpPr/>
          <p:nvPr/>
        </p:nvSpPr>
        <p:spPr>
          <a:xfrm>
            <a:off x="7346880" y="3761280"/>
            <a:ext cx="1976400" cy="664200"/>
          </a:xfrm>
          <a:prstGeom prst="rect">
            <a:avLst/>
          </a:prstGeom>
          <a:solidFill>
            <a:srgbClr val="6de9ff"/>
          </a:solidFill>
        </p:spPr>
        <p:txBody>
          <a:bodyPr anchor="ctr" bIns="45000" lIns="90000" rIns="90000" tIns="45000"/>
          <a:p>
            <a:pPr algn="ctr">
              <a:lnSpc>
                <a:spcPct val="100000"/>
              </a:lnSpc>
            </a:pPr>
            <a:r>
              <a:rPr b="1" lang="it-IT" sz="1110">
                <a:solidFill>
                  <a:srgbClr val="005d6d"/>
                </a:solidFill>
                <a:latin typeface="Arial"/>
              </a:rPr>
              <a:t>PP.AA. ED ENTI DI DIRITTO PRIVATO IN CONTROLLO PUBBLICO</a:t>
            </a:r>
            <a:endParaRPr/>
          </a:p>
        </p:txBody>
      </p:sp>
      <p:sp>
        <p:nvSpPr>
          <p:cNvPr id="1793" name="CustomShape 11"/>
          <p:cNvSpPr/>
          <p:nvPr/>
        </p:nvSpPr>
        <p:spPr>
          <a:xfrm>
            <a:off x="531000" y="206640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buFont charset="2" typeface="Wingdings"/>
              <a:buChar char=""/>
            </a:pPr>
            <a:r>
              <a:rPr lang="it-IT" sz="1110">
                <a:solidFill>
                  <a:srgbClr val="00338d"/>
                </a:solidFill>
                <a:latin typeface="Arial"/>
              </a:rPr>
              <a:t>Svolge funzioni di raccordo con le altre Autorità</a:t>
            </a:r>
            <a:endParaRPr/>
          </a:p>
          <a:p>
            <a:pPr>
              <a:lnSpc>
                <a:spcPct val="100000"/>
              </a:lnSpc>
              <a:buFont charset="2" typeface="Wingdings"/>
              <a:buChar char=""/>
            </a:pPr>
            <a:r>
              <a:rPr lang="it-IT" sz="1110">
                <a:solidFill>
                  <a:srgbClr val="00338d"/>
                </a:solidFill>
                <a:latin typeface="Arial"/>
              </a:rPr>
              <a:t>Svolge funzioni di vigilanza e di controllo </a:t>
            </a:r>
            <a:endParaRPr/>
          </a:p>
        </p:txBody>
      </p:sp>
      <p:sp>
        <p:nvSpPr>
          <p:cNvPr id="1794" name="CustomShape 12"/>
          <p:cNvSpPr/>
          <p:nvPr/>
        </p:nvSpPr>
        <p:spPr>
          <a:xfrm>
            <a:off x="277704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endParaRPr/>
          </a:p>
          <a:p>
            <a:pPr>
              <a:lnSpc>
                <a:spcPct val="100000"/>
              </a:lnSpc>
            </a:pPr>
            <a:r>
              <a:rPr lang="it-IT" sz="1110">
                <a:solidFill>
                  <a:srgbClr val="00338d"/>
                </a:solidFill>
                <a:latin typeface="Arial"/>
              </a:rPr>
              <a:t>Svolge funzioni di controllo</a:t>
            </a:r>
            <a:endParaRPr/>
          </a:p>
        </p:txBody>
      </p:sp>
      <p:sp>
        <p:nvSpPr>
          <p:cNvPr id="1795" name="CustomShape 13"/>
          <p:cNvSpPr/>
          <p:nvPr/>
        </p:nvSpPr>
        <p:spPr>
          <a:xfrm>
            <a:off x="505584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r>
              <a:rPr lang="it-IT" sz="1110">
                <a:solidFill>
                  <a:srgbClr val="00338d"/>
                </a:solidFill>
                <a:latin typeface="Arial"/>
              </a:rPr>
              <a:t>Fornisce direttive attraverso l'elaborazione di linee di indirizzo</a:t>
            </a:r>
            <a:endParaRPr/>
          </a:p>
        </p:txBody>
      </p:sp>
      <p:sp>
        <p:nvSpPr>
          <p:cNvPr id="1796" name="CustomShape 14"/>
          <p:cNvSpPr/>
          <p:nvPr/>
        </p:nvSpPr>
        <p:spPr>
          <a:xfrm>
            <a:off x="735228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r>
              <a:rPr lang="it-IT" sz="1110">
                <a:solidFill>
                  <a:srgbClr val="00338d"/>
                </a:solidFill>
                <a:latin typeface="Arial"/>
              </a:rPr>
              <a:t>Individua, attraverso apposite intese</a:t>
            </a:r>
            <a:r>
              <a:rPr b="1" lang="it-IT" sz="1110">
                <a:solidFill>
                  <a:srgbClr val="00338d"/>
                </a:solidFill>
                <a:latin typeface="Arial"/>
              </a:rPr>
              <a:t>, gli adempimenti </a:t>
            </a:r>
            <a:r>
              <a:rPr lang="it-IT" sz="1110">
                <a:solidFill>
                  <a:srgbClr val="00338d"/>
                </a:solidFill>
                <a:latin typeface="Arial"/>
              </a:rPr>
              <a:t>con riferimento a regioni e province autonome, enti locali, enti</a:t>
            </a:r>
            <a:endParaRPr/>
          </a:p>
          <a:p>
            <a:pPr>
              <a:lnSpc>
                <a:spcPct val="100000"/>
              </a:lnSpc>
            </a:pPr>
            <a:r>
              <a:rPr lang="it-IT" sz="1110">
                <a:solidFill>
                  <a:srgbClr val="00338d"/>
                </a:solidFill>
                <a:latin typeface="Arial"/>
              </a:rPr>
              <a:t>pubblici e soggetti di diritto privato sottoposti al loro controllo</a:t>
            </a:r>
            <a:endParaRPr/>
          </a:p>
        </p:txBody>
      </p:sp>
      <p:sp>
        <p:nvSpPr>
          <p:cNvPr id="1797" name="CustomShape 15"/>
          <p:cNvSpPr/>
          <p:nvPr/>
        </p:nvSpPr>
        <p:spPr>
          <a:xfrm>
            <a:off x="531000" y="455904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endParaRPr/>
          </a:p>
          <a:p>
            <a:pPr>
              <a:lnSpc>
                <a:spcPct val="100000"/>
              </a:lnSpc>
            </a:pPr>
            <a:r>
              <a:rPr lang="it-IT" sz="1110">
                <a:solidFill>
                  <a:srgbClr val="00338d"/>
                </a:solidFill>
                <a:latin typeface="Arial"/>
              </a:rPr>
              <a:t>Svolge funzioni in materia di valutazione e misurazione della </a:t>
            </a:r>
            <a:r>
              <a:rPr i="1" lang="it-IT" sz="1110">
                <a:solidFill>
                  <a:srgbClr val="00338d"/>
                </a:solidFill>
                <a:latin typeface="Arial"/>
              </a:rPr>
              <a:t>performace</a:t>
            </a:r>
            <a:endParaRPr/>
          </a:p>
        </p:txBody>
      </p:sp>
      <p:sp>
        <p:nvSpPr>
          <p:cNvPr id="1798" name="CustomShape 16"/>
          <p:cNvSpPr/>
          <p:nvPr/>
        </p:nvSpPr>
        <p:spPr>
          <a:xfrm>
            <a:off x="2801520" y="45691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r>
              <a:rPr lang="it-IT" sz="1110">
                <a:solidFill>
                  <a:srgbClr val="00338d"/>
                </a:solidFill>
                <a:latin typeface="Arial"/>
              </a:rPr>
              <a:t>Forniscono supporto tecnico e informativo agli enti locali</a:t>
            </a:r>
            <a:endParaRPr/>
          </a:p>
        </p:txBody>
      </p:sp>
      <p:sp>
        <p:nvSpPr>
          <p:cNvPr id="1799" name="CustomShape 17"/>
          <p:cNvSpPr/>
          <p:nvPr/>
        </p:nvSpPr>
        <p:spPr>
          <a:xfrm>
            <a:off x="5055840" y="455436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r>
              <a:rPr lang="it-IT" sz="1110">
                <a:solidFill>
                  <a:srgbClr val="00338d"/>
                </a:solidFill>
                <a:latin typeface="Arial"/>
              </a:rPr>
              <a:t>Predispone percorsi, anche specifici e settoriali, di formazione</a:t>
            </a:r>
            <a:endParaRPr/>
          </a:p>
          <a:p>
            <a:pPr>
              <a:lnSpc>
                <a:spcPct val="100000"/>
              </a:lnSpc>
            </a:pPr>
            <a:r>
              <a:rPr lang="it-IT" sz="1110">
                <a:solidFill>
                  <a:srgbClr val="00338d"/>
                </a:solidFill>
                <a:latin typeface="Arial"/>
              </a:rPr>
              <a:t>dei dipendenti delle pubbliche amministrazioni</a:t>
            </a:r>
            <a:endParaRPr/>
          </a:p>
        </p:txBody>
      </p:sp>
      <p:sp>
        <p:nvSpPr>
          <p:cNvPr id="1800" name="CustomShape 18"/>
          <p:cNvSpPr/>
          <p:nvPr/>
        </p:nvSpPr>
        <p:spPr>
          <a:xfrm>
            <a:off x="7352280" y="455436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r>
              <a:rPr lang="it-IT" sz="1110">
                <a:solidFill>
                  <a:srgbClr val="00338d"/>
                </a:solidFill>
                <a:latin typeface="Arial"/>
              </a:rPr>
              <a:t>Sono responsabili dell’introduzione ed</a:t>
            </a:r>
            <a:endParaRPr/>
          </a:p>
          <a:p>
            <a:pPr>
              <a:lnSpc>
                <a:spcPct val="100000"/>
              </a:lnSpc>
            </a:pPr>
            <a:r>
              <a:rPr lang="it-IT" sz="1110">
                <a:solidFill>
                  <a:srgbClr val="00338d"/>
                </a:solidFill>
                <a:latin typeface="Arial"/>
              </a:rPr>
              <a:t>implementazione delle misure previste dalla legge e dal P.N.A.</a:t>
            </a:r>
            <a:endParaRPr/>
          </a:p>
        </p:txBody>
      </p:sp>
      <p:pic>
        <p:nvPicPr>
          <p:cNvPr descr="" id="1801" name="Picture 2"/>
          <p:cNvPicPr/>
          <p:nvPr/>
        </p:nvPicPr>
        <p:blipFill>
          <a:blip r:embed="rId1"/>
          <a:stretch>
            <a:fillRect/>
          </a:stretch>
        </p:blipFill>
        <p:spPr>
          <a:xfrm>
            <a:off x="6934320" y="1781640"/>
            <a:ext cx="362520" cy="359640"/>
          </a:xfrm>
          <a:prstGeom prst="rect">
            <a:avLst/>
          </a:prstGeom>
        </p:spPr>
      </p:pic>
      <p:pic>
        <p:nvPicPr>
          <p:cNvPr descr="" id="1802" name="Immagine 99"/>
          <p:cNvPicPr/>
          <p:nvPr/>
        </p:nvPicPr>
        <p:blipFill>
          <a:blip r:embed="rId2"/>
          <a:stretch>
            <a:fillRect/>
          </a:stretch>
        </p:blipFill>
        <p:spPr>
          <a:xfrm>
            <a:off x="4636080" y="1693080"/>
            <a:ext cx="387360" cy="402480"/>
          </a:xfrm>
          <a:prstGeom prst="rect">
            <a:avLst/>
          </a:prstGeom>
        </p:spPr>
      </p:pic>
      <p:pic>
        <p:nvPicPr>
          <p:cNvPr descr="" id="1803" name="Picture 14"/>
          <p:cNvPicPr/>
          <p:nvPr/>
        </p:nvPicPr>
        <p:blipFill>
          <a:blip r:embed="rId3"/>
          <a:stretch>
            <a:fillRect/>
          </a:stretch>
        </p:blipFill>
        <p:spPr>
          <a:xfrm>
            <a:off x="4598640" y="4241880"/>
            <a:ext cx="450000" cy="359640"/>
          </a:xfrm>
          <a:prstGeom prst="rect">
            <a:avLst/>
          </a:prstGeom>
        </p:spPr>
      </p:pic>
      <p:pic>
        <p:nvPicPr>
          <p:cNvPr descr="" id="1804" name="Picture 16"/>
          <p:cNvPicPr/>
          <p:nvPr/>
        </p:nvPicPr>
        <p:blipFill>
          <a:blip r:embed="rId4"/>
          <a:stretch>
            <a:fillRect/>
          </a:stretch>
        </p:blipFill>
        <p:spPr>
          <a:xfrm>
            <a:off x="6861600" y="4219560"/>
            <a:ext cx="432360" cy="359640"/>
          </a:xfrm>
          <a:prstGeom prst="rect">
            <a:avLst/>
          </a:prstGeom>
        </p:spPr>
      </p:pic>
      <p:pic>
        <p:nvPicPr>
          <p:cNvPr descr="" id="1805" name="Immagine 25"/>
          <p:cNvPicPr/>
          <p:nvPr/>
        </p:nvPicPr>
        <p:blipFill>
          <a:blip r:embed="rId5"/>
          <a:stretch>
            <a:fillRect/>
          </a:stretch>
        </p:blipFill>
        <p:spPr>
          <a:xfrm>
            <a:off x="9173520" y="4163400"/>
            <a:ext cx="386640" cy="386640"/>
          </a:xfrm>
          <a:prstGeom prst="rect">
            <a:avLst/>
          </a:prstGeom>
        </p:spPr>
      </p:pic>
      <p:pic>
        <p:nvPicPr>
          <p:cNvPr descr="" id="1806" name="Immagine 59"/>
          <p:cNvPicPr/>
          <p:nvPr/>
        </p:nvPicPr>
        <p:blipFill>
          <a:blip r:embed="rId6"/>
          <a:stretch>
            <a:fillRect/>
          </a:stretch>
        </p:blipFill>
        <p:spPr>
          <a:xfrm>
            <a:off x="9149760" y="1741320"/>
            <a:ext cx="448200" cy="403920"/>
          </a:xfrm>
          <a:prstGeom prst="rect">
            <a:avLst/>
          </a:prstGeom>
        </p:spPr>
      </p:pic>
      <p:pic>
        <p:nvPicPr>
          <p:cNvPr descr="" id="1807" name="Immagine 60"/>
          <p:cNvPicPr/>
          <p:nvPr/>
        </p:nvPicPr>
        <p:blipFill>
          <a:blip r:embed="rId7"/>
          <a:stretch>
            <a:fillRect/>
          </a:stretch>
        </p:blipFill>
        <p:spPr>
          <a:xfrm>
            <a:off x="2440800" y="4140360"/>
            <a:ext cx="507240" cy="447480"/>
          </a:xfrm>
          <a:prstGeom prst="rect">
            <a:avLst/>
          </a:prstGeom>
        </p:spPr>
      </p:pic>
      <p:pic>
        <p:nvPicPr>
          <p:cNvPr descr="" id="1808" name="Immagine 70"/>
          <p:cNvPicPr/>
          <p:nvPr/>
        </p:nvPicPr>
        <p:blipFill>
          <a:blip r:embed="rId8"/>
          <a:stretch>
            <a:fillRect/>
          </a:stretch>
        </p:blipFill>
        <p:spPr>
          <a:xfrm>
            <a:off x="2480040" y="1666440"/>
            <a:ext cx="362520" cy="460440"/>
          </a:xfrm>
          <a:prstGeom prst="rect">
            <a:avLst/>
          </a:prstGeom>
        </p:spPr>
      </p:pic>
      <p:sp>
        <p:nvSpPr>
          <p:cNvPr id="1809" name="TextShape 1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Soggetti coinvolti nella prevenzione della corruzione a livello nazionale</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10" name="Picture 4"/>
          <p:cNvPicPr/>
          <p:nvPr/>
        </p:nvPicPr>
        <p:blipFill>
          <a:blip r:embed="rId1"/>
          <a:stretch>
            <a:fillRect/>
          </a:stretch>
        </p:blipFill>
        <p:spPr>
          <a:xfrm>
            <a:off x="426960" y="2099160"/>
            <a:ext cx="1264680" cy="948240"/>
          </a:xfrm>
          <a:prstGeom prst="rect">
            <a:avLst/>
          </a:prstGeom>
          <a:ln w="25560">
            <a:solidFill>
              <a:srgbClr val="007c92"/>
            </a:solidFill>
            <a:round/>
          </a:ln>
        </p:spPr>
      </p:pic>
      <p:sp>
        <p:nvSpPr>
          <p:cNvPr id="1811" name="CustomShape 1"/>
          <p:cNvSpPr/>
          <p:nvPr/>
        </p:nvSpPr>
        <p:spPr>
          <a:xfrm>
            <a:off x="1905120" y="-11796120"/>
            <a:ext cx="1828440" cy="0"/>
          </a:xfrm>
          <a:prstGeom prst="straightConnector1">
            <a:avLst/>
          </a:prstGeom>
          <a:ln cap="rnd" w="101520">
            <a:solidFill>
              <a:srgbClr val="007c92"/>
            </a:solidFill>
            <a:custDash>
              <a:ds d="1128000" sp="846000"/>
            </a:custDash>
            <a:round/>
            <a:tailEnd len="med" type="triangle" w="med"/>
          </a:ln>
        </p:spPr>
      </p:sp>
      <p:sp>
        <p:nvSpPr>
          <p:cNvPr id="1812" name="CustomShape 2"/>
          <p:cNvSpPr/>
          <p:nvPr/>
        </p:nvSpPr>
        <p:spPr>
          <a:xfrm>
            <a:off x="332640" y="3496320"/>
            <a:ext cx="4543920" cy="912960"/>
          </a:xfrm>
          <a:prstGeom prst="rect">
            <a:avLst/>
          </a:prstGeom>
        </p:spPr>
        <p:txBody>
          <a:bodyPr bIns="0" lIns="0" rIns="0" tIns="0"/>
          <a:p>
            <a:pPr>
              <a:lnSpc>
                <a:spcPct val="100000"/>
              </a:lnSpc>
              <a:buFont typeface="Arial"/>
              <a:buChar char="•"/>
            </a:pPr>
            <a:r>
              <a:rPr b="1" lang="it-IT" sz="1200">
                <a:solidFill>
                  <a:srgbClr val="007c92"/>
                </a:solidFill>
                <a:latin typeface="Verdana"/>
              </a:rPr>
              <a:t>L'AVCP è stata soppressa ed i relativi compiti e funzioni sono stati trasferiti all'A.N.A.C. (Autorità Nazionale AntiCorruzione)</a:t>
            </a:r>
            <a:r>
              <a:rPr b="1" lang="it-IT" sz="1200">
                <a:solidFill>
                  <a:srgbClr val="007c92"/>
                </a:solidFill>
                <a:latin typeface="Verdana"/>
              </a:rPr>
              <a:t>
</a:t>
            </a:r>
            <a:endParaRPr/>
          </a:p>
          <a:p>
            <a:pPr>
              <a:lnSpc>
                <a:spcPct val="100000"/>
              </a:lnSpc>
            </a:pPr>
            <a:endParaRPr/>
          </a:p>
        </p:txBody>
      </p:sp>
      <p:sp>
        <p:nvSpPr>
          <p:cNvPr id="1813" name="Line 3"/>
          <p:cNvSpPr/>
          <p:nvPr/>
        </p:nvSpPr>
        <p:spPr>
          <a:xfrm>
            <a:off x="408960" y="2113920"/>
            <a:ext cx="1283040" cy="933840"/>
          </a:xfrm>
          <a:prstGeom prst="line">
            <a:avLst/>
          </a:prstGeom>
          <a:ln w="25560">
            <a:solidFill>
              <a:srgbClr val="c00000"/>
            </a:solidFill>
            <a:round/>
          </a:ln>
        </p:spPr>
      </p:sp>
      <p:sp>
        <p:nvSpPr>
          <p:cNvPr id="1814" name="Line 4"/>
          <p:cNvSpPr/>
          <p:nvPr/>
        </p:nvSpPr>
        <p:spPr>
          <a:xfrm flipH="1">
            <a:off x="440640" y="2128680"/>
            <a:ext cx="1265040" cy="938520"/>
          </a:xfrm>
          <a:prstGeom prst="line">
            <a:avLst/>
          </a:prstGeom>
          <a:ln w="25560">
            <a:solidFill>
              <a:srgbClr val="c00000"/>
            </a:solidFill>
            <a:round/>
          </a:ln>
        </p:spPr>
      </p:sp>
      <p:sp>
        <p:nvSpPr>
          <p:cNvPr id="1815" name="CustomShape 5"/>
          <p:cNvSpPr/>
          <p:nvPr/>
        </p:nvSpPr>
        <p:spPr>
          <a:xfrm>
            <a:off x="274680" y="7920"/>
            <a:ext cx="304560" cy="304560"/>
          </a:xfrm>
          <a:prstGeom prst="rect">
            <a:avLst/>
          </a:prstGeom>
        </p:spPr>
      </p:sp>
      <p:pic>
        <p:nvPicPr>
          <p:cNvPr descr="" id="1816" name="Immagine 19"/>
          <p:cNvPicPr/>
          <p:nvPr/>
        </p:nvPicPr>
        <p:blipFill>
          <a:blip r:embed="rId2"/>
          <a:stretch>
            <a:fillRect/>
          </a:stretch>
        </p:blipFill>
        <p:spPr>
          <a:xfrm>
            <a:off x="7848720" y="2013840"/>
            <a:ext cx="1364400" cy="1053000"/>
          </a:xfrm>
          <a:prstGeom prst="rect">
            <a:avLst/>
          </a:prstGeom>
          <a:ln w="25560">
            <a:solidFill>
              <a:srgbClr val="366b7e"/>
            </a:solidFill>
            <a:round/>
          </a:ln>
        </p:spPr>
      </p:pic>
      <p:sp>
        <p:nvSpPr>
          <p:cNvPr id="1817" name="CustomShape 6"/>
          <p:cNvSpPr/>
          <p:nvPr/>
        </p:nvSpPr>
        <p:spPr>
          <a:xfrm>
            <a:off x="5209200" y="3417480"/>
            <a:ext cx="4543920" cy="912960"/>
          </a:xfrm>
          <a:prstGeom prst="rect">
            <a:avLst/>
          </a:prstGeom>
        </p:spPr>
        <p:txBody>
          <a:bodyPr bIns="0" lIns="0" rIns="0" tIns="0"/>
          <a:p>
            <a:pPr>
              <a:lnSpc>
                <a:spcPct val="100000"/>
              </a:lnSpc>
              <a:buFont typeface="Arial"/>
              <a:buChar char="•"/>
            </a:pPr>
            <a:r>
              <a:rPr b="1" lang="it-IT" sz="1200">
                <a:solidFill>
                  <a:srgbClr val="007c92"/>
                </a:solidFill>
                <a:latin typeface="Verdana"/>
              </a:rPr>
              <a:t>Le funzioni dell'A.N.A.C. in materia di misurazione e valutazione della performance di cui agli artt. 7, 8, 9, 10, 12, 13 e 14 del D.Lgs. 150/2009, sono state trasferite al Dipartimento della Funzione Pubblica</a:t>
            </a:r>
            <a:endParaRPr/>
          </a:p>
        </p:txBody>
      </p:sp>
      <p:sp>
        <p:nvSpPr>
          <p:cNvPr id="1818" name="CustomShape 7"/>
          <p:cNvSpPr/>
          <p:nvPr/>
        </p:nvSpPr>
        <p:spPr>
          <a:xfrm>
            <a:off x="5209200" y="4703760"/>
            <a:ext cx="4543920" cy="547920"/>
          </a:xfrm>
          <a:prstGeom prst="rect">
            <a:avLst/>
          </a:prstGeom>
        </p:spPr>
        <p:txBody>
          <a:bodyPr bIns="0" lIns="0" rIns="0" tIns="0"/>
          <a:p>
            <a:pPr>
              <a:lnSpc>
                <a:spcPct val="100000"/>
              </a:lnSpc>
              <a:buFont typeface="Arial"/>
              <a:buChar char="•"/>
            </a:pPr>
            <a:r>
              <a:rPr b="1" lang="it-IT" sz="1200">
                <a:solidFill>
                  <a:srgbClr val="007c92"/>
                </a:solidFill>
                <a:latin typeface="Verdana"/>
              </a:rPr>
              <a:t>Le funzioni del Dipartimento della Funzione Pubblica di cui all'art. 1, commi 4, 5 e 8, della l. 190/2012, sono state trasferite all'A.N.A.C.</a:t>
            </a:r>
            <a:endParaRPr/>
          </a:p>
        </p:txBody>
      </p:sp>
      <p:sp>
        <p:nvSpPr>
          <p:cNvPr id="1819" name="CustomShape 8"/>
          <p:cNvSpPr/>
          <p:nvPr/>
        </p:nvSpPr>
        <p:spPr>
          <a:xfrm>
            <a:off x="1808280" y="1112760"/>
            <a:ext cx="6345000" cy="334440"/>
          </a:xfrm>
          <a:prstGeom prst="rect">
            <a:avLst/>
          </a:prstGeom>
        </p:spPr>
        <p:txBody>
          <a:bodyPr anchor="ctr" bIns="0" lIns="0" rIns="0" tIns="0"/>
          <a:p>
            <a:pPr algn="ctr">
              <a:lnSpc>
                <a:spcPct val="100000"/>
              </a:lnSpc>
            </a:pPr>
            <a:r>
              <a:rPr b="1" lang="it-IT" sz="1200" u="sng">
                <a:solidFill>
                  <a:srgbClr val="007c92"/>
                </a:solidFill>
                <a:latin typeface="Arial"/>
              </a:rPr>
              <a:t>ART. 19 DEL D.L. 90/2014, CONVERTITO IN L. 114/2014</a:t>
            </a:r>
            <a:endParaRPr/>
          </a:p>
        </p:txBody>
      </p:sp>
      <p:sp>
        <p:nvSpPr>
          <p:cNvPr id="1820" name="CustomShape 9"/>
          <p:cNvSpPr/>
          <p:nvPr/>
        </p:nvSpPr>
        <p:spPr>
          <a:xfrm>
            <a:off x="87840" y="1616400"/>
            <a:ext cx="1925280" cy="250560"/>
          </a:xfrm>
          <a:prstGeom prst="rect">
            <a:avLst/>
          </a:prstGeom>
        </p:spPr>
        <p:txBody>
          <a:bodyPr anchor="ctr" bIns="0" lIns="0" rIns="0" tIns="0"/>
          <a:p>
            <a:pPr algn="ctr">
              <a:lnSpc>
                <a:spcPct val="100000"/>
              </a:lnSpc>
            </a:pPr>
            <a:r>
              <a:rPr b="1" lang="it-IT" sz="1200">
                <a:solidFill>
                  <a:srgbClr val="007c92"/>
                </a:solidFill>
                <a:latin typeface="Arial"/>
              </a:rPr>
              <a:t>AVCP</a:t>
            </a:r>
            <a:endParaRPr/>
          </a:p>
        </p:txBody>
      </p:sp>
      <p:sp>
        <p:nvSpPr>
          <p:cNvPr id="1821" name="CustomShape 10"/>
          <p:cNvSpPr/>
          <p:nvPr/>
        </p:nvSpPr>
        <p:spPr>
          <a:xfrm>
            <a:off x="3865680" y="1694520"/>
            <a:ext cx="1925280" cy="250560"/>
          </a:xfrm>
          <a:prstGeom prst="rect">
            <a:avLst/>
          </a:prstGeom>
        </p:spPr>
        <p:txBody>
          <a:bodyPr anchor="ctr" bIns="0" lIns="0" rIns="0" tIns="0"/>
          <a:p>
            <a:pPr algn="ctr">
              <a:lnSpc>
                <a:spcPct val="100000"/>
              </a:lnSpc>
            </a:pPr>
            <a:r>
              <a:rPr b="1" lang="it-IT" sz="1200">
                <a:solidFill>
                  <a:srgbClr val="ff0000"/>
                </a:solidFill>
                <a:latin typeface="Arial"/>
              </a:rPr>
              <a:t>A.N.A.C.</a:t>
            </a:r>
            <a:endParaRPr/>
          </a:p>
        </p:txBody>
      </p:sp>
      <p:sp>
        <p:nvSpPr>
          <p:cNvPr id="1822" name="CustomShape 11"/>
          <p:cNvSpPr/>
          <p:nvPr/>
        </p:nvSpPr>
        <p:spPr>
          <a:xfrm>
            <a:off x="7620120" y="1681920"/>
            <a:ext cx="1925280" cy="250560"/>
          </a:xfrm>
          <a:prstGeom prst="rect">
            <a:avLst/>
          </a:prstGeom>
        </p:spPr>
        <p:txBody>
          <a:bodyPr anchor="ctr" bIns="0" lIns="0" rIns="0" tIns="0"/>
          <a:p>
            <a:pPr algn="ctr">
              <a:lnSpc>
                <a:spcPct val="100000"/>
              </a:lnSpc>
            </a:pPr>
            <a:r>
              <a:rPr b="1" lang="it-IT" sz="1200">
                <a:solidFill>
                  <a:srgbClr val="007c92"/>
                </a:solidFill>
                <a:latin typeface="Arial"/>
              </a:rPr>
              <a:t>D.F.P.</a:t>
            </a:r>
            <a:endParaRPr/>
          </a:p>
        </p:txBody>
      </p:sp>
      <p:pic>
        <p:nvPicPr>
          <p:cNvPr descr="" id="1823" name="Immagine 29"/>
          <p:cNvPicPr/>
          <p:nvPr/>
        </p:nvPicPr>
        <p:blipFill>
          <a:blip r:embed="rId3"/>
          <a:stretch>
            <a:fillRect/>
          </a:stretch>
        </p:blipFill>
        <p:spPr>
          <a:xfrm>
            <a:off x="3990240" y="2028960"/>
            <a:ext cx="1428480" cy="1008360"/>
          </a:xfrm>
          <a:prstGeom prst="rect">
            <a:avLst/>
          </a:prstGeom>
          <a:ln w="25560">
            <a:solidFill>
              <a:srgbClr val="ff0000"/>
            </a:solidFill>
            <a:round/>
          </a:ln>
        </p:spPr>
      </p:pic>
      <p:sp>
        <p:nvSpPr>
          <p:cNvPr id="1824" name="CustomShape 12"/>
          <p:cNvSpPr/>
          <p:nvPr/>
        </p:nvSpPr>
        <p:spPr>
          <a:xfrm>
            <a:off x="332640" y="4317840"/>
            <a:ext cx="4543920" cy="730440"/>
          </a:xfrm>
          <a:prstGeom prst="rect">
            <a:avLst/>
          </a:prstGeom>
        </p:spPr>
        <p:txBody>
          <a:bodyPr bIns="0" lIns="0" rIns="0" tIns="0"/>
          <a:p>
            <a:pPr>
              <a:lnSpc>
                <a:spcPct val="100000"/>
              </a:lnSpc>
              <a:buFont typeface="Arial"/>
              <a:buChar char="•"/>
            </a:pPr>
            <a:r>
              <a:rPr b="1" lang="it-IT" sz="1200">
                <a:solidFill>
                  <a:srgbClr val="007c92"/>
                </a:solidFill>
                <a:latin typeface="Verdana"/>
              </a:rPr>
              <a:t>Sono state attribuite nuove funzioni all'A.N.A.C.</a:t>
            </a:r>
            <a:endParaRPr/>
          </a:p>
          <a:p>
            <a:pPr>
              <a:lnSpc>
                <a:spcPct val="100000"/>
              </a:lnSpc>
            </a:pPr>
            <a:r>
              <a:rPr b="1" lang="it-IT" sz="1200">
                <a:solidFill>
                  <a:srgbClr val="007c92"/>
                </a:solidFill>
                <a:latin typeface="Verdana"/>
              </a:rPr>
              <a:t>
</a:t>
            </a:r>
            <a:endParaRPr/>
          </a:p>
          <a:p>
            <a:pPr>
              <a:lnSpc>
                <a:spcPct val="100000"/>
              </a:lnSpc>
            </a:pPr>
            <a:endParaRPr/>
          </a:p>
        </p:txBody>
      </p:sp>
      <p:sp>
        <p:nvSpPr>
          <p:cNvPr id="1825" name="TextShape 13"/>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Soggetti coinvolti nella prevenzione della corruzione a livello nazionale</a:t>
            </a:r>
            <a:endParaRPr/>
          </a:p>
        </p:txBody>
      </p:sp>
      <p:sp>
        <p:nvSpPr>
          <p:cNvPr id="1826" name="CustomShape 14"/>
          <p:cNvSpPr/>
          <p:nvPr/>
        </p:nvSpPr>
        <p:spPr>
          <a:xfrm>
            <a:off x="5712480" y="-11796120"/>
            <a:ext cx="1828440" cy="0"/>
          </a:xfrm>
          <a:prstGeom prst="straightConnector1">
            <a:avLst/>
          </a:prstGeom>
          <a:ln cap="rnd" w="101520">
            <a:solidFill>
              <a:srgbClr val="007c92"/>
            </a:solidFill>
            <a:custDash>
              <a:ds d="1128000" sp="846000"/>
            </a:custDash>
            <a:round/>
            <a:headEnd len="med" type="triangle" w="med"/>
            <a:tailEnd len="med" type="triangle" w="med"/>
          </a:ln>
        </p:spPr>
      </p:sp>
      <p:pic>
        <p:nvPicPr>
          <p:cNvPr descr="" id="1827" name=""/>
          <p:cNvPicPr/>
          <p:nvPr/>
        </p:nvPicPr>
        <p:blipFill>
          <a:blip r:embed="rId4"/>
          <a:stretch>
            <a:fillRect/>
          </a:stretch>
        </p:blipFill>
        <p:spPr>
          <a:xfrm>
            <a:off x="0" y="0"/>
            <a:ext cx="152280" cy="15228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8" name="CustomShape 1"/>
          <p:cNvSpPr/>
          <p:nvPr/>
        </p:nvSpPr>
        <p:spPr>
          <a:xfrm>
            <a:off x="274680" y="7920"/>
            <a:ext cx="304560" cy="304560"/>
          </a:xfrm>
          <a:prstGeom prst="rect">
            <a:avLst/>
          </a:prstGeom>
        </p:spPr>
      </p:sp>
      <p:pic>
        <p:nvPicPr>
          <p:cNvPr descr="" id="1829" name="Immagine 29"/>
          <p:cNvPicPr/>
          <p:nvPr/>
        </p:nvPicPr>
        <p:blipFill>
          <a:blip r:embed="rId1"/>
          <a:stretch>
            <a:fillRect/>
          </a:stretch>
        </p:blipFill>
        <p:spPr>
          <a:xfrm>
            <a:off x="4057560" y="1066680"/>
            <a:ext cx="1428480" cy="1008360"/>
          </a:xfrm>
          <a:prstGeom prst="rect">
            <a:avLst/>
          </a:prstGeom>
        </p:spPr>
      </p:pic>
      <p:sp>
        <p:nvSpPr>
          <p:cNvPr id="1830" name="CustomShape 2"/>
          <p:cNvSpPr/>
          <p:nvPr/>
        </p:nvSpPr>
        <p:spPr>
          <a:xfrm>
            <a:off x="0" y="1897560"/>
            <a:ext cx="4240080" cy="182880"/>
          </a:xfrm>
          <a:prstGeom prst="rect">
            <a:avLst/>
          </a:prstGeom>
        </p:spPr>
        <p:txBody>
          <a:bodyPr bIns="0" lIns="0" rIns="0" tIns="0"/>
          <a:p>
            <a:pPr algn="ctr">
              <a:lnSpc>
                <a:spcPct val="100000"/>
              </a:lnSpc>
            </a:pPr>
            <a:r>
              <a:rPr b="1" lang="it-IT" sz="1200" u="sng">
                <a:solidFill>
                  <a:srgbClr val="ff0000"/>
                </a:solidFill>
                <a:latin typeface="Arial"/>
              </a:rPr>
              <a:t>NUOVE FUNZIONI </a:t>
            </a:r>
            <a:r>
              <a:rPr b="1" lang="it-IT" sz="1200" u="sng">
                <a:solidFill>
                  <a:srgbClr val="007c92"/>
                </a:solidFill>
                <a:latin typeface="Arial"/>
              </a:rPr>
              <a:t>ATTRIBUITE ALL'A.N.A.C.</a:t>
            </a:r>
            <a:endParaRPr/>
          </a:p>
        </p:txBody>
      </p:sp>
      <p:sp>
        <p:nvSpPr>
          <p:cNvPr id="1831" name="CustomShape 3"/>
          <p:cNvSpPr/>
          <p:nvPr/>
        </p:nvSpPr>
        <p:spPr>
          <a:xfrm>
            <a:off x="246600" y="2268000"/>
            <a:ext cx="4477320" cy="3103200"/>
          </a:xfrm>
          <a:prstGeom prst="rect">
            <a:avLst/>
          </a:prstGeom>
        </p:spPr>
        <p:txBody>
          <a:bodyPr bIns="0" lIns="0" rIns="0" tIns="0"/>
          <a:p>
            <a:pPr>
              <a:lnSpc>
                <a:spcPct val="100000"/>
              </a:lnSpc>
              <a:buFont charset="2" typeface="Wingdings"/>
              <a:buChar char=""/>
            </a:pPr>
            <a:r>
              <a:rPr b="1" i="1" lang="it-IT" sz="1200" u="sng">
                <a:solidFill>
                  <a:srgbClr val="007c92"/>
                </a:solidFill>
                <a:latin typeface="Arial"/>
              </a:rPr>
              <a:t>riceve notizie e segnalazioni di illeciti</a:t>
            </a:r>
            <a:r>
              <a:rPr b="1" i="1" lang="it-IT" sz="1200">
                <a:solidFill>
                  <a:srgbClr val="007c92"/>
                </a:solidFill>
                <a:latin typeface="Arial"/>
              </a:rPr>
              <a:t>, anche </a:t>
            </a:r>
            <a:r>
              <a:rPr b="1" i="1" lang="it-IT" sz="1200" u="sng">
                <a:solidFill>
                  <a:srgbClr val="007c92"/>
                </a:solidFill>
                <a:latin typeface="Arial"/>
              </a:rPr>
              <a:t>nelle forme</a:t>
            </a:r>
            <a:r>
              <a:rPr b="1" i="1" lang="it-IT" sz="1200">
                <a:solidFill>
                  <a:srgbClr val="007c92"/>
                </a:solidFill>
                <a:latin typeface="Arial"/>
              </a:rPr>
              <a:t> di cui all'art. 54-bis del D.Lgs. 165/2001;</a:t>
            </a:r>
            <a:endParaRPr/>
          </a:p>
          <a:p>
            <a:pPr>
              <a:lnSpc>
                <a:spcPct val="100000"/>
              </a:lnSpc>
              <a:buFont charset="2" typeface="Wingdings"/>
              <a:buChar char=""/>
            </a:pPr>
            <a:r>
              <a:rPr b="1" i="1" lang="it-IT" sz="1200" u="sng">
                <a:solidFill>
                  <a:srgbClr val="007c92"/>
                </a:solidFill>
                <a:latin typeface="Arial"/>
              </a:rPr>
              <a:t>riceve notizie e segnalazioni dagli avvocati dello Stato </a:t>
            </a:r>
            <a:r>
              <a:rPr b="1" i="1" lang="it-IT" sz="1200">
                <a:solidFill>
                  <a:srgbClr val="007c92"/>
                </a:solidFill>
                <a:latin typeface="Arial"/>
              </a:rPr>
              <a:t>che, nell'esercizio delle funzioni di cui all'art. 13 del R.D. 1611/1933, vengano a conoscenza di violazioni di disposizioni di legge o regolamento o altre anomalie o irregolarità relative ai contratti pubblici. Per gli avvocati dello Stato segnalanti resta fermo l'obbligo di denuncia di cui all'art.331 c.p.;</a:t>
            </a:r>
            <a:endParaRPr/>
          </a:p>
          <a:p>
            <a:pPr>
              <a:lnSpc>
                <a:spcPct val="100000"/>
              </a:lnSpc>
              <a:buFont charset="2" typeface="Wingdings"/>
              <a:buChar char=""/>
            </a:pPr>
            <a:r>
              <a:rPr b="1" i="1" lang="it-IT" sz="1200">
                <a:solidFill>
                  <a:srgbClr val="007c92"/>
                </a:solidFill>
                <a:latin typeface="Arial"/>
              </a:rPr>
              <a:t>salvo che il fatto costituisca reato, applica, nel rispetto delle norme previste dalla l. 689/1981, una </a:t>
            </a:r>
            <a:r>
              <a:rPr b="1" i="1" lang="it-IT" sz="1200" u="sng">
                <a:solidFill>
                  <a:srgbClr val="007c92"/>
                </a:solidFill>
                <a:latin typeface="Arial"/>
              </a:rPr>
              <a:t>sanzione amministrativa</a:t>
            </a:r>
            <a:r>
              <a:rPr b="1" i="1" lang="it-IT" sz="1200">
                <a:solidFill>
                  <a:srgbClr val="007c92"/>
                </a:solidFill>
                <a:latin typeface="Arial"/>
              </a:rPr>
              <a:t> non inferiore a euro 1.000 e non superiore a euro 10.000, nel caso in cui il soggetto obbligato ometta l'adozione dei piani triennali di prevenzione della corruzione, dei programmi triennali di trasparenza o dei codici di comportamento.</a:t>
            </a:r>
            <a:endParaRPr/>
          </a:p>
          <a:p>
            <a:pPr>
              <a:lnSpc>
                <a:spcPct val="100000"/>
              </a:lnSpc>
            </a:pPr>
            <a:endParaRPr/>
          </a:p>
        </p:txBody>
      </p:sp>
      <p:sp>
        <p:nvSpPr>
          <p:cNvPr id="1832" name="CustomShape 4"/>
          <p:cNvSpPr/>
          <p:nvPr/>
        </p:nvSpPr>
        <p:spPr>
          <a:xfrm>
            <a:off x="5160600" y="1872720"/>
            <a:ext cx="4069080" cy="182880"/>
          </a:xfrm>
          <a:prstGeom prst="rect">
            <a:avLst/>
          </a:prstGeom>
        </p:spPr>
        <p:txBody>
          <a:bodyPr bIns="0" lIns="0" rIns="0" tIns="0"/>
          <a:p>
            <a:pPr algn="ctr">
              <a:lnSpc>
                <a:spcPct val="100000"/>
              </a:lnSpc>
            </a:pPr>
            <a:r>
              <a:rPr b="1" lang="it-IT" sz="1200" u="sng">
                <a:solidFill>
                  <a:srgbClr val="007c92"/>
                </a:solidFill>
                <a:latin typeface="Arial"/>
              </a:rPr>
              <a:t>NUOVE FUNZIONI TRASFERITE </a:t>
            </a:r>
            <a:r>
              <a:rPr b="1" lang="it-IT" sz="1200" u="sng">
                <a:solidFill>
                  <a:srgbClr val="ff0000"/>
                </a:solidFill>
                <a:latin typeface="Arial"/>
              </a:rPr>
              <a:t>ALL'</a:t>
            </a:r>
            <a:r>
              <a:rPr b="1" lang="it-IT" sz="1200" u="sng">
                <a:solidFill>
                  <a:srgbClr val="007c92"/>
                </a:solidFill>
                <a:latin typeface="Arial"/>
              </a:rPr>
              <a:t>A.N.A.C. DAL D.F.P.</a:t>
            </a:r>
            <a:endParaRPr/>
          </a:p>
        </p:txBody>
      </p:sp>
      <p:sp>
        <p:nvSpPr>
          <p:cNvPr id="1833" name="CustomShape 5"/>
          <p:cNvSpPr/>
          <p:nvPr/>
        </p:nvSpPr>
        <p:spPr>
          <a:xfrm>
            <a:off x="5160600" y="2251800"/>
            <a:ext cx="4668840" cy="3468240"/>
          </a:xfrm>
          <a:prstGeom prst="rect">
            <a:avLst/>
          </a:prstGeom>
        </p:spPr>
        <p:txBody>
          <a:bodyPr bIns="0" lIns="0" rIns="0" tIns="0"/>
          <a:p>
            <a:pPr>
              <a:lnSpc>
                <a:spcPct val="100000"/>
              </a:lnSpc>
              <a:buFont charset="2" typeface="Wingdings"/>
              <a:buChar char=""/>
            </a:pPr>
            <a:r>
              <a:rPr b="1" i="1" lang="it-IT" sz="1200">
                <a:solidFill>
                  <a:srgbClr val="007c92"/>
                </a:solidFill>
                <a:latin typeface="Arial"/>
              </a:rPr>
              <a:t>coordina l'attuazione delle strategie di prevenzione e contrasto della corruzione e dell'illegalità nella P.A.; </a:t>
            </a:r>
            <a:endParaRPr/>
          </a:p>
          <a:p>
            <a:pPr>
              <a:lnSpc>
                <a:spcPct val="100000"/>
              </a:lnSpc>
              <a:buFont charset="2" typeface="Wingdings"/>
              <a:buChar char=""/>
            </a:pPr>
            <a:r>
              <a:rPr b="1" i="1" lang="it-IT" sz="1200">
                <a:solidFill>
                  <a:srgbClr val="007c92"/>
                </a:solidFill>
                <a:latin typeface="Arial"/>
              </a:rPr>
              <a:t>promuove e definisce norme e metodologie comuni per la prevenzione della corruzione, coerenti con gli indirizzi, i programmi e i progetti internazionali; </a:t>
            </a:r>
            <a:endParaRPr/>
          </a:p>
          <a:p>
            <a:pPr>
              <a:lnSpc>
                <a:spcPct val="100000"/>
              </a:lnSpc>
              <a:buFont charset="2" typeface="Wingdings"/>
              <a:buChar char=""/>
            </a:pPr>
            <a:r>
              <a:rPr b="1" i="1" lang="it-IT" sz="1200">
                <a:solidFill>
                  <a:srgbClr val="ff0000"/>
                </a:solidFill>
                <a:latin typeface="Arial"/>
              </a:rPr>
              <a:t>predispone il P.N.A.;</a:t>
            </a:r>
            <a:endParaRPr/>
          </a:p>
          <a:p>
            <a:pPr>
              <a:lnSpc>
                <a:spcPct val="100000"/>
              </a:lnSpc>
              <a:buFont charset="2" typeface="Wingdings"/>
              <a:buChar char=""/>
            </a:pPr>
            <a:r>
              <a:rPr b="1" i="1" lang="it-IT" sz="1200">
                <a:solidFill>
                  <a:srgbClr val="007c92"/>
                </a:solidFill>
                <a:latin typeface="Arial"/>
              </a:rPr>
              <a:t>definisce modelli standard delle informazioni e dei dati occorrenti per il conseguimento degli obiettivi previsti dalla presente legge; </a:t>
            </a:r>
            <a:endParaRPr/>
          </a:p>
          <a:p>
            <a:pPr>
              <a:lnSpc>
                <a:spcPct val="100000"/>
              </a:lnSpc>
              <a:buFont charset="2" typeface="Wingdings"/>
              <a:buChar char=""/>
            </a:pPr>
            <a:r>
              <a:rPr b="1" i="1" lang="it-IT" sz="1200">
                <a:solidFill>
                  <a:srgbClr val="007c92"/>
                </a:solidFill>
                <a:latin typeface="Arial"/>
              </a:rPr>
              <a:t>definisce criteri per assicurare la rotazione dei dirigenti nei settori particolarmente esposti alla corruzione e misure per evitare sovrapposizioni di funzioni e cumuli di incarichi nominativi in capo ai dirigenti pubblici, anche esterni;</a:t>
            </a:r>
            <a:endParaRPr/>
          </a:p>
          <a:p>
            <a:pPr>
              <a:lnSpc>
                <a:spcPct val="100000"/>
              </a:lnSpc>
              <a:buFont charset="2" typeface="Wingdings"/>
              <a:buChar char=""/>
            </a:pPr>
            <a:r>
              <a:rPr b="1" i="1" lang="it-IT" sz="1200">
                <a:solidFill>
                  <a:srgbClr val="ff0000"/>
                </a:solidFill>
                <a:latin typeface="Arial"/>
              </a:rPr>
              <a:t>riceve i Piani Triennali di Prevenzione della Corruzione trasmessi dalle PP.AA.;</a:t>
            </a:r>
            <a:endParaRPr/>
          </a:p>
          <a:p>
            <a:pPr>
              <a:lnSpc>
                <a:spcPct val="100000"/>
              </a:lnSpc>
              <a:buFont charset="2" typeface="Wingdings"/>
              <a:buChar char=""/>
            </a:pPr>
            <a:r>
              <a:rPr b="1" i="1" lang="it-IT" sz="1200">
                <a:solidFill>
                  <a:srgbClr val="007c92"/>
                </a:solidFill>
                <a:latin typeface="Arial"/>
              </a:rPr>
              <a:t>riceve le procedure definite dalle PP.AA. per selezionare e formare i dipendenti chiamati ad operare in settori particolarmente esposti alla corruzione, prevedendo, negli stessi settori, la rotazione di dirigenti e funzionari</a:t>
            </a:r>
            <a:endParaRPr/>
          </a:p>
        </p:txBody>
      </p:sp>
      <p:sp>
        <p:nvSpPr>
          <p:cNvPr id="1834"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Soggetti coinvolti nella prevenzione della corruzione a livello nazionale</a:t>
            </a:r>
            <a:endParaRPr/>
          </a:p>
        </p:txBody>
      </p:sp>
      <p:pic>
        <p:nvPicPr>
          <p:cNvPr descr="" id="1835" name=""/>
          <p:cNvPicPr/>
          <p:nvPr/>
        </p:nvPicPr>
        <p:blipFill>
          <a:blip r:embed="rId2"/>
          <a:stretch>
            <a:fillRect/>
          </a:stretch>
        </p:blipFill>
        <p:spPr>
          <a:xfrm>
            <a:off x="0" y="0"/>
            <a:ext cx="152280" cy="15228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6" name="CustomShape 1"/>
          <p:cNvSpPr/>
          <p:nvPr/>
        </p:nvSpPr>
        <p:spPr>
          <a:xfrm>
            <a:off x="2669040" y="4031280"/>
            <a:ext cx="1283040" cy="2135160"/>
          </a:xfrm>
          <a:prstGeom prst="rect">
            <a:avLst>
              <a:gd fmla="val 16120" name="adj1"/>
              <a:gd fmla="val 16110" name="adj2"/>
            </a:avLst>
          </a:prstGeom>
          <a:solidFill>
            <a:srgbClr val="7ab800"/>
          </a:solidFill>
        </p:spPr>
      </p:sp>
      <p:sp>
        <p:nvSpPr>
          <p:cNvPr id="1837" name="CustomShape 2"/>
          <p:cNvSpPr/>
          <p:nvPr/>
        </p:nvSpPr>
        <p:spPr>
          <a:xfrm>
            <a:off x="745560" y="4243320"/>
            <a:ext cx="1927440" cy="1689480"/>
          </a:xfrm>
          <a:prstGeom prst="rect">
            <a:avLst/>
          </a:prstGeom>
          <a:ln w="6480">
            <a:solidFill>
              <a:srgbClr val="000000"/>
            </a:solidFill>
            <a:round/>
          </a:ln>
        </p:spPr>
        <p:txBody>
          <a:bodyPr lIns="45720" rIns="45720"/>
          <a:p>
            <a:pPr>
              <a:lnSpc>
                <a:spcPct val="90000"/>
              </a:lnSpc>
            </a:pPr>
            <a:r>
              <a:rPr b="1" lang="it-IT" sz="1200">
                <a:solidFill>
                  <a:srgbClr val="000000"/>
                </a:solidFill>
                <a:latin typeface="Arial"/>
              </a:rPr>
              <a:t>Nomina di un Comitato Interministeriale avvenuta con D.P.C.M. del 16 gennaio 2013</a:t>
            </a:r>
            <a:endParaRPr/>
          </a:p>
        </p:txBody>
      </p:sp>
      <p:sp>
        <p:nvSpPr>
          <p:cNvPr id="1838" name="CustomShape 3"/>
          <p:cNvSpPr/>
          <p:nvPr/>
        </p:nvSpPr>
        <p:spPr>
          <a:xfrm>
            <a:off x="2309400" y="3448080"/>
            <a:ext cx="363240" cy="363240"/>
          </a:xfrm>
          <a:prstGeom prst="rect">
            <a:avLst>
              <a:gd fmla="val 100000" name="adj"/>
            </a:avLst>
          </a:prstGeom>
          <a:solidFill>
            <a:srgbClr val="31b100"/>
          </a:solidFill>
        </p:spPr>
      </p:sp>
      <p:sp>
        <p:nvSpPr>
          <p:cNvPr id="1839" name="CustomShape 4"/>
          <p:cNvSpPr/>
          <p:nvPr/>
        </p:nvSpPr>
        <p:spPr>
          <a:xfrm>
            <a:off x="5029200" y="3447360"/>
            <a:ext cx="1283040" cy="2135160"/>
          </a:xfrm>
          <a:prstGeom prst="rect">
            <a:avLst>
              <a:gd fmla="val 16120" name="adj1"/>
              <a:gd fmla="val 16110" name="adj2"/>
            </a:avLst>
          </a:prstGeom>
          <a:solidFill>
            <a:srgbClr val="00aa12"/>
          </a:solidFill>
        </p:spPr>
      </p:sp>
      <p:sp>
        <p:nvSpPr>
          <p:cNvPr id="1840" name="CustomShape 5"/>
          <p:cNvSpPr/>
          <p:nvPr/>
        </p:nvSpPr>
        <p:spPr>
          <a:xfrm>
            <a:off x="3105360" y="3659400"/>
            <a:ext cx="1927440" cy="1689480"/>
          </a:xfrm>
          <a:prstGeom prst="rect">
            <a:avLst/>
          </a:prstGeom>
          <a:ln w="6480">
            <a:solidFill>
              <a:srgbClr val="000000"/>
            </a:solidFill>
            <a:round/>
          </a:ln>
        </p:spPr>
        <p:txBody>
          <a:bodyPr lIns="45720" rIns="45720"/>
          <a:p>
            <a:pPr>
              <a:lnSpc>
                <a:spcPct val="90000"/>
              </a:lnSpc>
            </a:pPr>
            <a:r>
              <a:rPr b="1" lang="it-IT" sz="1200">
                <a:solidFill>
                  <a:srgbClr val="000000"/>
                </a:solidFill>
                <a:latin typeface="Arial"/>
              </a:rPr>
              <a:t>Approvazione di apposite Linee di Indirizzo da parte del Comitato Interministeriale, in data 19 marzo 2013</a:t>
            </a:r>
            <a:endParaRPr/>
          </a:p>
        </p:txBody>
      </p:sp>
      <p:sp>
        <p:nvSpPr>
          <p:cNvPr id="1841" name="CustomShape 6"/>
          <p:cNvSpPr/>
          <p:nvPr/>
        </p:nvSpPr>
        <p:spPr>
          <a:xfrm>
            <a:off x="4669560" y="2864160"/>
            <a:ext cx="363240" cy="363240"/>
          </a:xfrm>
          <a:prstGeom prst="rect">
            <a:avLst>
              <a:gd fmla="val 100000" name="adj"/>
            </a:avLst>
          </a:prstGeom>
          <a:solidFill>
            <a:srgbClr val="00a34f"/>
          </a:solidFill>
        </p:spPr>
      </p:sp>
      <p:sp>
        <p:nvSpPr>
          <p:cNvPr id="1842" name="CustomShape 7"/>
          <p:cNvSpPr/>
          <p:nvPr/>
        </p:nvSpPr>
        <p:spPr>
          <a:xfrm>
            <a:off x="7389000" y="2863440"/>
            <a:ext cx="1283040" cy="2135160"/>
          </a:xfrm>
          <a:prstGeom prst="rect">
            <a:avLst>
              <a:gd fmla="val 16120" name="adj1"/>
              <a:gd fmla="val 16110" name="adj2"/>
            </a:avLst>
          </a:prstGeom>
          <a:solidFill>
            <a:srgbClr val="009b87"/>
          </a:solidFill>
        </p:spPr>
      </p:sp>
      <p:sp>
        <p:nvSpPr>
          <p:cNvPr id="1843" name="CustomShape 8"/>
          <p:cNvSpPr/>
          <p:nvPr/>
        </p:nvSpPr>
        <p:spPr>
          <a:xfrm>
            <a:off x="5465520" y="3075480"/>
            <a:ext cx="1927440" cy="1689480"/>
          </a:xfrm>
          <a:prstGeom prst="rect">
            <a:avLst/>
          </a:prstGeom>
          <a:ln w="6480">
            <a:solidFill>
              <a:srgbClr val="000000"/>
            </a:solidFill>
            <a:round/>
          </a:ln>
        </p:spPr>
        <p:txBody>
          <a:bodyPr lIns="45720" rIns="45720"/>
          <a:p>
            <a:pPr>
              <a:lnSpc>
                <a:spcPct val="100000"/>
              </a:lnSpc>
            </a:pPr>
            <a:r>
              <a:rPr b="1" lang="it-IT" sz="1200">
                <a:solidFill>
                  <a:srgbClr val="000000"/>
                </a:solidFill>
                <a:latin typeface="Arial"/>
              </a:rPr>
              <a:t>Predisposizione del Piano Nazionale Anticorruzione (P.N.A.) da parte del Dipartimento della Funzione Pubblica,</a:t>
            </a:r>
            <a:endParaRPr/>
          </a:p>
          <a:p>
            <a:pPr>
              <a:lnSpc>
                <a:spcPct val="90000"/>
              </a:lnSpc>
            </a:pPr>
            <a:r>
              <a:rPr b="1" lang="it-IT" sz="1200">
                <a:solidFill>
                  <a:srgbClr val="000000"/>
                </a:solidFill>
                <a:latin typeface="Arial"/>
              </a:rPr>
              <a:t>sulla base delle Linee di Indirizzo – </a:t>
            </a:r>
            <a:r>
              <a:rPr b="1" lang="it-IT" sz="1200">
                <a:solidFill>
                  <a:srgbClr val="ff0000"/>
                </a:solidFill>
                <a:latin typeface="Arial"/>
              </a:rPr>
              <a:t>gli aggiornamenti in futuro saranno predisposti dall'A.N.A.C.</a:t>
            </a:r>
            <a:endParaRPr/>
          </a:p>
        </p:txBody>
      </p:sp>
      <p:sp>
        <p:nvSpPr>
          <p:cNvPr id="1844" name="CustomShape 9"/>
          <p:cNvSpPr/>
          <p:nvPr/>
        </p:nvSpPr>
        <p:spPr>
          <a:xfrm>
            <a:off x="7029720" y="2280240"/>
            <a:ext cx="363240" cy="363240"/>
          </a:xfrm>
          <a:prstGeom prst="rect">
            <a:avLst>
              <a:gd fmla="val 100000" name="adj"/>
            </a:avLst>
          </a:prstGeom>
          <a:solidFill>
            <a:srgbClr val="006e94"/>
          </a:solidFill>
        </p:spPr>
      </p:sp>
      <p:sp>
        <p:nvSpPr>
          <p:cNvPr id="1845" name="CustomShape 10"/>
          <p:cNvSpPr/>
          <p:nvPr/>
        </p:nvSpPr>
        <p:spPr>
          <a:xfrm>
            <a:off x="9749160" y="2279520"/>
            <a:ext cx="1283040" cy="2135160"/>
          </a:xfrm>
          <a:prstGeom prst="rect">
            <a:avLst>
              <a:gd fmla="val 16120" name="adj1"/>
              <a:gd fmla="val 16110" name="adj2"/>
            </a:avLst>
          </a:prstGeom>
          <a:solidFill>
            <a:srgbClr val="00338d"/>
          </a:solidFill>
        </p:spPr>
      </p:sp>
      <p:sp>
        <p:nvSpPr>
          <p:cNvPr id="1846" name="CustomShape 11"/>
          <p:cNvSpPr/>
          <p:nvPr/>
        </p:nvSpPr>
        <p:spPr>
          <a:xfrm>
            <a:off x="7825680" y="2491560"/>
            <a:ext cx="1927440" cy="1689480"/>
          </a:xfrm>
          <a:prstGeom prst="rect">
            <a:avLst/>
          </a:prstGeom>
          <a:ln w="6480">
            <a:solidFill>
              <a:srgbClr val="000000"/>
            </a:solidFill>
            <a:round/>
          </a:ln>
        </p:spPr>
        <p:txBody>
          <a:bodyPr lIns="45720" rIns="45720"/>
          <a:p>
            <a:pPr>
              <a:lnSpc>
                <a:spcPct val="90000"/>
              </a:lnSpc>
            </a:pPr>
            <a:r>
              <a:rPr b="1" lang="it-IT" sz="1200">
                <a:solidFill>
                  <a:srgbClr val="000000"/>
                </a:solidFill>
                <a:latin typeface="Arial"/>
              </a:rPr>
              <a:t>Approvazione del P.N.A. da parte dell'A.N.A.C., con Delibera n. 72 dell'11 settembre 2013</a:t>
            </a:r>
            <a:endParaRPr/>
          </a:p>
          <a:p>
            <a:pPr>
              <a:lnSpc>
                <a:spcPct val="90000"/>
              </a:lnSpc>
            </a:pPr>
            <a:endParaRPr/>
          </a:p>
        </p:txBody>
      </p:sp>
      <p:sp>
        <p:nvSpPr>
          <p:cNvPr id="1847" name="CustomShape 12"/>
          <p:cNvSpPr/>
          <p:nvPr/>
        </p:nvSpPr>
        <p:spPr>
          <a:xfrm>
            <a:off x="1808280" y="1112760"/>
            <a:ext cx="6345000" cy="334440"/>
          </a:xfrm>
          <a:prstGeom prst="rect">
            <a:avLst/>
          </a:prstGeom>
        </p:spPr>
        <p:txBody>
          <a:bodyPr anchor="ctr" bIns="0" lIns="0" rIns="0" tIns="0"/>
          <a:p>
            <a:pPr algn="ctr">
              <a:lnSpc>
                <a:spcPct val="100000"/>
              </a:lnSpc>
            </a:pPr>
            <a:r>
              <a:rPr b="1" lang="it-IT" sz="1200" u="sng">
                <a:solidFill>
                  <a:srgbClr val="007c92"/>
                </a:solidFill>
                <a:latin typeface="Arial"/>
              </a:rPr>
              <a:t>ADOZIONE DEL PIANO NAZIONALE ANTICORRUZIONE</a:t>
            </a:r>
            <a:endParaRPr/>
          </a:p>
        </p:txBody>
      </p:sp>
      <p:sp>
        <p:nvSpPr>
          <p:cNvPr id="1848" name="CustomShape 13"/>
          <p:cNvSpPr/>
          <p:nvPr/>
        </p:nvSpPr>
        <p:spPr>
          <a:xfrm>
            <a:off x="533520" y="1905120"/>
            <a:ext cx="773094112920" cy="-267480"/>
          </a:xfrm>
          <a:prstGeom prst="rect">
            <a:avLst/>
          </a:prstGeom>
        </p:spPr>
        <p:txBody>
          <a:bodyPr bIns="45000" lIns="90000" rIns="90000" tIns="45000"/>
          <a:p>
            <a:r>
              <a:rPr b="1" lang="it-IT" sz="1200"/>
              <a:t>Nomina di un Comitato Interministeriale avvenuta con D.P.C.M. </a:t>
            </a:r>
            <a:endParaRPr/>
          </a:p>
        </p:txBody>
      </p:sp>
      <p:sp>
        <p:nvSpPr>
          <p:cNvPr id="1849" name="CustomShape 14"/>
          <p:cNvSpPr/>
          <p:nvPr/>
        </p:nvSpPr>
        <p:spPr>
          <a:xfrm>
            <a:off x="533520" y="44028574920"/>
            <a:ext cx="773094112920" cy="-267480"/>
          </a:xfrm>
          <a:prstGeom prst="rect">
            <a:avLst/>
          </a:prstGeom>
        </p:spPr>
        <p:txBody>
          <a:bodyPr bIns="45000" lIns="90000" rIns="90000" tIns="45000"/>
          <a:p>
            <a:r>
              <a:rPr b="1" lang="it-IT" sz="1200"/>
              <a:t>Approvazione di apposite Linee di Indirizzo da parte del Comitato Interministeriale, in data 19 marzo 2013</a:t>
            </a:r>
            <a:endParaRPr/>
          </a:p>
        </p:txBody>
      </p:sp>
      <p:sp>
        <p:nvSpPr>
          <p:cNvPr id="1850" name="CustomShape 15"/>
          <p:cNvSpPr/>
          <p:nvPr/>
        </p:nvSpPr>
        <p:spPr>
          <a:xfrm>
            <a:off x="533520" y="88055245080"/>
            <a:ext cx="773094112920" cy="-267480"/>
          </a:xfrm>
          <a:prstGeom prst="rect">
            <a:avLst/>
          </a:prstGeom>
        </p:spPr>
        <p:txBody>
          <a:bodyPr bIns="45000" lIns="90000" rIns="90000" tIns="45000"/>
          <a:p>
            <a:pPr>
              <a:lnSpc>
                <a:spcPct val="100000"/>
              </a:lnSpc>
            </a:pPr>
            <a:r>
              <a:rPr b="1" lang="it-IT" sz="1200"/>
              <a:t>Predisposizione del Piano Nazionale Anticorruzione (P.N.A.) da parte del Dipartimento della Funzione Pubblica,</a:t>
            </a:r>
            <a:endParaRPr/>
          </a:p>
        </p:txBody>
      </p:sp>
      <p:sp>
        <p:nvSpPr>
          <p:cNvPr id="1851" name="CustomShape 16"/>
          <p:cNvSpPr/>
          <p:nvPr/>
        </p:nvSpPr>
        <p:spPr>
          <a:xfrm>
            <a:off x="533520" y="132081914880"/>
            <a:ext cx="773094112920" cy="-267480"/>
          </a:xfrm>
          <a:prstGeom prst="rect">
            <a:avLst/>
          </a:prstGeom>
        </p:spPr>
        <p:txBody>
          <a:bodyPr bIns="45000" lIns="90000" rIns="90000" tIns="45000"/>
          <a:p>
            <a:r>
              <a:rPr b="1" lang="it-IT" sz="1200"/>
              <a:t>Approvazione del P.N.A. da parte dell'A.N.A.C., con Delibera n. 72 dell'11 settembre 2013</a:t>
            </a:r>
            <a:endParaRPr/>
          </a:p>
        </p:txBody>
      </p:sp>
      <p:sp>
        <p:nvSpPr>
          <p:cNvPr id="1852" name="TextShape 1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L’adozione del Piano Nazionale Anticorruzione P.N.A. </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3" name="CustomShape 1"/>
          <p:cNvSpPr/>
          <p:nvPr/>
        </p:nvSpPr>
        <p:spPr>
          <a:xfrm>
            <a:off x="5323320" y="4387320"/>
            <a:ext cx="668160" cy="57240"/>
          </a:xfrm>
          <a:prstGeom prst="rect">
            <a:avLst/>
          </a:prstGeom>
          <a:ln w="12600">
            <a:solidFill>
              <a:srgbClr val="006374"/>
            </a:solidFill>
            <a:round/>
          </a:ln>
        </p:spPr>
      </p:sp>
      <p:sp>
        <p:nvSpPr>
          <p:cNvPr id="1854" name="CustomShape 2"/>
          <p:cNvSpPr/>
          <p:nvPr/>
        </p:nvSpPr>
        <p:spPr>
          <a:xfrm>
            <a:off x="5303880" y="3696480"/>
            <a:ext cx="742680" cy="57240"/>
          </a:xfrm>
          <a:prstGeom prst="rect">
            <a:avLst/>
          </a:prstGeom>
          <a:ln w="12600">
            <a:solidFill>
              <a:srgbClr val="006374"/>
            </a:solidFill>
            <a:round/>
          </a:ln>
        </p:spPr>
      </p:sp>
      <p:sp>
        <p:nvSpPr>
          <p:cNvPr id="1855" name="CustomShape 3"/>
          <p:cNvSpPr/>
          <p:nvPr/>
        </p:nvSpPr>
        <p:spPr>
          <a:xfrm>
            <a:off x="5284080" y="3021120"/>
            <a:ext cx="668160" cy="57240"/>
          </a:xfrm>
          <a:prstGeom prst="rect">
            <a:avLst/>
          </a:prstGeom>
          <a:ln w="12600">
            <a:solidFill>
              <a:srgbClr val="006374"/>
            </a:solidFill>
            <a:round/>
          </a:ln>
        </p:spPr>
      </p:sp>
      <p:sp>
        <p:nvSpPr>
          <p:cNvPr id="1856" name="CustomShape 4"/>
          <p:cNvSpPr/>
          <p:nvPr/>
        </p:nvSpPr>
        <p:spPr>
          <a:xfrm>
            <a:off x="3505680" y="2667600"/>
            <a:ext cx="2115000" cy="2115000"/>
          </a:xfrm>
          <a:prstGeom prst="rect">
            <a:avLst/>
          </a:prstGeom>
          <a:solidFill>
            <a:srgbClr val="007c92"/>
          </a:solidFill>
        </p:spPr>
      </p:sp>
      <p:sp>
        <p:nvSpPr>
          <p:cNvPr id="1857" name="CustomShape 5"/>
          <p:cNvSpPr/>
          <p:nvPr/>
        </p:nvSpPr>
        <p:spPr>
          <a:xfrm>
            <a:off x="5626800" y="1524240"/>
            <a:ext cx="1269000" cy="1269000"/>
          </a:xfrm>
          <a:prstGeom prst="rect">
            <a:avLst/>
          </a:prstGeom>
          <a:solidFill>
            <a:srgbClr val="007c92"/>
          </a:solidFill>
        </p:spPr>
        <p:txBody>
          <a:bodyPr anchor="ctr" bIns="7560" lIns="7560" rIns="7560" tIns="7560"/>
          <a:p>
            <a:pPr algn="ctr">
              <a:lnSpc>
                <a:spcPct val="90000"/>
              </a:lnSpc>
            </a:pPr>
            <a:r>
              <a:rPr lang="it-IT" sz="1200">
                <a:solidFill>
                  <a:srgbClr val="ffffff"/>
                </a:solidFill>
                <a:latin typeface="Arial"/>
              </a:rPr>
              <a:t>Sez. I</a:t>
            </a:r>
            <a:endParaRPr/>
          </a:p>
        </p:txBody>
      </p:sp>
      <p:sp>
        <p:nvSpPr>
          <p:cNvPr id="1858" name="CustomShape 6"/>
          <p:cNvSpPr/>
          <p:nvPr/>
        </p:nvSpPr>
        <p:spPr>
          <a:xfrm>
            <a:off x="7023240" y="1524240"/>
            <a:ext cx="1903320" cy="1269000"/>
          </a:xfrm>
          <a:prstGeom prst="rect">
            <a:avLst/>
          </a:prstGeom>
        </p:spPr>
        <p:txBody>
          <a:bodyPr anchor="ctr" bIns="0" lIns="0" rIns="0" tIns="0"/>
          <a:p>
            <a:pPr algn="ctr" lvl="1">
              <a:lnSpc>
                <a:spcPct val="90000"/>
              </a:lnSpc>
              <a:buFont typeface="StarSymbol"/>
              <a:buChar char=""/>
            </a:pPr>
            <a:r>
              <a:rPr lang="it-IT" sz="1200">
                <a:solidFill>
                  <a:srgbClr val="002060"/>
                </a:solidFill>
                <a:latin typeface="Arial"/>
              </a:rPr>
              <a:t>Espone gli </a:t>
            </a:r>
            <a:r>
              <a:rPr lang="it-IT" sz="1200">
                <a:solidFill>
                  <a:srgbClr val="ff0000"/>
                </a:solidFill>
                <a:latin typeface="Arial"/>
              </a:rPr>
              <a:t>OBIETTIVI STRATEGICI E LE AZIONI PREVISTE,</a:t>
            </a:r>
            <a:r>
              <a:rPr lang="it-IT" sz="1200">
                <a:solidFill>
                  <a:srgbClr val="002060"/>
                </a:solidFill>
                <a:latin typeface="Arial"/>
              </a:rPr>
              <a:t> da implementare a livello nazionale nel triennio 2013-2015.</a:t>
            </a:r>
            <a:endParaRPr/>
          </a:p>
        </p:txBody>
      </p:sp>
      <p:sp>
        <p:nvSpPr>
          <p:cNvPr id="1859" name="CustomShape 7"/>
          <p:cNvSpPr/>
          <p:nvPr/>
        </p:nvSpPr>
        <p:spPr>
          <a:xfrm>
            <a:off x="6046920" y="3090600"/>
            <a:ext cx="1269000" cy="1269000"/>
          </a:xfrm>
          <a:prstGeom prst="rect">
            <a:avLst/>
          </a:prstGeom>
          <a:solidFill>
            <a:srgbClr val="007c92"/>
          </a:solidFill>
        </p:spPr>
        <p:txBody>
          <a:bodyPr anchor="ctr" bIns="7560" lIns="7560" rIns="7560" tIns="7560"/>
          <a:p>
            <a:pPr algn="ctr">
              <a:lnSpc>
                <a:spcPct val="90000"/>
              </a:lnSpc>
            </a:pPr>
            <a:r>
              <a:rPr lang="it-IT" sz="1200">
                <a:solidFill>
                  <a:srgbClr val="ffffff"/>
                </a:solidFill>
                <a:latin typeface="Arial"/>
              </a:rPr>
              <a:t>Sez. II</a:t>
            </a:r>
            <a:endParaRPr/>
          </a:p>
        </p:txBody>
      </p:sp>
      <p:sp>
        <p:nvSpPr>
          <p:cNvPr id="1860" name="CustomShape 8"/>
          <p:cNvSpPr/>
          <p:nvPr/>
        </p:nvSpPr>
        <p:spPr>
          <a:xfrm>
            <a:off x="7443000" y="3090600"/>
            <a:ext cx="1903320" cy="1269000"/>
          </a:xfrm>
          <a:prstGeom prst="rect">
            <a:avLst/>
          </a:prstGeom>
        </p:spPr>
        <p:txBody>
          <a:bodyPr anchor="ctr" bIns="0" lIns="0" rIns="0" tIns="0"/>
          <a:p>
            <a:pPr algn="ctr" lvl="1">
              <a:lnSpc>
                <a:spcPct val="90000"/>
              </a:lnSpc>
              <a:buFont typeface="StarSymbol"/>
              <a:buChar char=""/>
            </a:pPr>
            <a:r>
              <a:rPr lang="it-IT" sz="1200">
                <a:solidFill>
                  <a:srgbClr val="002060"/>
                </a:solidFill>
                <a:latin typeface="Arial"/>
              </a:rPr>
              <a:t>Illustra la </a:t>
            </a:r>
            <a:r>
              <a:rPr lang="it-IT" sz="1200">
                <a:solidFill>
                  <a:srgbClr val="ff0000"/>
                </a:solidFill>
                <a:latin typeface="Arial"/>
              </a:rPr>
              <a:t>STRATEGIA DI PREVENZIONE</a:t>
            </a:r>
            <a:r>
              <a:rPr lang="it-IT" sz="1200">
                <a:solidFill>
                  <a:srgbClr val="002060"/>
                </a:solidFill>
                <a:latin typeface="Arial"/>
              </a:rPr>
              <a:t> a livello di ciascuna p.a. e contiene le </a:t>
            </a:r>
            <a:r>
              <a:rPr lang="it-IT" sz="1200">
                <a:solidFill>
                  <a:srgbClr val="ff0000"/>
                </a:solidFill>
                <a:latin typeface="Arial"/>
              </a:rPr>
              <a:t>DIRETTIVE</a:t>
            </a:r>
            <a:r>
              <a:rPr lang="it-IT" sz="1200">
                <a:solidFill>
                  <a:srgbClr val="002060"/>
                </a:solidFill>
                <a:latin typeface="Arial"/>
              </a:rPr>
              <a:t> alle p.a. per l’applicazione delle misure di prevenzione, tra cui quelle obbligatorie per legge.</a:t>
            </a:r>
            <a:endParaRPr/>
          </a:p>
        </p:txBody>
      </p:sp>
      <p:sp>
        <p:nvSpPr>
          <p:cNvPr id="1861" name="CustomShape 9"/>
          <p:cNvSpPr/>
          <p:nvPr/>
        </p:nvSpPr>
        <p:spPr>
          <a:xfrm>
            <a:off x="5626800" y="4657320"/>
            <a:ext cx="1269000" cy="1269000"/>
          </a:xfrm>
          <a:prstGeom prst="rect">
            <a:avLst/>
          </a:prstGeom>
          <a:solidFill>
            <a:srgbClr val="007c92"/>
          </a:solidFill>
        </p:spPr>
        <p:txBody>
          <a:bodyPr anchor="ctr" bIns="7560" lIns="7560" rIns="7560" tIns="7560"/>
          <a:p>
            <a:pPr algn="ctr">
              <a:lnSpc>
                <a:spcPct val="90000"/>
              </a:lnSpc>
            </a:pPr>
            <a:r>
              <a:rPr lang="it-IT" sz="1200">
                <a:solidFill>
                  <a:srgbClr val="ffffff"/>
                </a:solidFill>
                <a:latin typeface="Arial"/>
              </a:rPr>
              <a:t>Sez. III</a:t>
            </a:r>
            <a:endParaRPr/>
          </a:p>
        </p:txBody>
      </p:sp>
      <p:sp>
        <p:nvSpPr>
          <p:cNvPr id="1862" name="CustomShape 10"/>
          <p:cNvSpPr/>
          <p:nvPr/>
        </p:nvSpPr>
        <p:spPr>
          <a:xfrm>
            <a:off x="7023240" y="4657320"/>
            <a:ext cx="1903320" cy="1269000"/>
          </a:xfrm>
          <a:prstGeom prst="rect">
            <a:avLst/>
          </a:prstGeom>
        </p:spPr>
        <p:txBody>
          <a:bodyPr anchor="ctr" bIns="0" lIns="0" rIns="0" tIns="0"/>
          <a:p>
            <a:pPr algn="ctr" lvl="1">
              <a:lnSpc>
                <a:spcPct val="90000"/>
              </a:lnSpc>
              <a:buFont typeface="StarSymbol"/>
              <a:buChar char=""/>
            </a:pPr>
            <a:r>
              <a:rPr lang="it-IT" sz="1200">
                <a:solidFill>
                  <a:srgbClr val="002060"/>
                </a:solidFill>
                <a:latin typeface="Arial"/>
              </a:rPr>
              <a:t>Contiene indicazioni circa le </a:t>
            </a:r>
            <a:r>
              <a:rPr lang="it-IT" sz="1200">
                <a:solidFill>
                  <a:srgbClr val="ff0000"/>
                </a:solidFill>
                <a:latin typeface="Arial"/>
              </a:rPr>
              <a:t>COMUNICAZIONI </a:t>
            </a:r>
            <a:r>
              <a:rPr lang="it-IT" sz="1200">
                <a:solidFill>
                  <a:srgbClr val="002060"/>
                </a:solidFill>
                <a:latin typeface="Arial"/>
              </a:rPr>
              <a:t>dei dati e delle informazioni all'ANAC</a:t>
            </a:r>
            <a:endParaRPr/>
          </a:p>
        </p:txBody>
      </p:sp>
      <p:sp>
        <p:nvSpPr>
          <p:cNvPr id="1863" name="CustomShape 11"/>
          <p:cNvSpPr/>
          <p:nvPr/>
        </p:nvSpPr>
        <p:spPr>
          <a:xfrm>
            <a:off x="380880" y="2482920"/>
            <a:ext cx="1904760" cy="2484360"/>
          </a:xfrm>
          <a:prstGeom prst="rect">
            <a:avLst>
              <a:gd fmla="val 12500" name="adj"/>
            </a:avLst>
          </a:prstGeom>
          <a:solidFill>
            <a:srgbClr val="002060"/>
          </a:solidFill>
          <a:ln w="12600">
            <a:solidFill>
              <a:srgbClr val="4066aa"/>
            </a:solidFill>
            <a:round/>
          </a:ln>
        </p:spPr>
        <p:txBody>
          <a:bodyPr anchor="ctr" bIns="45000" lIns="90000" rIns="90000" tIns="45000"/>
          <a:p>
            <a:pPr algn="ctr">
              <a:lnSpc>
                <a:spcPct val="100000"/>
              </a:lnSpc>
            </a:pPr>
            <a:r>
              <a:rPr lang="it-IT" sz="1200">
                <a:solidFill>
                  <a:srgbClr val="ffffff"/>
                </a:solidFill>
                <a:latin typeface="Arial"/>
              </a:rPr>
              <a:t>Delibera A.N.A.C. n. 72 dell'11 settembre 2013</a:t>
            </a:r>
            <a:endParaRPr/>
          </a:p>
        </p:txBody>
      </p:sp>
      <p:sp>
        <p:nvSpPr>
          <p:cNvPr id="1864" name="CustomShape 12"/>
          <p:cNvSpPr/>
          <p:nvPr/>
        </p:nvSpPr>
        <p:spPr>
          <a:xfrm>
            <a:off x="-773094113280" y="-773094113280"/>
            <a:ext cx="773094112920" cy="773094112920"/>
          </a:xfrm>
          <a:prstGeom prst="rect">
            <a:avLst/>
          </a:prstGeom>
        </p:spPr>
      </p:sp>
      <p:sp>
        <p:nvSpPr>
          <p:cNvPr id="1865" name="CustomShape 13"/>
          <p:cNvSpPr/>
          <p:nvPr/>
        </p:nvSpPr>
        <p:spPr>
          <a:xfrm>
            <a:off x="-773094113280" y="-773094113280"/>
            <a:ext cx="773094112920" cy="773094112920"/>
          </a:xfrm>
          <a:prstGeom prst="rect">
            <a:avLst/>
          </a:prstGeom>
        </p:spPr>
      </p:sp>
      <p:sp>
        <p:nvSpPr>
          <p:cNvPr id="1866" name="CustomShape 14"/>
          <p:cNvSpPr/>
          <p:nvPr/>
        </p:nvSpPr>
        <p:spPr>
          <a:xfrm>
            <a:off x="-773094113280" y="-773094113280"/>
            <a:ext cx="773094112920" cy="-370800"/>
          </a:xfrm>
          <a:prstGeom prst="rect">
            <a:avLst/>
          </a:prstGeom>
        </p:spPr>
        <p:txBody>
          <a:bodyPr bIns="45000" lIns="90000" rIns="90000" tIns="45000"/>
          <a:p>
            <a:r>
              <a:rPr lang="it-IT" sz="1200">
                <a:solidFill>
                  <a:srgbClr val="ffffff"/>
                </a:solidFill>
              </a:rPr>
              <a:t>Sez. I</a:t>
            </a:r>
            <a:endParaRPr/>
          </a:p>
        </p:txBody>
      </p:sp>
      <p:sp>
        <p:nvSpPr>
          <p:cNvPr id="1867" name="CustomShape 15"/>
          <p:cNvSpPr/>
          <p:nvPr/>
        </p:nvSpPr>
        <p:spPr>
          <a:xfrm>
            <a:off x="-773094113280" y="-773094113280"/>
            <a:ext cx="773094112920" cy="-370800"/>
          </a:xfrm>
          <a:prstGeom prst="rect">
            <a:avLst/>
          </a:prstGeom>
        </p:spPr>
        <p:txBody>
          <a:bodyPr bIns="45000" lIns="90000" rIns="90000" tIns="45000"/>
          <a:p>
            <a:r>
              <a:rPr lang="it-IT" sz="1200">
                <a:solidFill>
                  <a:srgbClr val="ffffff"/>
                </a:solidFill>
              </a:rPr>
              <a:t>Sez. II</a:t>
            </a:r>
            <a:endParaRPr/>
          </a:p>
        </p:txBody>
      </p:sp>
      <p:sp>
        <p:nvSpPr>
          <p:cNvPr id="1868" name="CustomShape 16"/>
          <p:cNvSpPr/>
          <p:nvPr/>
        </p:nvSpPr>
        <p:spPr>
          <a:xfrm>
            <a:off x="-773094113280" y="-773094113280"/>
            <a:ext cx="773094112920" cy="-370800"/>
          </a:xfrm>
          <a:prstGeom prst="rect">
            <a:avLst/>
          </a:prstGeom>
        </p:spPr>
        <p:txBody>
          <a:bodyPr bIns="45000" lIns="90000" rIns="90000" tIns="45000"/>
          <a:p>
            <a:r>
              <a:rPr lang="it-IT" sz="1200">
                <a:solidFill>
                  <a:srgbClr val="ffffff"/>
                </a:solidFill>
              </a:rPr>
              <a:t>Sez. III</a:t>
            </a:r>
            <a:endParaRPr/>
          </a:p>
        </p:txBody>
      </p:sp>
      <p:sp>
        <p:nvSpPr>
          <p:cNvPr id="1869" name="CustomShape 17"/>
          <p:cNvSpPr/>
          <p:nvPr/>
        </p:nvSpPr>
        <p:spPr>
          <a:xfrm>
            <a:off x="-773094113280" y="-773094113280"/>
            <a:ext cx="773094112920" cy="773094112920"/>
          </a:xfrm>
          <a:prstGeom prst="rect">
            <a:avLst/>
          </a:prstGeom>
        </p:spPr>
      </p:sp>
      <p:sp>
        <p:nvSpPr>
          <p:cNvPr id="1870" name="CustomShape 18"/>
          <p:cNvSpPr/>
          <p:nvPr/>
        </p:nvSpPr>
        <p:spPr>
          <a:xfrm>
            <a:off x="3809880" y="3279600"/>
            <a:ext cx="1523520" cy="1066320"/>
          </a:xfrm>
          <a:prstGeom prst="rect">
            <a:avLst/>
          </a:prstGeom>
          <a:solidFill>
            <a:srgbClr val="007c92"/>
          </a:solidFill>
        </p:spPr>
        <p:txBody>
          <a:bodyPr anchor="ctr" bIns="45000" lIns="90000" rIns="90000" tIns="45000"/>
          <a:p>
            <a:pPr algn="ctr">
              <a:lnSpc>
                <a:spcPct val="100000"/>
              </a:lnSpc>
            </a:pPr>
            <a:r>
              <a:rPr lang="it-IT" sz="1200">
                <a:solidFill>
                  <a:srgbClr val="ffffff"/>
                </a:solidFill>
                <a:latin typeface="Arial"/>
              </a:rPr>
              <a:t>Piano Nazionale Anticorruzione (P.N.A.)</a:t>
            </a:r>
            <a:endParaRPr/>
          </a:p>
        </p:txBody>
      </p:sp>
      <p:sp>
        <p:nvSpPr>
          <p:cNvPr id="1871" name="CustomShape 19"/>
          <p:cNvSpPr/>
          <p:nvPr/>
        </p:nvSpPr>
        <p:spPr>
          <a:xfrm>
            <a:off x="2288520" y="4030200"/>
            <a:ext cx="609120" cy="1092960"/>
          </a:xfrm>
          <a:prstGeom prst="rect">
            <a:avLst>
              <a:gd fmla="val 50000" name="adj1"/>
              <a:gd fmla="val 50000" name="adj2"/>
            </a:avLst>
          </a:prstGeom>
          <a:solidFill>
            <a:srgbClr val="a6a6a6"/>
          </a:solidFill>
        </p:spPr>
      </p:sp>
      <p:sp>
        <p:nvSpPr>
          <p:cNvPr id="1872" name="CustomShape 20"/>
          <p:cNvSpPr/>
          <p:nvPr/>
        </p:nvSpPr>
        <p:spPr>
          <a:xfrm>
            <a:off x="272880" y="1281240"/>
            <a:ext cx="7549920" cy="277560"/>
          </a:xfrm>
          <a:prstGeom prst="rect">
            <a:avLst/>
          </a:prstGeom>
        </p:spPr>
        <p:txBody>
          <a:bodyPr anchor="ctr" bIns="0" lIns="0" rIns="0" tIns="0"/>
          <a:p>
            <a:pPr algn="ctr">
              <a:lnSpc>
                <a:spcPct val="100000"/>
              </a:lnSpc>
            </a:pPr>
            <a:r>
              <a:rPr b="1" lang="it-IT" sz="1200" u="sng">
                <a:solidFill>
                  <a:srgbClr val="00338d"/>
                </a:solidFill>
                <a:latin typeface="Arial"/>
              </a:rPr>
              <a:t>IL P.N.A. E LA DELIBERA ANAC  N. 72</a:t>
            </a:r>
            <a:endParaRPr/>
          </a:p>
        </p:txBody>
      </p:sp>
      <p:pic>
        <p:nvPicPr>
          <p:cNvPr descr="" id="1873" name="Immagine 3"/>
          <p:cNvPicPr/>
          <p:nvPr/>
        </p:nvPicPr>
        <p:blipFill>
          <a:blip r:embed="rId1"/>
          <a:stretch>
            <a:fillRect/>
          </a:stretch>
        </p:blipFill>
        <p:spPr>
          <a:xfrm>
            <a:off x="378000" y="2157480"/>
            <a:ext cx="1171080" cy="1093320"/>
          </a:xfrm>
          <a:prstGeom prst="rect">
            <a:avLst/>
          </a:prstGeom>
        </p:spPr>
      </p:pic>
      <p:sp>
        <p:nvSpPr>
          <p:cNvPr id="1874" name="TextShape 2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L’adozione del Piano Nazionale Anticorruzione P.N.A. </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5" name="CustomShape 1"/>
          <p:cNvSpPr/>
          <p:nvPr/>
        </p:nvSpPr>
        <p:spPr>
          <a:xfrm>
            <a:off x="3333960" y="2340720"/>
            <a:ext cx="3466080" cy="3466080"/>
          </a:xfrm>
          <a:prstGeom prst="rect">
            <a:avLst>
              <a:gd fmla="val 13114286" name="adj1"/>
              <a:gd fmla="val 16200000" name="adj2"/>
              <a:gd fmla="val 3906" name="adj3"/>
            </a:avLst>
          </a:prstGeom>
          <a:solidFill>
            <a:srgbClr val="abbec7"/>
          </a:solidFill>
        </p:spPr>
      </p:sp>
      <p:sp>
        <p:nvSpPr>
          <p:cNvPr id="1876" name="CustomShape 2"/>
          <p:cNvSpPr/>
          <p:nvPr/>
        </p:nvSpPr>
        <p:spPr>
          <a:xfrm>
            <a:off x="3333960" y="2340720"/>
            <a:ext cx="3466080" cy="3466080"/>
          </a:xfrm>
          <a:prstGeom prst="rect">
            <a:avLst>
              <a:gd fmla="val 10028571" name="adj1"/>
              <a:gd fmla="val 13114286" name="adj2"/>
              <a:gd fmla="val 3906" name="adj3"/>
            </a:avLst>
          </a:prstGeom>
          <a:solidFill>
            <a:srgbClr val="abbec7"/>
          </a:solidFill>
        </p:spPr>
      </p:sp>
      <p:sp>
        <p:nvSpPr>
          <p:cNvPr id="1877" name="CustomShape 3"/>
          <p:cNvSpPr/>
          <p:nvPr/>
        </p:nvSpPr>
        <p:spPr>
          <a:xfrm>
            <a:off x="3333960" y="2340720"/>
            <a:ext cx="3466080" cy="3466080"/>
          </a:xfrm>
          <a:prstGeom prst="rect">
            <a:avLst>
              <a:gd fmla="val 6942857" name="adj1"/>
              <a:gd fmla="val 10028571" name="adj2"/>
              <a:gd fmla="val 3906" name="adj3"/>
            </a:avLst>
          </a:prstGeom>
          <a:solidFill>
            <a:srgbClr val="abbec7"/>
          </a:solidFill>
        </p:spPr>
      </p:sp>
      <p:sp>
        <p:nvSpPr>
          <p:cNvPr id="1878" name="CustomShape 4"/>
          <p:cNvSpPr/>
          <p:nvPr/>
        </p:nvSpPr>
        <p:spPr>
          <a:xfrm>
            <a:off x="3333960" y="2340720"/>
            <a:ext cx="3466080" cy="3466080"/>
          </a:xfrm>
          <a:prstGeom prst="rect">
            <a:avLst>
              <a:gd fmla="val 3857143" name="adj1"/>
              <a:gd fmla="val 6942857" name="adj2"/>
              <a:gd fmla="val 3906" name="adj3"/>
            </a:avLst>
          </a:prstGeom>
          <a:solidFill>
            <a:srgbClr val="abbec7"/>
          </a:solidFill>
        </p:spPr>
      </p:sp>
      <p:sp>
        <p:nvSpPr>
          <p:cNvPr id="1879" name="CustomShape 5"/>
          <p:cNvSpPr/>
          <p:nvPr/>
        </p:nvSpPr>
        <p:spPr>
          <a:xfrm>
            <a:off x="3333960" y="2340720"/>
            <a:ext cx="3466080" cy="3466080"/>
          </a:xfrm>
          <a:prstGeom prst="rect">
            <a:avLst>
              <a:gd fmla="val 771429" name="adj1"/>
              <a:gd fmla="val 3857143" name="adj2"/>
              <a:gd fmla="val 3906" name="adj3"/>
            </a:avLst>
          </a:prstGeom>
          <a:solidFill>
            <a:srgbClr val="abbec7"/>
          </a:solidFill>
        </p:spPr>
      </p:sp>
      <p:sp>
        <p:nvSpPr>
          <p:cNvPr id="1880" name="CustomShape 6"/>
          <p:cNvSpPr/>
          <p:nvPr/>
        </p:nvSpPr>
        <p:spPr>
          <a:xfrm>
            <a:off x="3333960" y="2340720"/>
            <a:ext cx="3466080" cy="3466080"/>
          </a:xfrm>
          <a:prstGeom prst="rect">
            <a:avLst>
              <a:gd fmla="val 19285714" name="adj1"/>
              <a:gd fmla="val 771429" name="adj2"/>
              <a:gd fmla="val 3906" name="adj3"/>
            </a:avLst>
          </a:prstGeom>
          <a:solidFill>
            <a:srgbClr val="abbec7"/>
          </a:solidFill>
        </p:spPr>
      </p:sp>
      <p:sp>
        <p:nvSpPr>
          <p:cNvPr id="1881" name="CustomShape 7"/>
          <p:cNvSpPr/>
          <p:nvPr/>
        </p:nvSpPr>
        <p:spPr>
          <a:xfrm>
            <a:off x="3333960" y="2340720"/>
            <a:ext cx="3466080" cy="3466080"/>
          </a:xfrm>
          <a:prstGeom prst="rect">
            <a:avLst>
              <a:gd fmla="val 16200000" name="adj1"/>
              <a:gd fmla="val 19285714" name="adj2"/>
              <a:gd fmla="val 3906" name="adj3"/>
            </a:avLst>
          </a:prstGeom>
          <a:solidFill>
            <a:srgbClr val="abbec7"/>
          </a:solidFill>
        </p:spPr>
      </p:sp>
      <p:sp>
        <p:nvSpPr>
          <p:cNvPr id="1882" name="CustomShape 8"/>
          <p:cNvSpPr/>
          <p:nvPr/>
        </p:nvSpPr>
        <p:spPr>
          <a:xfrm>
            <a:off x="4395600" y="3402360"/>
            <a:ext cx="1342800" cy="1342800"/>
          </a:xfrm>
          <a:prstGeom prst="rect">
            <a:avLst/>
          </a:prstGeom>
          <a:solidFill>
            <a:srgbClr val="002060"/>
          </a:solidFill>
          <a:ln w="12600">
            <a:solidFill>
              <a:srgbClr val="747678"/>
            </a:solidFill>
            <a:round/>
          </a:ln>
        </p:spPr>
        <p:txBody>
          <a:bodyPr anchor="ctr" bIns="14040" lIns="14040" rIns="14040" tIns="14040"/>
          <a:p>
            <a:pPr algn="ctr">
              <a:lnSpc>
                <a:spcPct val="90000"/>
              </a:lnSpc>
            </a:pPr>
            <a:r>
              <a:rPr lang="it-IT" sz="1100">
                <a:solidFill>
                  <a:srgbClr val="ffffff"/>
                </a:solidFill>
                <a:latin typeface="Arial"/>
              </a:rPr>
              <a:t>Piano Nazionale Anticorruzi--one</a:t>
            </a:r>
            <a:endParaRPr/>
          </a:p>
          <a:p>
            <a:pPr algn="ctr">
              <a:lnSpc>
                <a:spcPct val="90000"/>
              </a:lnSpc>
            </a:pPr>
            <a:r>
              <a:rPr lang="it-IT" sz="1100">
                <a:solidFill>
                  <a:srgbClr val="ffffff"/>
                </a:solidFill>
                <a:latin typeface="Arial"/>
              </a:rPr>
              <a:t>(P.N.A.)</a:t>
            </a:r>
            <a:endParaRPr/>
          </a:p>
        </p:txBody>
      </p:sp>
      <p:sp>
        <p:nvSpPr>
          <p:cNvPr id="1883" name="CustomShape 9"/>
          <p:cNvSpPr/>
          <p:nvPr/>
        </p:nvSpPr>
        <p:spPr>
          <a:xfrm>
            <a:off x="4597200" y="190440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1</a:t>
            </a:r>
            <a:endParaRPr/>
          </a:p>
        </p:txBody>
      </p:sp>
      <p:sp>
        <p:nvSpPr>
          <p:cNvPr id="1884" name="CustomShape 10"/>
          <p:cNvSpPr/>
          <p:nvPr/>
        </p:nvSpPr>
        <p:spPr>
          <a:xfrm>
            <a:off x="5925960" y="254448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2</a:t>
            </a:r>
            <a:endParaRPr/>
          </a:p>
        </p:txBody>
      </p:sp>
      <p:sp>
        <p:nvSpPr>
          <p:cNvPr id="1885" name="CustomShape 11"/>
          <p:cNvSpPr/>
          <p:nvPr/>
        </p:nvSpPr>
        <p:spPr>
          <a:xfrm>
            <a:off x="6253920" y="398196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3</a:t>
            </a:r>
            <a:endParaRPr/>
          </a:p>
        </p:txBody>
      </p:sp>
      <p:sp>
        <p:nvSpPr>
          <p:cNvPr id="1886" name="CustomShape 12"/>
          <p:cNvSpPr/>
          <p:nvPr/>
        </p:nvSpPr>
        <p:spPr>
          <a:xfrm>
            <a:off x="5334480" y="513504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4</a:t>
            </a:r>
            <a:endParaRPr/>
          </a:p>
        </p:txBody>
      </p:sp>
      <p:sp>
        <p:nvSpPr>
          <p:cNvPr id="1887" name="CustomShape 13"/>
          <p:cNvSpPr/>
          <p:nvPr/>
        </p:nvSpPr>
        <p:spPr>
          <a:xfrm>
            <a:off x="3859920" y="513504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5</a:t>
            </a:r>
            <a:endParaRPr/>
          </a:p>
        </p:txBody>
      </p:sp>
      <p:sp>
        <p:nvSpPr>
          <p:cNvPr id="1888" name="CustomShape 14"/>
          <p:cNvSpPr/>
          <p:nvPr/>
        </p:nvSpPr>
        <p:spPr>
          <a:xfrm>
            <a:off x="2940480" y="398196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All. 6</a:t>
            </a:r>
            <a:endParaRPr/>
          </a:p>
        </p:txBody>
      </p:sp>
      <p:sp>
        <p:nvSpPr>
          <p:cNvPr id="1889" name="CustomShape 15"/>
          <p:cNvSpPr/>
          <p:nvPr/>
        </p:nvSpPr>
        <p:spPr>
          <a:xfrm>
            <a:off x="3268440" y="2544480"/>
            <a:ext cx="939960" cy="939960"/>
          </a:xfrm>
          <a:prstGeom prst="rect">
            <a:avLst/>
          </a:prstGeom>
          <a:solidFill>
            <a:srgbClr val="007c92"/>
          </a:solidFill>
        </p:spPr>
        <p:txBody>
          <a:bodyPr anchor="ctr" bIns="14040" lIns="14040" rIns="14040" tIns="14040"/>
          <a:p>
            <a:pPr algn="ctr">
              <a:lnSpc>
                <a:spcPct val="90000"/>
              </a:lnSpc>
            </a:pPr>
            <a:r>
              <a:rPr b="1" lang="it-IT" sz="1100">
                <a:solidFill>
                  <a:srgbClr val="ffffff"/>
                </a:solidFill>
                <a:latin typeface="Arial"/>
              </a:rPr>
              <a:t>Tavole</a:t>
            </a:r>
            <a:endParaRPr/>
          </a:p>
        </p:txBody>
      </p:sp>
      <p:sp>
        <p:nvSpPr>
          <p:cNvPr id="1890" name="CustomShape 16"/>
          <p:cNvSpPr/>
          <p:nvPr/>
        </p:nvSpPr>
        <p:spPr>
          <a:xfrm>
            <a:off x="-773094113280" y="-773094113280"/>
            <a:ext cx="773094112920" cy="349920"/>
          </a:xfrm>
          <a:prstGeom prst="rect">
            <a:avLst/>
          </a:prstGeom>
        </p:spPr>
        <p:txBody>
          <a:bodyPr bIns="45000" lIns="90000" rIns="90000" tIns="45000"/>
          <a:p>
            <a:r>
              <a:rPr lang="it-IT" sz="1100">
                <a:solidFill>
                  <a:srgbClr val="ffffff"/>
                </a:solidFill>
              </a:rPr>
              <a:t>Piano Nazionale </a:t>
            </a:r>
            <a:endParaRPr/>
          </a:p>
        </p:txBody>
      </p:sp>
      <p:sp>
        <p:nvSpPr>
          <p:cNvPr id="1891" name="CustomShape 17"/>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892" name="CustomShape 18"/>
          <p:cNvSpPr/>
          <p:nvPr/>
        </p:nvSpPr>
        <p:spPr>
          <a:xfrm>
            <a:off x="-773094113280" y="-773094113280"/>
            <a:ext cx="773094112920" cy="9303995160"/>
          </a:xfrm>
          <a:prstGeom prst="rect">
            <a:avLst/>
          </a:prstGeom>
        </p:spPr>
      </p:sp>
      <p:sp>
        <p:nvSpPr>
          <p:cNvPr id="1893" name="CustomShape 19"/>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894" name="CustomShape 20"/>
          <p:cNvSpPr/>
          <p:nvPr/>
        </p:nvSpPr>
        <p:spPr>
          <a:xfrm>
            <a:off x="-773094113280" y="-773094113280"/>
            <a:ext cx="773094112920" cy="9303995160"/>
          </a:xfrm>
          <a:prstGeom prst="rect">
            <a:avLst/>
          </a:prstGeom>
        </p:spPr>
      </p:sp>
      <p:sp>
        <p:nvSpPr>
          <p:cNvPr id="1895" name="CustomShape 21"/>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896" name="CustomShape 22"/>
          <p:cNvSpPr/>
          <p:nvPr/>
        </p:nvSpPr>
        <p:spPr>
          <a:xfrm>
            <a:off x="-773094113280" y="-773094113280"/>
            <a:ext cx="773094112920" cy="9303995160"/>
          </a:xfrm>
          <a:prstGeom prst="rect">
            <a:avLst/>
          </a:prstGeom>
        </p:spPr>
      </p:sp>
      <p:sp>
        <p:nvSpPr>
          <p:cNvPr id="1897" name="CustomShape 23"/>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898" name="CustomShape 24"/>
          <p:cNvSpPr/>
          <p:nvPr/>
        </p:nvSpPr>
        <p:spPr>
          <a:xfrm>
            <a:off x="-773094113280" y="-773094113280"/>
            <a:ext cx="773094112920" cy="9303995160"/>
          </a:xfrm>
          <a:prstGeom prst="rect">
            <a:avLst/>
          </a:prstGeom>
        </p:spPr>
      </p:sp>
      <p:sp>
        <p:nvSpPr>
          <p:cNvPr id="1899" name="CustomShape 25"/>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900" name="CustomShape 26"/>
          <p:cNvSpPr/>
          <p:nvPr/>
        </p:nvSpPr>
        <p:spPr>
          <a:xfrm>
            <a:off x="-773094113280" y="-773094113280"/>
            <a:ext cx="773094112920" cy="9303995160"/>
          </a:xfrm>
          <a:prstGeom prst="rect">
            <a:avLst/>
          </a:prstGeom>
        </p:spPr>
      </p:sp>
      <p:sp>
        <p:nvSpPr>
          <p:cNvPr id="1901" name="CustomShape 27"/>
          <p:cNvSpPr/>
          <p:nvPr/>
        </p:nvSpPr>
        <p:spPr>
          <a:xfrm>
            <a:off x="-773094113280" y="10234585152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All</a:t>
            </a:r>
            <a:endParaRPr/>
          </a:p>
        </p:txBody>
      </p:sp>
      <p:sp>
        <p:nvSpPr>
          <p:cNvPr id="1902" name="CustomShape 28"/>
          <p:cNvSpPr/>
          <p:nvPr/>
        </p:nvSpPr>
        <p:spPr>
          <a:xfrm>
            <a:off x="-773094113280" y="-773094113280"/>
            <a:ext cx="773094112920" cy="9303995160"/>
          </a:xfrm>
          <a:prstGeom prst="rect">
            <a:avLst/>
          </a:prstGeom>
        </p:spPr>
      </p:sp>
      <p:sp>
        <p:nvSpPr>
          <p:cNvPr id="1903" name="CustomShape 29"/>
          <p:cNvSpPr/>
          <p:nvPr/>
        </p:nvSpPr>
        <p:spPr>
          <a:xfrm>
            <a:off x="-773094113280" y="-773094113280"/>
            <a:ext cx="773094112920" cy="358920"/>
          </a:xfrm>
          <a:prstGeom prst="rect">
            <a:avLst/>
          </a:prstGeom>
        </p:spPr>
        <p:txBody>
          <a:bodyPr bIns="45000" lIns="90000" rIns="90000" tIns="45000"/>
          <a:p>
            <a:pPr lvl="1">
              <a:buSzPct val="45000"/>
              <a:buFont typeface="StarSymbol"/>
              <a:buChar char=""/>
            </a:pPr>
            <a:r>
              <a:rPr b="1" lang="it-IT" sz="1100">
                <a:solidFill>
                  <a:srgbClr val="ffffff"/>
                </a:solidFill>
              </a:rPr>
              <a:t>Tavole</a:t>
            </a:r>
            <a:endParaRPr/>
          </a:p>
        </p:txBody>
      </p:sp>
      <p:sp>
        <p:nvSpPr>
          <p:cNvPr id="1904" name="CustomShape 30"/>
          <p:cNvSpPr/>
          <p:nvPr/>
        </p:nvSpPr>
        <p:spPr>
          <a:xfrm>
            <a:off x="-773094113280" y="-773094113280"/>
            <a:ext cx="773094112920" cy="9303995160"/>
          </a:xfrm>
          <a:prstGeom prst="rect">
            <a:avLst/>
          </a:prstGeom>
        </p:spPr>
      </p:sp>
      <p:sp>
        <p:nvSpPr>
          <p:cNvPr id="1905" name="CustomShape 31"/>
          <p:cNvSpPr/>
          <p:nvPr/>
        </p:nvSpPr>
        <p:spPr>
          <a:xfrm>
            <a:off x="7642080" y="1349280"/>
            <a:ext cx="1993680" cy="1055160"/>
          </a:xfrm>
          <a:prstGeom prst="rect">
            <a:avLst>
              <a:gd fmla="val 18750" name="adj1"/>
              <a:gd fmla="val -8333" name="adj2"/>
              <a:gd fmla="val 78559" name="adj3"/>
              <a:gd fmla="val -102302"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Fornisce indicazioni sulle modalità di predisposizione del P.T.P.C. e sugli ulteriori adempimenti previsti dal P.N.A. </a:t>
            </a:r>
            <a:endParaRPr/>
          </a:p>
        </p:txBody>
      </p:sp>
      <p:sp>
        <p:nvSpPr>
          <p:cNvPr id="1906" name="CustomShape 32"/>
          <p:cNvSpPr/>
          <p:nvPr/>
        </p:nvSpPr>
        <p:spPr>
          <a:xfrm>
            <a:off x="7608960" y="2639880"/>
            <a:ext cx="1991880" cy="750600"/>
          </a:xfrm>
          <a:prstGeom prst="rect">
            <a:avLst>
              <a:gd fmla="val 18750" name="adj1"/>
              <a:gd fmla="val -8333" name="adj2"/>
              <a:gd fmla="val 43359" name="adj3"/>
              <a:gd fmla="val -33956"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Individua le aree di rischio comuni e obbligatorie per tutte le PP.AA.</a:t>
            </a:r>
            <a:endParaRPr/>
          </a:p>
        </p:txBody>
      </p:sp>
      <p:sp>
        <p:nvSpPr>
          <p:cNvPr id="1907" name="CustomShape 33"/>
          <p:cNvSpPr/>
          <p:nvPr/>
        </p:nvSpPr>
        <p:spPr>
          <a:xfrm>
            <a:off x="7640640" y="4037040"/>
            <a:ext cx="1991880" cy="750600"/>
          </a:xfrm>
          <a:prstGeom prst="rect">
            <a:avLst>
              <a:gd fmla="val 18750" name="adj1"/>
              <a:gd fmla="val -8333" name="adj2"/>
              <a:gd fmla="val 31067" name="adj3"/>
              <a:gd fmla="val -19469"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Fornisce un elenco esemplificativo delle tipologie di rischio</a:t>
            </a:r>
            <a:endParaRPr/>
          </a:p>
        </p:txBody>
      </p:sp>
      <p:sp>
        <p:nvSpPr>
          <p:cNvPr id="1908" name="CustomShape 34"/>
          <p:cNvSpPr/>
          <p:nvPr/>
        </p:nvSpPr>
        <p:spPr>
          <a:xfrm>
            <a:off x="7640640" y="5230800"/>
            <a:ext cx="1991880" cy="750600"/>
          </a:xfrm>
          <a:prstGeom prst="rect">
            <a:avLst>
              <a:gd fmla="val 18750" name="adj1"/>
              <a:gd fmla="val -8333" name="adj2"/>
              <a:gd fmla="val 80235" name="adj3"/>
              <a:gd fmla="val -65948"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Fornisce un elenco esemplificativo delle misure ulteriori</a:t>
            </a:r>
            <a:endParaRPr/>
          </a:p>
        </p:txBody>
      </p:sp>
      <p:sp>
        <p:nvSpPr>
          <p:cNvPr id="1909" name="CustomShape 35"/>
          <p:cNvSpPr/>
          <p:nvPr/>
        </p:nvSpPr>
        <p:spPr>
          <a:xfrm>
            <a:off x="762120" y="5103720"/>
            <a:ext cx="1991880" cy="750600"/>
          </a:xfrm>
          <a:prstGeom prst="rect">
            <a:avLst>
              <a:gd fmla="val 40261" name="adj1"/>
              <a:gd fmla="val 108166" name="adj2"/>
              <a:gd fmla="val 92526" name="adj3"/>
              <a:gd fmla="val 155580"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Fornisce indicazioni sulle modalità di valutazione del rischio</a:t>
            </a:r>
            <a:endParaRPr/>
          </a:p>
        </p:txBody>
      </p:sp>
      <p:sp>
        <p:nvSpPr>
          <p:cNvPr id="1910" name="CustomShape 36"/>
          <p:cNvSpPr/>
          <p:nvPr/>
        </p:nvSpPr>
        <p:spPr>
          <a:xfrm>
            <a:off x="333360" y="3532320"/>
            <a:ext cx="1991880" cy="750600"/>
          </a:xfrm>
          <a:prstGeom prst="rect">
            <a:avLst>
              <a:gd fmla="val 40261" name="adj1"/>
              <a:gd fmla="val 108166" name="adj2"/>
              <a:gd fmla="val 87916" name="adj3"/>
              <a:gd fmla="val 122984"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Indica i principi per la gestione del rischio</a:t>
            </a:r>
            <a:endParaRPr/>
          </a:p>
        </p:txBody>
      </p:sp>
      <p:sp>
        <p:nvSpPr>
          <p:cNvPr id="1911" name="CustomShape 37"/>
          <p:cNvSpPr/>
          <p:nvPr/>
        </p:nvSpPr>
        <p:spPr>
          <a:xfrm>
            <a:off x="533520" y="1835280"/>
            <a:ext cx="1991880" cy="750600"/>
          </a:xfrm>
          <a:prstGeom prst="rect">
            <a:avLst>
              <a:gd fmla="val 40261" name="adj1"/>
              <a:gd fmla="val 108166" name="adj2"/>
              <a:gd fmla="val 121719" name="adj3"/>
              <a:gd fmla="val 136867" name="adj4"/>
            </a:avLst>
          </a:prstGeom>
          <a:solidFill>
            <a:srgbClr val="002060"/>
          </a:solidFill>
          <a:ln w="12600">
            <a:solidFill>
              <a:srgbClr val="002366"/>
            </a:solidFill>
            <a:round/>
          </a:ln>
        </p:spPr>
        <p:txBody>
          <a:bodyPr anchor="ctr" bIns="45000" lIns="90000" rIns="90000" tIns="45000"/>
          <a:p>
            <a:pPr algn="ctr">
              <a:lnSpc>
                <a:spcPct val="100000"/>
              </a:lnSpc>
            </a:pPr>
            <a:r>
              <a:rPr lang="it-IT" sz="1100">
                <a:solidFill>
                  <a:srgbClr val="ffffff"/>
                </a:solidFill>
                <a:latin typeface="Arial"/>
              </a:rPr>
              <a:t>Descrivono sinteticamente le misure obbligatorie da attuare </a:t>
            </a:r>
            <a:endParaRPr/>
          </a:p>
        </p:txBody>
      </p:sp>
      <p:sp>
        <p:nvSpPr>
          <p:cNvPr id="1912" name="CustomShape 38"/>
          <p:cNvSpPr/>
          <p:nvPr/>
        </p:nvSpPr>
        <p:spPr>
          <a:xfrm>
            <a:off x="1219320" y="1197000"/>
            <a:ext cx="7549920" cy="277560"/>
          </a:xfrm>
          <a:prstGeom prst="rect">
            <a:avLst/>
          </a:prstGeom>
        </p:spPr>
        <p:txBody>
          <a:bodyPr anchor="ctr" bIns="0" lIns="0" rIns="0" tIns="0"/>
          <a:p>
            <a:pPr algn="ctr">
              <a:lnSpc>
                <a:spcPct val="100000"/>
              </a:lnSpc>
            </a:pPr>
            <a:r>
              <a:rPr b="1" lang="it-IT" sz="1200" u="sng">
                <a:solidFill>
                  <a:srgbClr val="00338d"/>
                </a:solidFill>
                <a:latin typeface="Arial"/>
              </a:rPr>
              <a:t>IL P.N.A.</a:t>
            </a:r>
            <a:endParaRPr/>
          </a:p>
        </p:txBody>
      </p:sp>
      <p:sp>
        <p:nvSpPr>
          <p:cNvPr id="1913" name="TextShape 3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L’adozione del Piano Nazionale Anticorruzione P.N.A. </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4" name="CustomShape 1"/>
          <p:cNvSpPr/>
          <p:nvPr/>
        </p:nvSpPr>
        <p:spPr>
          <a:xfrm>
            <a:off x="287280" y="2759400"/>
            <a:ext cx="3446280" cy="1295640"/>
          </a:xfrm>
          <a:prstGeom prst="rect">
            <a:avLst>
              <a:gd fmla="val 6823" name="adj"/>
            </a:avLst>
          </a:prstGeom>
          <a:solidFill>
            <a:srgbClr val="007c92"/>
          </a:solidFill>
        </p:spPr>
        <p:txBody>
          <a:bodyPr anchor="ctr" bIns="72000" lIns="72000" rIns="72000" tIns="72000"/>
          <a:p>
            <a:pPr algn="ctr">
              <a:lnSpc>
                <a:spcPts val="564"/>
              </a:lnSpc>
            </a:pPr>
            <a:endParaRPr/>
          </a:p>
          <a:p>
            <a:pPr algn="ctr">
              <a:lnSpc>
                <a:spcPts val="564"/>
              </a:lnSpc>
            </a:pPr>
            <a:endParaRPr/>
          </a:p>
          <a:p>
            <a:pPr algn="ctr">
              <a:lnSpc>
                <a:spcPts val="564"/>
              </a:lnSpc>
            </a:pPr>
            <a:r>
              <a:rPr b="1" lang="it-IT" sz="1400">
                <a:solidFill>
                  <a:srgbClr val="ffffff"/>
                </a:solidFill>
                <a:latin typeface="Arial"/>
              </a:rPr>
              <a:t>La strategia nazionale</a:t>
            </a:r>
            <a:endParaRPr/>
          </a:p>
          <a:p>
            <a:pPr algn="ctr">
              <a:lnSpc>
                <a:spcPts val="564"/>
              </a:lnSpc>
            </a:pPr>
            <a:r>
              <a:rPr b="1" lang="it-IT" sz="1400">
                <a:solidFill>
                  <a:srgbClr val="ffffff"/>
                </a:solidFill>
                <a:latin typeface="Arial"/>
              </a:rPr>
              <a:t>anticorruzione è finalizzata al perseguimento dei seguenti obiettivi strategici:</a:t>
            </a:r>
            <a:endParaRPr/>
          </a:p>
        </p:txBody>
      </p:sp>
      <p:sp>
        <p:nvSpPr>
          <p:cNvPr id="1915" name="CustomShape 2"/>
          <p:cNvSpPr/>
          <p:nvPr/>
        </p:nvSpPr>
        <p:spPr>
          <a:xfrm>
            <a:off x="297720" y="2741400"/>
            <a:ext cx="3435840" cy="431640"/>
          </a:xfrm>
          <a:prstGeom prst="rect">
            <a:avLst>
              <a:gd fmla="val 16667" name="adj"/>
            </a:avLst>
          </a:prstGeom>
          <a:solidFill>
            <a:srgbClr val="ecf7be"/>
          </a:solidFill>
        </p:spPr>
        <p:txBody>
          <a:bodyPr anchor="ctr" bIns="54000" lIns="54000" rIns="54000" tIns="54000"/>
          <a:p>
            <a:pPr algn="ctr">
              <a:lnSpc>
                <a:spcPct val="100000"/>
              </a:lnSpc>
            </a:pPr>
            <a:r>
              <a:rPr b="1" lang="it-IT">
                <a:solidFill>
                  <a:srgbClr val="007c92"/>
                </a:solidFill>
                <a:latin typeface="Arial"/>
              </a:rPr>
              <a:t>IL P.N.A.  </a:t>
            </a:r>
            <a:endParaRPr/>
          </a:p>
        </p:txBody>
      </p:sp>
      <p:sp>
        <p:nvSpPr>
          <p:cNvPr id="1916" name="CustomShape 3"/>
          <p:cNvSpPr/>
          <p:nvPr/>
        </p:nvSpPr>
        <p:spPr>
          <a:xfrm>
            <a:off x="4951440" y="1512720"/>
            <a:ext cx="2744280" cy="100764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Ridurre le opportunita’ che si manifestino casi di corruzione</a:t>
            </a:r>
            <a:endParaRPr/>
          </a:p>
        </p:txBody>
      </p:sp>
      <p:sp>
        <p:nvSpPr>
          <p:cNvPr id="1917" name="CustomShape 4"/>
          <p:cNvSpPr/>
          <p:nvPr/>
        </p:nvSpPr>
        <p:spPr>
          <a:xfrm>
            <a:off x="4967280" y="2903400"/>
            <a:ext cx="2744280" cy="100764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Aumentare la capacità di scoprire casi di corruzione</a:t>
            </a:r>
            <a:endParaRPr/>
          </a:p>
        </p:txBody>
      </p:sp>
      <p:sp>
        <p:nvSpPr>
          <p:cNvPr id="1918" name="CustomShape 5"/>
          <p:cNvSpPr/>
          <p:nvPr/>
        </p:nvSpPr>
        <p:spPr>
          <a:xfrm>
            <a:off x="5018040" y="4473720"/>
            <a:ext cx="2744280" cy="100764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Creare un contesto sfavorevole alla corruzione</a:t>
            </a:r>
            <a:endParaRPr/>
          </a:p>
        </p:txBody>
      </p:sp>
      <p:sp>
        <p:nvSpPr>
          <p:cNvPr id="1919" name="CustomShape 6"/>
          <p:cNvSpPr/>
          <p:nvPr/>
        </p:nvSpPr>
        <p:spPr>
          <a:xfrm>
            <a:off x="4832280" y="1447920"/>
            <a:ext cx="350640" cy="323640"/>
          </a:xfrm>
          <a:prstGeom prst="rect">
            <a:avLst/>
          </a:prstGeom>
          <a:solidFill>
            <a:srgbClr val="007c92"/>
          </a:solidFill>
        </p:spPr>
        <p:txBody>
          <a:bodyPr anchor="ctr" bIns="72000" lIns="72000" rIns="72000" tIns="72000"/>
          <a:p>
            <a:pPr algn="ctr">
              <a:lnSpc>
                <a:spcPts val="564"/>
              </a:lnSpc>
            </a:pPr>
            <a:r>
              <a:rPr b="1" lang="it-IT" sz="1400">
                <a:solidFill>
                  <a:srgbClr val="ffffff"/>
                </a:solidFill>
                <a:latin typeface="Arial"/>
              </a:rPr>
              <a:t>1</a:t>
            </a:r>
            <a:endParaRPr/>
          </a:p>
        </p:txBody>
      </p:sp>
      <p:sp>
        <p:nvSpPr>
          <p:cNvPr id="1920" name="CustomShape 7"/>
          <p:cNvSpPr/>
          <p:nvPr/>
        </p:nvSpPr>
        <p:spPr>
          <a:xfrm>
            <a:off x="4724280" y="3232080"/>
            <a:ext cx="350640" cy="323640"/>
          </a:xfrm>
          <a:prstGeom prst="rect">
            <a:avLst/>
          </a:prstGeom>
          <a:solidFill>
            <a:srgbClr val="007c92"/>
          </a:solidFill>
        </p:spPr>
        <p:txBody>
          <a:bodyPr anchor="ctr" bIns="72000" lIns="72000" rIns="72000" tIns="72000"/>
          <a:p>
            <a:pPr algn="ctr">
              <a:lnSpc>
                <a:spcPts val="564"/>
              </a:lnSpc>
            </a:pPr>
            <a:r>
              <a:rPr b="1" lang="it-IT" sz="1400">
                <a:solidFill>
                  <a:srgbClr val="ffffff"/>
                </a:solidFill>
                <a:latin typeface="Arial"/>
              </a:rPr>
              <a:t>2</a:t>
            </a:r>
            <a:endParaRPr/>
          </a:p>
        </p:txBody>
      </p:sp>
      <p:sp>
        <p:nvSpPr>
          <p:cNvPr id="1921" name="CustomShape 8"/>
          <p:cNvSpPr/>
          <p:nvPr/>
        </p:nvSpPr>
        <p:spPr>
          <a:xfrm>
            <a:off x="4724280" y="5237280"/>
            <a:ext cx="350640" cy="325080"/>
          </a:xfrm>
          <a:prstGeom prst="rect">
            <a:avLst/>
          </a:prstGeom>
          <a:solidFill>
            <a:srgbClr val="007c92"/>
          </a:solidFill>
        </p:spPr>
        <p:txBody>
          <a:bodyPr anchor="ctr" bIns="72000" lIns="72000" rIns="72000" tIns="72000"/>
          <a:p>
            <a:pPr algn="ctr">
              <a:lnSpc>
                <a:spcPts val="564"/>
              </a:lnSpc>
            </a:pPr>
            <a:r>
              <a:rPr b="1" lang="it-IT" sz="1400">
                <a:solidFill>
                  <a:srgbClr val="ffffff"/>
                </a:solidFill>
                <a:latin typeface="Arial"/>
              </a:rPr>
              <a:t>3</a:t>
            </a:r>
            <a:endParaRPr/>
          </a:p>
        </p:txBody>
      </p:sp>
      <p:sp>
        <p:nvSpPr>
          <p:cNvPr id="1922" name="CustomShape 9"/>
          <p:cNvSpPr/>
          <p:nvPr/>
        </p:nvSpPr>
        <p:spPr>
          <a:xfrm>
            <a:off x="3744360" y="1723680"/>
            <a:ext cx="1139040" cy="1287720"/>
          </a:xfrm>
          <a:prstGeom prst="straightConnector1">
            <a:avLst/>
          </a:prstGeom>
          <a:ln w="6480">
            <a:solidFill>
              <a:srgbClr val="007c92"/>
            </a:solidFill>
            <a:round/>
            <a:tailEnd len="med" type="triangle" w="med"/>
          </a:ln>
        </p:spPr>
      </p:sp>
      <p:sp>
        <p:nvSpPr>
          <p:cNvPr id="1923" name="CustomShape 10"/>
          <p:cNvSpPr/>
          <p:nvPr/>
        </p:nvSpPr>
        <p:spPr>
          <a:xfrm>
            <a:off x="3744360" y="3357720"/>
            <a:ext cx="979920" cy="-15154560"/>
          </a:xfrm>
          <a:prstGeom prst="straightConnector1">
            <a:avLst/>
          </a:prstGeom>
          <a:ln w="6480">
            <a:solidFill>
              <a:srgbClr val="007c92"/>
            </a:solidFill>
            <a:round/>
            <a:tailEnd len="med" type="triangle" w="med"/>
          </a:ln>
        </p:spPr>
      </p:sp>
      <p:sp>
        <p:nvSpPr>
          <p:cNvPr id="1924" name="CustomShape 11"/>
          <p:cNvSpPr/>
          <p:nvPr/>
        </p:nvSpPr>
        <p:spPr>
          <a:xfrm>
            <a:off x="3733920" y="3794040"/>
            <a:ext cx="1041480" cy="1490400"/>
          </a:xfrm>
          <a:prstGeom prst="straightConnector1">
            <a:avLst/>
          </a:prstGeom>
          <a:ln w="6480">
            <a:solidFill>
              <a:srgbClr val="007c92"/>
            </a:solidFill>
            <a:round/>
            <a:tailEnd len="med" type="triangle" w="med"/>
          </a:ln>
        </p:spPr>
      </p:sp>
      <p:sp>
        <p:nvSpPr>
          <p:cNvPr id="1925" name="CustomShape 12"/>
          <p:cNvSpPr/>
          <p:nvPr/>
        </p:nvSpPr>
        <p:spPr>
          <a:xfrm>
            <a:off x="7763040" y="1512720"/>
            <a:ext cx="618840" cy="4125600"/>
          </a:xfrm>
          <a:prstGeom prst="rect">
            <a:avLst>
              <a:gd fmla="val 8333" name="adj1"/>
              <a:gd fmla="val 50000" name="adj2"/>
            </a:avLst>
          </a:prstGeom>
          <a:ln w="25560">
            <a:solidFill>
              <a:srgbClr val="007c92"/>
            </a:solidFill>
            <a:round/>
          </a:ln>
        </p:spPr>
      </p:sp>
      <p:sp>
        <p:nvSpPr>
          <p:cNvPr id="1926" name="CustomShape 13"/>
          <p:cNvSpPr/>
          <p:nvPr/>
        </p:nvSpPr>
        <p:spPr>
          <a:xfrm>
            <a:off x="8534520" y="3048120"/>
            <a:ext cx="1294920" cy="1095480"/>
          </a:xfrm>
          <a:prstGeom prst="rect">
            <a:avLst/>
          </a:prstGeom>
        </p:spPr>
        <p:txBody>
          <a:bodyPr bIns="0" lIns="0" rIns="0" tIns="0"/>
          <a:p>
            <a:pPr>
              <a:lnSpc>
                <a:spcPct val="100000"/>
              </a:lnSpc>
            </a:pPr>
            <a:r>
              <a:rPr b="1" lang="it-IT" sz="1200">
                <a:solidFill>
                  <a:srgbClr val="007c92"/>
                </a:solidFill>
                <a:latin typeface="Arial"/>
              </a:rPr>
              <a:t>Questi obiettivi sono perseguiti attraverso la previsione di varie misure di</a:t>
            </a:r>
            <a:endParaRPr/>
          </a:p>
          <a:p>
            <a:pPr>
              <a:lnSpc>
                <a:spcPct val="100000"/>
              </a:lnSpc>
            </a:pPr>
            <a:r>
              <a:rPr b="1" lang="it-IT" sz="1200">
                <a:solidFill>
                  <a:srgbClr val="007c92"/>
                </a:solidFill>
                <a:latin typeface="Arial"/>
              </a:rPr>
              <a:t>prevenzione</a:t>
            </a:r>
            <a:endParaRPr/>
          </a:p>
        </p:txBody>
      </p:sp>
      <p:sp>
        <p:nvSpPr>
          <p:cNvPr id="1927"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Gli obiettivi strategici del P.N.A.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1" name="CustomShape 1"/>
          <p:cNvSpPr/>
          <p:nvPr/>
        </p:nvSpPr>
        <p:spPr>
          <a:xfrm>
            <a:off x="797040" y="3714840"/>
            <a:ext cx="9108720" cy="2356920"/>
          </a:xfrm>
          <a:prstGeom prst="rect">
            <a:avLst/>
          </a:prstGeom>
        </p:spPr>
      </p:sp>
      <p:sp>
        <p:nvSpPr>
          <p:cNvPr id="1502" name="CustomShape 2"/>
          <p:cNvSpPr/>
          <p:nvPr/>
        </p:nvSpPr>
        <p:spPr>
          <a:xfrm>
            <a:off x="848520" y="1556640"/>
            <a:ext cx="2304000" cy="647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100">
                <a:solidFill>
                  <a:srgbClr val="366b7e"/>
                </a:solidFill>
                <a:latin typeface="Calibri"/>
              </a:rPr>
              <a:t>CONVENZIONE ONU  31 OTTOBRE 2003</a:t>
            </a:r>
            <a:endParaRPr/>
          </a:p>
          <a:p>
            <a:pPr algn="ctr">
              <a:lnSpc>
                <a:spcPct val="100000"/>
              </a:lnSpc>
            </a:pPr>
            <a:r>
              <a:rPr lang="it-IT" sz="1100">
                <a:solidFill>
                  <a:srgbClr val="366b7e"/>
                </a:solidFill>
                <a:latin typeface="Calibri"/>
              </a:rPr>
              <a:t>RATIFICATA CON LEGGE 116/2009</a:t>
            </a:r>
            <a:endParaRPr/>
          </a:p>
        </p:txBody>
      </p:sp>
      <p:sp>
        <p:nvSpPr>
          <p:cNvPr id="1503" name="CustomShape 3"/>
          <p:cNvSpPr/>
          <p:nvPr/>
        </p:nvSpPr>
        <p:spPr>
          <a:xfrm>
            <a:off x="6753240" y="1556640"/>
            <a:ext cx="2304000" cy="647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000">
                <a:solidFill>
                  <a:srgbClr val="366b7e"/>
                </a:solidFill>
                <a:latin typeface="Calibri"/>
              </a:rPr>
              <a:t>CONVENZIONI CIVILE E PENALE </a:t>
            </a:r>
            <a:endParaRPr/>
          </a:p>
          <a:p>
            <a:pPr algn="ctr">
              <a:lnSpc>
                <a:spcPct val="100000"/>
              </a:lnSpc>
            </a:pPr>
            <a:r>
              <a:rPr lang="it-IT" sz="1000">
                <a:solidFill>
                  <a:srgbClr val="366b7e"/>
                </a:solidFill>
                <a:latin typeface="Calibri"/>
              </a:rPr>
              <a:t>DI STRASBURGO  DEL 1999,</a:t>
            </a:r>
            <a:endParaRPr/>
          </a:p>
          <a:p>
            <a:pPr algn="ctr">
              <a:lnSpc>
                <a:spcPct val="100000"/>
              </a:lnSpc>
            </a:pPr>
            <a:r>
              <a:rPr lang="it-IT" sz="1000">
                <a:solidFill>
                  <a:srgbClr val="366b7e"/>
                </a:solidFill>
                <a:latin typeface="Calibri"/>
              </a:rPr>
              <a:t>SULLA CORRUZIONE, RATIFICATE CON LEGGI</a:t>
            </a:r>
            <a:endParaRPr/>
          </a:p>
          <a:p>
            <a:pPr algn="ctr">
              <a:lnSpc>
                <a:spcPct val="100000"/>
              </a:lnSpc>
            </a:pPr>
            <a:r>
              <a:rPr lang="it-IT" sz="1000">
                <a:solidFill>
                  <a:srgbClr val="366b7e"/>
                </a:solidFill>
                <a:latin typeface="Calibri"/>
              </a:rPr>
              <a:t>110/2012 E 112/2012</a:t>
            </a:r>
            <a:endParaRPr/>
          </a:p>
        </p:txBody>
      </p:sp>
      <p:sp>
        <p:nvSpPr>
          <p:cNvPr id="1504" name="CustomShape 4"/>
          <p:cNvSpPr/>
          <p:nvPr/>
        </p:nvSpPr>
        <p:spPr>
          <a:xfrm>
            <a:off x="2792880" y="5589360"/>
            <a:ext cx="4320000" cy="647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000">
                <a:solidFill>
                  <a:srgbClr val="366b7e"/>
                </a:solidFill>
                <a:latin typeface="Calibri"/>
              </a:rPr>
              <a:t>CONTROLLO, PREVENZIONE, CONTRASTO DELLA CORRUZIONE E DELL’ILLEGALITA'</a:t>
            </a:r>
            <a:endParaRPr/>
          </a:p>
          <a:p>
            <a:pPr algn="ctr">
              <a:lnSpc>
                <a:spcPct val="100000"/>
              </a:lnSpc>
            </a:pPr>
            <a:r>
              <a:rPr lang="it-IT" sz="1000">
                <a:solidFill>
                  <a:srgbClr val="366b7e"/>
                </a:solidFill>
                <a:latin typeface="Calibri"/>
              </a:rPr>
              <a:t>NELLA PUBBLICA AMMINISTRAZIONE</a:t>
            </a:r>
            <a:endParaRPr/>
          </a:p>
        </p:txBody>
      </p:sp>
      <p:sp>
        <p:nvSpPr>
          <p:cNvPr id="1505" name="CustomShape 5"/>
          <p:cNvSpPr/>
          <p:nvPr/>
        </p:nvSpPr>
        <p:spPr>
          <a:xfrm>
            <a:off x="2864880" y="4077000"/>
            <a:ext cx="1496160" cy="647640"/>
          </a:xfrm>
          <a:prstGeom prst="rect">
            <a:avLst>
              <a:gd fmla="val 16667" name="adj"/>
            </a:avLst>
          </a:prstGeom>
          <a:ln w="25560">
            <a:solidFill>
              <a:srgbClr val="366b7e"/>
            </a:solidFill>
            <a:round/>
          </a:ln>
        </p:spPr>
        <p:txBody>
          <a:bodyPr anchor="ctr" bIns="0" lIns="0" rIns="0" tIns="0" wrap="none"/>
          <a:p>
            <a:pPr algn="ctr">
              <a:lnSpc>
                <a:spcPct val="100000"/>
              </a:lnSpc>
            </a:pPr>
            <a:r>
              <a:rPr lang="it-IT" sz="1000">
                <a:solidFill>
                  <a:srgbClr val="366b7e"/>
                </a:solidFill>
                <a:latin typeface="Verdana"/>
              </a:rPr>
              <a:t>PREVENZIONE</a:t>
            </a:r>
            <a:endParaRPr/>
          </a:p>
        </p:txBody>
      </p:sp>
      <p:sp>
        <p:nvSpPr>
          <p:cNvPr id="1506" name="CustomShape 6"/>
          <p:cNvSpPr/>
          <p:nvPr/>
        </p:nvSpPr>
        <p:spPr>
          <a:xfrm>
            <a:off x="5456880" y="4077000"/>
            <a:ext cx="1496160" cy="647640"/>
          </a:xfrm>
          <a:prstGeom prst="rect">
            <a:avLst>
              <a:gd fmla="val 16667" name="adj"/>
            </a:avLst>
          </a:prstGeom>
          <a:ln w="25560">
            <a:solidFill>
              <a:srgbClr val="366b7e"/>
            </a:solidFill>
            <a:round/>
          </a:ln>
        </p:spPr>
        <p:txBody>
          <a:bodyPr anchor="ctr" bIns="0" lIns="0" rIns="0" tIns="0" wrap="none"/>
          <a:p>
            <a:pPr algn="ctr">
              <a:lnSpc>
                <a:spcPct val="100000"/>
              </a:lnSpc>
            </a:pPr>
            <a:r>
              <a:rPr lang="it-IT" sz="1000">
                <a:solidFill>
                  <a:srgbClr val="366b7e"/>
                </a:solidFill>
                <a:latin typeface="Verdana"/>
              </a:rPr>
              <a:t>TRASPARENZA</a:t>
            </a:r>
            <a:endParaRPr/>
          </a:p>
        </p:txBody>
      </p:sp>
      <p:sp>
        <p:nvSpPr>
          <p:cNvPr id="1507" name="CustomShape 7"/>
          <p:cNvSpPr/>
          <p:nvPr/>
        </p:nvSpPr>
        <p:spPr>
          <a:xfrm>
            <a:off x="4160880" y="2493000"/>
            <a:ext cx="1496160" cy="647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200">
                <a:solidFill>
                  <a:srgbClr val="007c92"/>
                </a:solidFill>
                <a:latin typeface="Verdana"/>
              </a:rPr>
              <a:t>LEGGE 190/2012</a:t>
            </a:r>
            <a:endParaRPr/>
          </a:p>
        </p:txBody>
      </p:sp>
      <p:sp>
        <p:nvSpPr>
          <p:cNvPr id="1508" name="CustomShape 8"/>
          <p:cNvSpPr/>
          <p:nvPr/>
        </p:nvSpPr>
        <p:spPr>
          <a:xfrm>
            <a:off x="3152880" y="1881000"/>
            <a:ext cx="1007640" cy="935640"/>
          </a:xfrm>
          <a:prstGeom prst="rect">
            <a:avLst>
              <a:gd fmla="val 50000" name="adj"/>
            </a:avLst>
          </a:prstGeom>
          <a:solidFill>
            <a:srgbClr val="747678"/>
          </a:solidFill>
          <a:ln w="25560">
            <a:solidFill>
              <a:srgbClr val="366b7e"/>
            </a:solidFill>
            <a:round/>
            <a:tailEnd len="med" type="triangle" w="med"/>
          </a:ln>
        </p:spPr>
      </p:sp>
      <p:sp>
        <p:nvSpPr>
          <p:cNvPr id="1509" name="CustomShape 9"/>
          <p:cNvSpPr/>
          <p:nvPr/>
        </p:nvSpPr>
        <p:spPr>
          <a:xfrm>
            <a:off x="6753240" y="2780280"/>
            <a:ext cx="1079640" cy="899640"/>
          </a:xfrm>
          <a:prstGeom prst="rect">
            <a:avLst>
              <a:gd fmla="val 50000" name="adj"/>
            </a:avLst>
          </a:prstGeom>
          <a:solidFill>
            <a:srgbClr val="747678"/>
          </a:solidFill>
          <a:ln w="25560">
            <a:solidFill>
              <a:srgbClr val="366b7e"/>
            </a:solidFill>
            <a:round/>
            <a:tailEnd len="med" type="triangle" w="med"/>
          </a:ln>
        </p:spPr>
      </p:sp>
      <p:sp>
        <p:nvSpPr>
          <p:cNvPr id="1510" name="CustomShape 10"/>
          <p:cNvSpPr/>
          <p:nvPr/>
        </p:nvSpPr>
        <p:spPr>
          <a:xfrm>
            <a:off x="4908600" y="4401000"/>
            <a:ext cx="1259640" cy="547560"/>
          </a:xfrm>
          <a:prstGeom prst="rect">
            <a:avLst/>
          </a:prstGeom>
          <a:solidFill>
            <a:srgbClr val="747678"/>
          </a:solidFill>
          <a:ln w="25560">
            <a:solidFill>
              <a:srgbClr val="366b7e"/>
            </a:solidFill>
            <a:round/>
            <a:tailEnd len="med" type="triangle" w="med"/>
          </a:ln>
        </p:spPr>
      </p:sp>
      <p:sp>
        <p:nvSpPr>
          <p:cNvPr id="1511" name="CustomShape 11"/>
          <p:cNvSpPr/>
          <p:nvPr/>
        </p:nvSpPr>
        <p:spPr>
          <a:xfrm>
            <a:off x="4909320" y="3141000"/>
            <a:ext cx="1259640" cy="547560"/>
          </a:xfrm>
          <a:prstGeom prst="rect">
            <a:avLst/>
          </a:prstGeom>
          <a:solidFill>
            <a:srgbClr val="747678"/>
          </a:solidFill>
          <a:ln w="25560">
            <a:solidFill>
              <a:srgbClr val="366b7e"/>
            </a:solidFill>
            <a:round/>
            <a:tailEnd len="med" type="triangle" w="med"/>
          </a:ln>
        </p:spPr>
      </p:sp>
      <p:sp>
        <p:nvSpPr>
          <p:cNvPr id="1512" name="CustomShape 12"/>
          <p:cNvSpPr/>
          <p:nvPr/>
        </p:nvSpPr>
        <p:spPr>
          <a:xfrm>
            <a:off x="3612240" y="5589360"/>
            <a:ext cx="863640" cy="1339560"/>
          </a:xfrm>
          <a:prstGeom prst="rect">
            <a:avLst>
              <a:gd fmla="val 50000" name="adj"/>
            </a:avLst>
          </a:prstGeom>
          <a:solidFill>
            <a:srgbClr val="747678"/>
          </a:solidFill>
          <a:ln w="25560">
            <a:solidFill>
              <a:srgbClr val="366b7e"/>
            </a:solidFill>
            <a:round/>
            <a:tailEnd len="med" type="triangle" w="med"/>
          </a:ln>
        </p:spPr>
      </p:sp>
      <p:sp>
        <p:nvSpPr>
          <p:cNvPr id="1513" name="CustomShape 13"/>
          <p:cNvSpPr/>
          <p:nvPr/>
        </p:nvSpPr>
        <p:spPr>
          <a:xfrm>
            <a:off x="6205320" y="4725000"/>
            <a:ext cx="863640" cy="1252080"/>
          </a:xfrm>
          <a:prstGeom prst="rect">
            <a:avLst>
              <a:gd fmla="val 50000" name="adj"/>
            </a:avLst>
          </a:prstGeom>
          <a:solidFill>
            <a:srgbClr val="747678"/>
          </a:solidFill>
          <a:ln w="25560">
            <a:solidFill>
              <a:srgbClr val="366b7e"/>
            </a:solidFill>
            <a:round/>
            <a:tailEnd len="med" type="triangle" w="med"/>
          </a:ln>
        </p:spPr>
      </p:sp>
      <p:pic>
        <p:nvPicPr>
          <p:cNvPr descr="" id="1514" name="Picture 8"/>
          <p:cNvPicPr/>
          <p:nvPr/>
        </p:nvPicPr>
        <p:blipFill>
          <a:blip r:embed="rId1"/>
          <a:stretch>
            <a:fillRect/>
          </a:stretch>
        </p:blipFill>
        <p:spPr>
          <a:xfrm>
            <a:off x="6321240" y="3645000"/>
            <a:ext cx="513000" cy="490320"/>
          </a:xfrm>
          <a:prstGeom prst="rect">
            <a:avLst/>
          </a:prstGeom>
          <a:ln w="9360">
            <a:solidFill>
              <a:srgbClr val="366b7e"/>
            </a:solidFill>
            <a:miter/>
          </a:ln>
        </p:spPr>
      </p:pic>
      <p:pic>
        <p:nvPicPr>
          <p:cNvPr descr="" id="1515" name="Picture 4"/>
          <p:cNvPicPr/>
          <p:nvPr/>
        </p:nvPicPr>
        <p:blipFill>
          <a:blip r:embed="rId2"/>
          <a:stretch>
            <a:fillRect/>
          </a:stretch>
        </p:blipFill>
        <p:spPr>
          <a:xfrm>
            <a:off x="2936880" y="3645000"/>
            <a:ext cx="491400" cy="456120"/>
          </a:xfrm>
          <a:prstGeom prst="rect">
            <a:avLst/>
          </a:prstGeom>
          <a:ln>
            <a:solidFill>
              <a:srgbClr val="366b7e"/>
            </a:solidFill>
          </a:ln>
        </p:spPr>
      </p:pic>
      <p:sp>
        <p:nvSpPr>
          <p:cNvPr id="1516"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pic>
        <p:nvPicPr>
          <p:cNvPr descr="" id="1517" name=""/>
          <p:cNvPicPr/>
          <p:nvPr/>
        </p:nvPicPr>
        <p:blipFill>
          <a:blip r:embed="rId3"/>
          <a:stretch>
            <a:fillRect/>
          </a:stretch>
        </p:blipFill>
        <p:spPr>
          <a:xfrm>
            <a:off x="0" y="0"/>
            <a:ext cx="152280" cy="152280"/>
          </a:xfrm>
          <a:prstGeom prst="rect">
            <a:avLst/>
          </a:prstGeom>
        </p:spPr>
      </p:pic>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8" name="CustomShape 1"/>
          <p:cNvSpPr/>
          <p:nvPr/>
        </p:nvSpPr>
        <p:spPr>
          <a:xfrm>
            <a:off x="2178000" y="1285920"/>
            <a:ext cx="6171840" cy="309240"/>
          </a:xfrm>
          <a:prstGeom prst="rect">
            <a:avLst>
              <a:gd fmla="val 6823" name="adj"/>
            </a:avLst>
          </a:prstGeom>
          <a:solidFill>
            <a:srgbClr val="ecf7be"/>
          </a:solidFill>
          <a:ln cap="rnd" w="3240">
            <a:solidFill>
              <a:srgbClr val="007c92"/>
            </a:solidFill>
            <a:custDash>
              <a:ds d="105000" sp="35000"/>
            </a:custDash>
            <a:round/>
          </a:ln>
        </p:spPr>
        <p:txBody>
          <a:bodyPr anchor="ctr" bIns="72000" lIns="72000" rIns="72000" tIns="72000"/>
          <a:p>
            <a:pPr algn="ctr">
              <a:lnSpc>
                <a:spcPts val="564"/>
              </a:lnSpc>
            </a:pPr>
            <a:r>
              <a:rPr b="1" lang="it-IT" sz="1400">
                <a:solidFill>
                  <a:srgbClr val="002060"/>
                </a:solidFill>
                <a:latin typeface="Arial"/>
              </a:rPr>
              <a:t>Ridurre le opportunità che si manifestino casi di corruzione</a:t>
            </a:r>
            <a:endParaRPr/>
          </a:p>
        </p:txBody>
      </p:sp>
      <p:sp>
        <p:nvSpPr>
          <p:cNvPr id="1929" name="CustomShape 2"/>
          <p:cNvSpPr/>
          <p:nvPr/>
        </p:nvSpPr>
        <p:spPr>
          <a:xfrm>
            <a:off x="2003400" y="1266840"/>
            <a:ext cx="350640" cy="323640"/>
          </a:xfrm>
          <a:prstGeom prst="rect">
            <a:avLst/>
          </a:prstGeom>
          <a:solidFill>
            <a:srgbClr val="007c92"/>
          </a:solidFill>
          <a:ln w="12600">
            <a:solidFill>
              <a:srgbClr val="007c92"/>
            </a:solidFill>
            <a:round/>
          </a:ln>
        </p:spPr>
        <p:txBody>
          <a:bodyPr anchor="ctr" bIns="0" lIns="0" rIns="0" tIns="0"/>
          <a:p>
            <a:pPr algn="ctr">
              <a:lnSpc>
                <a:spcPct val="100000"/>
              </a:lnSpc>
            </a:pPr>
            <a:r>
              <a:rPr b="1" lang="it-IT" sz="1100">
                <a:solidFill>
                  <a:srgbClr val="ffffff"/>
                </a:solidFill>
                <a:latin typeface="Arial"/>
              </a:rPr>
              <a:t>1</a:t>
            </a:r>
            <a:endParaRPr/>
          </a:p>
        </p:txBody>
      </p:sp>
      <p:graphicFrame>
        <p:nvGraphicFramePr>
          <p:cNvPr id="1930" name="Table 3"/>
          <p:cNvGraphicFramePr/>
          <p:nvPr/>
        </p:nvGraphicFramePr>
        <p:xfrm>
          <a:off x="237960" y="1663560"/>
          <a:ext cx="9447480" cy="4632480"/>
        </p:xfrm>
        <a:graphic>
          <a:graphicData uri="http://schemas.openxmlformats.org/drawingml/2006/table">
            <a:tbl>
              <a:tblPr/>
              <a:tblGrid>
                <a:gridCol w="7134840"/>
                <a:gridCol w="1290600"/>
                <a:gridCol w="1022040"/>
              </a:tblGrid>
              <a:tr h="464040">
                <a:tc>
                  <a:txBody>
                    <a:bodyPr lIns="99000" rIns="99000" wrap="none"/>
                    <a:p>
                      <a:pPr algn="ctr">
                        <a:lnSpc>
                          <a:spcPct val="100000"/>
                        </a:lnSpc>
                      </a:pPr>
                      <a:r>
                        <a:rPr b="1" lang="it-IT" sz="1200">
                          <a:solidFill>
                            <a:srgbClr val="ffffff"/>
                          </a:solidFill>
                          <a:latin typeface="Verdana"/>
                        </a:rPr>
                        <a:t>MISURE</a:t>
                      </a:r>
                      <a:endParaRPr/>
                    </a:p>
                  </a:txBody>
                  <a:tcPr/>
                </a:tc>
                <a:tc>
                  <a:txBody>
                    <a:bodyPr lIns="99000" rIns="99000" wrap="none"/>
                    <a:p>
                      <a:pPr>
                        <a:lnSpc>
                          <a:spcPct val="100000"/>
                        </a:lnSpc>
                      </a:pPr>
                      <a:r>
                        <a:rPr b="1" lang="it-IT" sz="1200">
                          <a:solidFill>
                            <a:srgbClr val="ffffff"/>
                          </a:solidFill>
                          <a:latin typeface="Verdana"/>
                        </a:rPr>
                        <a:t>COMPETENZA </a:t>
                      </a:r>
                      <a:endParaRPr/>
                    </a:p>
                  </a:txBody>
                  <a:tcPr/>
                </a:tc>
                <a:tc>
                  <a:txBody>
                    <a:bodyPr lIns="99000" rIns="99000" wrap="none"/>
                    <a:p>
                      <a:pPr>
                        <a:lnSpc>
                          <a:spcPct val="100000"/>
                        </a:lnSpc>
                      </a:pPr>
                      <a:r>
                        <a:rPr b="1" lang="it-IT" sz="1200">
                          <a:solidFill>
                            <a:srgbClr val="ffffff"/>
                          </a:solidFill>
                          <a:latin typeface="Verdana"/>
                        </a:rPr>
                        <a:t>TEMPI</a:t>
                      </a:r>
                      <a:endParaRPr/>
                    </a:p>
                  </a:txBody>
                  <a:tcPr/>
                </a:tc>
              </a:tr>
              <a:tr h="608760">
                <a:tc>
                  <a:txBody>
                    <a:bodyPr lIns="99000" rIns="99000" wrap="none"/>
                    <a:p>
                      <a:pPr algn="just">
                        <a:lnSpc>
                          <a:spcPct val="100000"/>
                        </a:lnSpc>
                      </a:pPr>
                      <a:r>
                        <a:rPr lang="it-IT" sz="1200">
                          <a:solidFill>
                            <a:srgbClr val="000000"/>
                          </a:solidFill>
                          <a:latin typeface="Arial"/>
                        </a:rPr>
                        <a:t>Diramare indirizzi alle p.a. per introdurre le misure di prevenzione della corruzione (direttive, raccomandazioni), curando anche il raccordo con gli</a:t>
                      </a:r>
                      <a:endParaRPr/>
                    </a:p>
                    <a:p>
                      <a:pPr algn="just">
                        <a:lnSpc>
                          <a:spcPct val="100000"/>
                        </a:lnSpc>
                      </a:pPr>
                      <a:r>
                        <a:rPr lang="it-IT" sz="1200">
                          <a:solidFill>
                            <a:srgbClr val="000000"/>
                          </a:solidFill>
                          <a:latin typeface="Arial"/>
                        </a:rPr>
                        <a:t>organismi associativi rappresentativi delle p.a.</a:t>
                      </a:r>
                      <a:endParaRPr/>
                    </a:p>
                  </a:txBody>
                  <a:tcPr/>
                </a:tc>
                <a:tc>
                  <a:txBody>
                    <a:bodyPr lIns="99000" rIns="99000" wrap="none"/>
                    <a:p>
                      <a:pPr>
                        <a:lnSpc>
                          <a:spcPct val="100000"/>
                        </a:lnSpc>
                      </a:pPr>
                      <a:r>
                        <a:rPr lang="it-IT" sz="1100">
                          <a:solidFill>
                            <a:srgbClr val="000000"/>
                          </a:solidFill>
                          <a:latin typeface="Arial"/>
                        </a:rPr>
                        <a:t>DFP</a:t>
                      </a:r>
                      <a:endParaRPr/>
                    </a:p>
                  </a:txBody>
                  <a:tcPr/>
                </a:tc>
                <a:tc>
                  <a:txBody>
                    <a:bodyPr lIns="99000" rIns="99000" wrap="none"/>
                    <a:p>
                      <a:pPr>
                        <a:lnSpc>
                          <a:spcPct val="100000"/>
                        </a:lnSpc>
                      </a:pPr>
                      <a:r>
                        <a:rPr lang="it-IT" sz="1100">
                          <a:solidFill>
                            <a:srgbClr val="000000"/>
                          </a:solidFill>
                          <a:latin typeface="Arial"/>
                        </a:rPr>
                        <a:t>2013-2014</a:t>
                      </a:r>
                      <a:endParaRPr/>
                    </a:p>
                  </a:txBody>
                  <a:tcPr/>
                </a:tc>
              </a:tr>
              <a:tr h="408960">
                <a:tc>
                  <a:txBody>
                    <a:bodyPr lIns="99000" rIns="99000" wrap="none"/>
                    <a:p>
                      <a:pPr algn="just">
                        <a:lnSpc>
                          <a:spcPct val="100000"/>
                        </a:lnSpc>
                      </a:pPr>
                      <a:r>
                        <a:rPr lang="it-IT" sz="1200">
                          <a:solidFill>
                            <a:srgbClr val="000000"/>
                          </a:solidFill>
                          <a:latin typeface="Arial"/>
                        </a:rPr>
                        <a:t>Individuare le modalità applicative specifiche per le p.a. regionali e locali</a:t>
                      </a:r>
                      <a:endParaRPr/>
                    </a:p>
                  </a:txBody>
                  <a:tcPr/>
                </a:tc>
                <a:tc>
                  <a:txBody>
                    <a:bodyPr lIns="99000" rIns="99000" wrap="none"/>
                    <a:p>
                      <a:pPr>
                        <a:lnSpc>
                          <a:spcPct val="100000"/>
                        </a:lnSpc>
                      </a:pPr>
                      <a:r>
                        <a:rPr lang="it-IT" sz="1100">
                          <a:solidFill>
                            <a:srgbClr val="000000"/>
                          </a:solidFill>
                          <a:latin typeface="Arial"/>
                        </a:rPr>
                        <a:t>Conferenza Unificata</a:t>
                      </a:r>
                      <a:endParaRPr/>
                    </a:p>
                  </a:txBody>
                  <a:tcPr/>
                </a:tc>
                <a:tc>
                  <a:txBody>
                    <a:bodyPr lIns="99000" rIns="99000" wrap="none"/>
                    <a:p>
                      <a:pPr>
                        <a:lnSpc>
                          <a:spcPct val="100000"/>
                        </a:lnSpc>
                      </a:pPr>
                      <a:r>
                        <a:rPr lang="it-IT" sz="1100">
                          <a:solidFill>
                            <a:srgbClr val="000000"/>
                          </a:solidFill>
                          <a:latin typeface="Arial"/>
                        </a:rPr>
                        <a:t>2013</a:t>
                      </a:r>
                      <a:endParaRPr/>
                    </a:p>
                  </a:txBody>
                  <a:tcPr/>
                </a:tc>
              </a:tr>
              <a:tr h="436680">
                <a:tc>
                  <a:txBody>
                    <a:bodyPr lIns="99000" rIns="99000" wrap="none"/>
                    <a:p>
                      <a:pPr algn="just">
                        <a:lnSpc>
                          <a:spcPct val="100000"/>
                        </a:lnSpc>
                      </a:pPr>
                      <a:r>
                        <a:rPr lang="it-IT" sz="1200">
                          <a:solidFill>
                            <a:srgbClr val="000000"/>
                          </a:solidFill>
                          <a:latin typeface="Arial"/>
                        </a:rPr>
                        <a:t>Diffondere buone pratiche per la prevenzione della corruzione, mediante comunità di pratiche e seminari</a:t>
                      </a:r>
                      <a:endParaRPr/>
                    </a:p>
                  </a:txBody>
                  <a:tcPr/>
                </a:tc>
                <a:tc>
                  <a:txBody>
                    <a:bodyPr lIns="99000" rIns="99000" wrap="none"/>
                    <a:p>
                      <a:pPr>
                        <a:lnSpc>
                          <a:spcPct val="100000"/>
                        </a:lnSpc>
                      </a:pPr>
                      <a:r>
                        <a:rPr lang="it-IT" sz="1100">
                          <a:solidFill>
                            <a:srgbClr val="000000"/>
                          </a:solidFill>
                          <a:latin typeface="Arial"/>
                        </a:rPr>
                        <a:t>DFP-S.N.A</a:t>
                      </a:r>
                      <a:endParaRPr/>
                    </a:p>
                  </a:txBody>
                  <a:tcPr/>
                </a:tc>
                <a:tc>
                  <a:txBody>
                    <a:bodyPr lIns="99000" rIns="99000" wrap="none"/>
                    <a:p>
                      <a:pPr>
                        <a:lnSpc>
                          <a:spcPct val="100000"/>
                        </a:lnSpc>
                      </a:pPr>
                      <a:r>
                        <a:rPr lang="it-IT" sz="1100">
                          <a:solidFill>
                            <a:srgbClr val="000000"/>
                          </a:solidFill>
                          <a:latin typeface="Arial"/>
                        </a:rPr>
                        <a:t>2013-2016</a:t>
                      </a:r>
                      <a:endParaRPr/>
                    </a:p>
                  </a:txBody>
                  <a:tcPr/>
                </a:tc>
              </a:tr>
              <a:tr h="436680">
                <a:tc>
                  <a:txBody>
                    <a:bodyPr lIns="99000" rIns="99000" wrap="none"/>
                    <a:p>
                      <a:pPr algn="just">
                        <a:lnSpc>
                          <a:spcPct val="100000"/>
                        </a:lnSpc>
                      </a:pPr>
                      <a:r>
                        <a:rPr lang="it-IT" sz="1200">
                          <a:solidFill>
                            <a:srgbClr val="000000"/>
                          </a:solidFill>
                          <a:latin typeface="Arial"/>
                        </a:rPr>
                        <a:t>Promuovere iniziative per lo studio di misure di prevenzione in specifici settori, anche mediante coordinamento e partecipazione a progetti di ricerca</a:t>
                      </a:r>
                      <a:endParaRPr/>
                    </a:p>
                  </a:txBody>
                  <a:tcPr/>
                </a:tc>
                <a:tc>
                  <a:txBody>
                    <a:bodyPr lIns="99000" rIns="99000" wrap="none"/>
                    <a:p>
                      <a:pPr>
                        <a:lnSpc>
                          <a:spcPct val="100000"/>
                        </a:lnSpc>
                      </a:pPr>
                      <a:r>
                        <a:rPr lang="it-IT" sz="1100">
                          <a:solidFill>
                            <a:srgbClr val="000000"/>
                          </a:solidFill>
                          <a:latin typeface="Arial"/>
                        </a:rPr>
                        <a:t>DFP-S.N.A</a:t>
                      </a:r>
                      <a:endParaRPr/>
                    </a:p>
                  </a:txBody>
                  <a:tcPr/>
                </a:tc>
                <a:tc>
                  <a:txBody>
                    <a:bodyPr lIns="99000" rIns="99000" wrap="none"/>
                    <a:p>
                      <a:pPr>
                        <a:lnSpc>
                          <a:spcPct val="100000"/>
                        </a:lnSpc>
                      </a:pPr>
                      <a:r>
                        <a:rPr lang="it-IT" sz="1100">
                          <a:solidFill>
                            <a:srgbClr val="000000"/>
                          </a:solidFill>
                          <a:latin typeface="Arial"/>
                        </a:rPr>
                        <a:t>2013-2016</a:t>
                      </a:r>
                      <a:endParaRPr/>
                    </a:p>
                  </a:txBody>
                  <a:tcPr/>
                </a:tc>
              </a:tr>
              <a:tr h="264600">
                <a:tc>
                  <a:txBody>
                    <a:bodyPr lIns="99000" rIns="99000" wrap="none"/>
                    <a:p>
                      <a:pPr algn="just">
                        <a:lnSpc>
                          <a:spcPct val="100000"/>
                        </a:lnSpc>
                      </a:pPr>
                      <a:r>
                        <a:rPr lang="it-IT" sz="1200">
                          <a:solidFill>
                            <a:srgbClr val="000000"/>
                          </a:solidFill>
                          <a:latin typeface="Arial"/>
                        </a:rPr>
                        <a:t>Assistere gli enti locali ai fini dell’elaborazione della propria strategia di prevenzione (P.T.P.C.)</a:t>
                      </a:r>
                      <a:endParaRPr/>
                    </a:p>
                  </a:txBody>
                  <a:tcPr/>
                </a:tc>
                <a:tc>
                  <a:txBody>
                    <a:bodyPr lIns="99000" rIns="99000" wrap="none"/>
                    <a:p>
                      <a:pPr>
                        <a:lnSpc>
                          <a:spcPct val="100000"/>
                        </a:lnSpc>
                      </a:pPr>
                      <a:r>
                        <a:rPr lang="it-IT" sz="1100">
                          <a:solidFill>
                            <a:srgbClr val="000000"/>
                          </a:solidFill>
                          <a:latin typeface="Arial"/>
                        </a:rPr>
                        <a:t>Prefetti</a:t>
                      </a:r>
                      <a:endParaRPr/>
                    </a:p>
                  </a:txBody>
                  <a:tcPr/>
                </a:tc>
                <a:tc>
                  <a:txBody>
                    <a:bodyPr lIns="99000" rIns="99000" wrap="none"/>
                    <a:p>
                      <a:pPr>
                        <a:lnSpc>
                          <a:spcPct val="100000"/>
                        </a:lnSpc>
                      </a:pPr>
                      <a:r>
                        <a:rPr lang="it-IT" sz="1100">
                          <a:solidFill>
                            <a:srgbClr val="000000"/>
                          </a:solidFill>
                          <a:latin typeface="Arial"/>
                        </a:rPr>
                        <a:t>2013-2016</a:t>
                      </a:r>
                      <a:endParaRPr/>
                    </a:p>
                  </a:txBody>
                  <a:tcPr/>
                </a:tc>
              </a:tr>
              <a:tr h="436680">
                <a:tc>
                  <a:txBody>
                    <a:bodyPr lIns="99000" rIns="99000" wrap="none"/>
                    <a:p>
                      <a:pPr algn="just">
                        <a:lnSpc>
                          <a:spcPct val="100000"/>
                        </a:lnSpc>
                      </a:pPr>
                      <a:r>
                        <a:rPr lang="it-IT" sz="1200">
                          <a:solidFill>
                            <a:srgbClr val="000000"/>
                          </a:solidFill>
                          <a:latin typeface="Arial"/>
                        </a:rPr>
                        <a:t>Attuare il monitoraggio sulla introduzione e sull’implementazione delle misure di prevenzione da parte delle p.a., anche al fine di individuare interventi di sviluppo e correttivi della strategia nazionale</a:t>
                      </a:r>
                      <a:endParaRPr/>
                    </a:p>
                  </a:txBody>
                  <a:tcPr/>
                </a:tc>
                <a:tc>
                  <a:txBody>
                    <a:bodyPr lIns="99000" rIns="99000" wrap="none"/>
                    <a:p>
                      <a:pPr>
                        <a:lnSpc>
                          <a:spcPct val="100000"/>
                        </a:lnSpc>
                      </a:pPr>
                      <a:r>
                        <a:rPr lang="it-IT" sz="1100">
                          <a:solidFill>
                            <a:srgbClr val="000000"/>
                          </a:solidFill>
                          <a:latin typeface="Arial"/>
                        </a:rPr>
                        <a:t>DFP</a:t>
                      </a:r>
                      <a:endParaRPr/>
                    </a:p>
                  </a:txBody>
                  <a:tcPr/>
                </a:tc>
                <a:tc>
                  <a:txBody>
                    <a:bodyPr lIns="99000" rIns="99000" wrap="none"/>
                    <a:p>
                      <a:pPr>
                        <a:lnSpc>
                          <a:spcPct val="100000"/>
                        </a:lnSpc>
                      </a:pPr>
                      <a:r>
                        <a:rPr lang="it-IT" sz="1100">
                          <a:solidFill>
                            <a:srgbClr val="000000"/>
                          </a:solidFill>
                          <a:latin typeface="Arial"/>
                        </a:rPr>
                        <a:t>2014-2016</a:t>
                      </a:r>
                      <a:endParaRPr/>
                    </a:p>
                  </a:txBody>
                  <a:tcPr/>
                </a:tc>
              </a:tr>
              <a:tr h="436680">
                <a:tc>
                  <a:txBody>
                    <a:bodyPr lIns="99000" rIns="99000" wrap="none"/>
                    <a:p>
                      <a:pPr algn="just">
                        <a:lnSpc>
                          <a:spcPct val="100000"/>
                        </a:lnSpc>
                      </a:pPr>
                      <a:r>
                        <a:rPr lang="it-IT" sz="1200">
                          <a:solidFill>
                            <a:srgbClr val="000000"/>
                          </a:solidFill>
                          <a:latin typeface="Arial"/>
                        </a:rPr>
                        <a:t>Effettuare il monitoraggio sui codici di comportamento settoriali delle p.a., anche al fine di diffondere buone pratiche</a:t>
                      </a:r>
                      <a:endParaRPr/>
                    </a:p>
                  </a:txBody>
                  <a:tcPr/>
                </a:tc>
                <a:tc>
                  <a:txBody>
                    <a:bodyPr lIns="99000" rIns="99000" wrap="none"/>
                    <a:p>
                      <a:pPr>
                        <a:lnSpc>
                          <a:spcPct val="100000"/>
                        </a:lnSpc>
                      </a:pPr>
                      <a:r>
                        <a:rPr lang="it-IT" sz="1100">
                          <a:solidFill>
                            <a:srgbClr val="000000"/>
                          </a:solidFill>
                          <a:latin typeface="Arial"/>
                        </a:rPr>
                        <a:t>DFP</a:t>
                      </a:r>
                      <a:endParaRPr/>
                    </a:p>
                  </a:txBody>
                  <a:tcPr/>
                </a:tc>
                <a:tc>
                  <a:txBody>
                    <a:bodyPr lIns="99000" rIns="99000" wrap="none"/>
                    <a:p>
                      <a:pPr>
                        <a:lnSpc>
                          <a:spcPct val="100000"/>
                        </a:lnSpc>
                      </a:pPr>
                      <a:r>
                        <a:rPr lang="it-IT" sz="1100">
                          <a:solidFill>
                            <a:srgbClr val="000000"/>
                          </a:solidFill>
                          <a:latin typeface="Arial"/>
                        </a:rPr>
                        <a:t>2014-2016</a:t>
                      </a:r>
                      <a:endParaRPr/>
                    </a:p>
                  </a:txBody>
                  <a:tcPr/>
                </a:tc>
              </a:tr>
              <a:tr h="436680">
                <a:tc>
                  <a:txBody>
                    <a:bodyPr lIns="99000" rIns="99000" wrap="none"/>
                    <a:p>
                      <a:pPr algn="just">
                        <a:lnSpc>
                          <a:spcPct val="100000"/>
                        </a:lnSpc>
                      </a:pPr>
                      <a:r>
                        <a:rPr lang="it-IT" sz="1200">
                          <a:solidFill>
                            <a:srgbClr val="000000"/>
                          </a:solidFill>
                          <a:latin typeface="Arial"/>
                        </a:rPr>
                        <a:t>Proporre aggiornamenti e adeguamenti del P.N.A., sulla base dei risultati dei monitoraggi, degli scambi con le p.a. e del contributo dei portatori di interesse</a:t>
                      </a:r>
                      <a:endParaRPr/>
                    </a:p>
                  </a:txBody>
                  <a:tcPr/>
                </a:tc>
                <a:tc>
                  <a:txBody>
                    <a:bodyPr lIns="99000" rIns="99000" wrap="none"/>
                    <a:p>
                      <a:pPr>
                        <a:lnSpc>
                          <a:spcPct val="100000"/>
                        </a:lnSpc>
                      </a:pPr>
                      <a:r>
                        <a:rPr lang="it-IT" sz="1100">
                          <a:solidFill>
                            <a:srgbClr val="000000"/>
                          </a:solidFill>
                          <a:latin typeface="Arial"/>
                        </a:rPr>
                        <a:t>DFP</a:t>
                      </a:r>
                      <a:endParaRPr/>
                    </a:p>
                  </a:txBody>
                  <a:tcPr/>
                </a:tc>
                <a:tc>
                  <a:txBody>
                    <a:bodyPr lIns="99000" rIns="99000" wrap="none"/>
                    <a:p>
                      <a:pPr>
                        <a:lnSpc>
                          <a:spcPct val="100000"/>
                        </a:lnSpc>
                      </a:pPr>
                      <a:r>
                        <a:rPr lang="it-IT" sz="1100">
                          <a:solidFill>
                            <a:srgbClr val="000000"/>
                          </a:solidFill>
                          <a:latin typeface="Arial"/>
                        </a:rPr>
                        <a:t>2014-2015</a:t>
                      </a:r>
                      <a:endParaRPr/>
                    </a:p>
                  </a:txBody>
                  <a:tcPr/>
                </a:tc>
              </a:tr>
              <a:tr h="264600">
                <a:tc>
                  <a:txBody>
                    <a:bodyPr lIns="99000" rIns="99000" wrap="none"/>
                    <a:p>
                      <a:pPr algn="just">
                        <a:lnSpc>
                          <a:spcPct val="100000"/>
                        </a:lnSpc>
                      </a:pPr>
                      <a:r>
                        <a:rPr lang="it-IT" sz="1200">
                          <a:solidFill>
                            <a:srgbClr val="000000"/>
                          </a:solidFill>
                          <a:latin typeface="Arial"/>
                        </a:rPr>
                        <a:t>Realizzare un osservatorio sull’evoluzione del fenomeno corruttivo</a:t>
                      </a:r>
                      <a:endParaRPr/>
                    </a:p>
                  </a:txBody>
                  <a:tcPr/>
                </a:tc>
                <a:tc>
                  <a:txBody>
                    <a:bodyPr lIns="99000" rIns="99000" wrap="none"/>
                    <a:p>
                      <a:pPr>
                        <a:lnSpc>
                          <a:spcPct val="100000"/>
                        </a:lnSpc>
                      </a:pPr>
                      <a:r>
                        <a:rPr lang="it-IT" sz="1100">
                          <a:solidFill>
                            <a:srgbClr val="000000"/>
                          </a:solidFill>
                          <a:latin typeface="Arial"/>
                        </a:rPr>
                        <a:t>DFP -S.N.A</a:t>
                      </a:r>
                      <a:endParaRPr/>
                    </a:p>
                  </a:txBody>
                  <a:tcPr/>
                </a:tc>
                <a:tc>
                  <a:txBody>
                    <a:bodyPr lIns="99000" rIns="99000" wrap="none"/>
                    <a:p>
                      <a:pPr>
                        <a:lnSpc>
                          <a:spcPct val="100000"/>
                        </a:lnSpc>
                      </a:pPr>
                      <a:r>
                        <a:rPr lang="it-IT" sz="1100">
                          <a:solidFill>
                            <a:srgbClr val="000000"/>
                          </a:solidFill>
                          <a:latin typeface="Arial"/>
                        </a:rPr>
                        <a:t>2015</a:t>
                      </a:r>
                      <a:endParaRPr/>
                    </a:p>
                  </a:txBody>
                  <a:tcPr/>
                </a:tc>
              </a:tr>
              <a:tr h="438120">
                <a:tc>
                  <a:txBody>
                    <a:bodyPr lIns="99000" rIns="99000" wrap="none"/>
                    <a:p>
                      <a:pPr algn="just">
                        <a:lnSpc>
                          <a:spcPct val="100000"/>
                        </a:lnSpc>
                      </a:pPr>
                      <a:r>
                        <a:rPr lang="it-IT" sz="1200">
                          <a:solidFill>
                            <a:srgbClr val="000000"/>
                          </a:solidFill>
                          <a:latin typeface="Arial"/>
                        </a:rPr>
                        <a:t>Mettere a disposizione di C.I.V.I.T. le basi informative a disposizione del Dipartimento della funzione pubblica mediante un accesso dedicato alla consultazione ed estrazione dei dati presenti</a:t>
                      </a:r>
                      <a:endParaRPr/>
                    </a:p>
                  </a:txBody>
                  <a:tcPr/>
                </a:tc>
                <a:tc>
                  <a:txBody>
                    <a:bodyPr lIns="99000" rIns="99000" wrap="none"/>
                    <a:p>
                      <a:pPr>
                        <a:lnSpc>
                          <a:spcPct val="100000"/>
                        </a:lnSpc>
                      </a:pPr>
                      <a:r>
                        <a:rPr lang="it-IT" sz="1100">
                          <a:solidFill>
                            <a:srgbClr val="000000"/>
                          </a:solidFill>
                          <a:latin typeface="Arial"/>
                        </a:rPr>
                        <a:t>DFP</a:t>
                      </a:r>
                      <a:endParaRPr/>
                    </a:p>
                  </a:txBody>
                  <a:tcPr/>
                </a:tc>
                <a:tc>
                  <a:txBody>
                    <a:bodyPr lIns="99000" rIns="99000" wrap="none"/>
                    <a:p>
                      <a:pPr>
                        <a:lnSpc>
                          <a:spcPct val="100000"/>
                        </a:lnSpc>
                      </a:pPr>
                      <a:r>
                        <a:rPr lang="it-IT" sz="1100">
                          <a:solidFill>
                            <a:srgbClr val="000000"/>
                          </a:solidFill>
                          <a:latin typeface="Arial"/>
                        </a:rPr>
                        <a:t>2014-2016</a:t>
                      </a:r>
                      <a:endParaRPr/>
                    </a:p>
                  </a:txBody>
                  <a:tcPr/>
                </a:tc>
              </a:tr>
            </a:tbl>
          </a:graphicData>
        </a:graphic>
      </p:graphicFrame>
      <p:sp>
        <p:nvSpPr>
          <p:cNvPr id="1931" name="TextShape 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Gli obiettivi strategici del P.N.A. </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1932" name="Table 1"/>
          <p:cNvGraphicFramePr/>
          <p:nvPr/>
        </p:nvGraphicFramePr>
        <p:xfrm>
          <a:off x="304920" y="4069080"/>
          <a:ext cx="9447480" cy="2483640"/>
        </p:xfrm>
        <a:graphic>
          <a:graphicData uri="http://schemas.openxmlformats.org/drawingml/2006/table">
            <a:tbl>
              <a:tblPr/>
              <a:tblGrid>
                <a:gridCol w="7134840"/>
                <a:gridCol w="1290600"/>
                <a:gridCol w="1022040"/>
              </a:tblGrid>
              <a:tr h="273960">
                <a:tc>
                  <a:txBody>
                    <a:bodyPr lIns="99000" rIns="99000" wrap="none"/>
                    <a:p>
                      <a:pPr algn="ctr">
                        <a:lnSpc>
                          <a:spcPct val="100000"/>
                        </a:lnSpc>
                      </a:pPr>
                      <a:r>
                        <a:rPr b="1" lang="it-IT" sz="1100">
                          <a:solidFill>
                            <a:srgbClr val="ffffff"/>
                          </a:solidFill>
                          <a:latin typeface="Verdana"/>
                        </a:rPr>
                        <a:t>MISURE</a:t>
                      </a:r>
                      <a:endParaRPr/>
                    </a:p>
                  </a:txBody>
                  <a:tcPr/>
                </a:tc>
                <a:tc>
                  <a:txBody>
                    <a:bodyPr lIns="99000" rIns="99000" wrap="none"/>
                    <a:p>
                      <a:pPr>
                        <a:lnSpc>
                          <a:spcPct val="100000"/>
                        </a:lnSpc>
                      </a:pPr>
                      <a:r>
                        <a:rPr b="1" lang="it-IT" sz="1100">
                          <a:solidFill>
                            <a:srgbClr val="ffffff"/>
                          </a:solidFill>
                          <a:latin typeface="Verdana"/>
                        </a:rPr>
                        <a:t>COMPETENZA </a:t>
                      </a:r>
                      <a:endParaRPr/>
                    </a:p>
                  </a:txBody>
                  <a:tcPr/>
                </a:tc>
                <a:tc>
                  <a:txBody>
                    <a:bodyPr lIns="99000" rIns="99000" wrap="none"/>
                    <a:p>
                      <a:pPr>
                        <a:lnSpc>
                          <a:spcPct val="100000"/>
                        </a:lnSpc>
                      </a:pPr>
                      <a:r>
                        <a:rPr b="1" lang="it-IT" sz="1100">
                          <a:solidFill>
                            <a:srgbClr val="ffffff"/>
                          </a:solidFill>
                          <a:latin typeface="Verdana"/>
                        </a:rPr>
                        <a:t>TEMPI</a:t>
                      </a:r>
                      <a:endParaRPr/>
                    </a:p>
                  </a:txBody>
                  <a:tcPr/>
                </a:tc>
              </a:tr>
              <a:tr h="420840">
                <a:tc>
                  <a:txBody>
                    <a:bodyPr lIns="99000" rIns="99000" wrap="none"/>
                    <a:p>
                      <a:pPr algn="just">
                        <a:lnSpc>
                          <a:spcPct val="100000"/>
                        </a:lnSpc>
                      </a:pPr>
                      <a:r>
                        <a:rPr lang="it-IT" sz="1100">
                          <a:solidFill>
                            <a:srgbClr val="000000"/>
                          </a:solidFill>
                          <a:latin typeface="Arial"/>
                        </a:rPr>
                        <a:t>Attuare forme di raccordo tra i soggetti istituzionali  coinvolti nella prevenzione della corruzione, mediante atti di indirizzo, incontri o seminari</a:t>
                      </a:r>
                      <a:endParaRPr/>
                    </a:p>
                  </a:txBody>
                  <a:tcPr/>
                </a:tc>
                <a:tc>
                  <a:txBody>
                    <a:bodyPr lIns="99000" rIns="99000" wrap="none"/>
                    <a:p>
                      <a:pPr>
                        <a:lnSpc>
                          <a:spcPct val="100000"/>
                        </a:lnSpc>
                      </a:pPr>
                      <a:r>
                        <a:rPr lang="it-IT" sz="1050">
                          <a:solidFill>
                            <a:srgbClr val="000000"/>
                          </a:solidFill>
                          <a:latin typeface="Arial"/>
                        </a:rPr>
                        <a:t>DFP</a:t>
                      </a:r>
                      <a:endParaRPr/>
                    </a:p>
                  </a:txBody>
                  <a:tcPr/>
                </a:tc>
                <a:tc>
                  <a:txBody>
                    <a:bodyPr lIns="99000" rIns="99000" wrap="none"/>
                    <a:p>
                      <a:pPr>
                        <a:lnSpc>
                          <a:spcPct val="100000"/>
                        </a:lnSpc>
                      </a:pPr>
                      <a:r>
                        <a:rPr lang="it-IT" sz="1050">
                          <a:solidFill>
                            <a:srgbClr val="000000"/>
                          </a:solidFill>
                          <a:latin typeface="Arial"/>
                        </a:rPr>
                        <a:t>2013-2016</a:t>
                      </a:r>
                      <a:endParaRPr/>
                    </a:p>
                  </a:txBody>
                  <a:tcPr/>
                </a:tc>
              </a:tr>
              <a:tr h="420840">
                <a:tc>
                  <a:txBody>
                    <a:bodyPr lIns="99000" rIns="99000" wrap="none"/>
                    <a:p>
                      <a:pPr algn="just">
                        <a:lnSpc>
                          <a:spcPct val="100000"/>
                        </a:lnSpc>
                      </a:pPr>
                      <a:r>
                        <a:rPr lang="it-IT" sz="1100">
                          <a:solidFill>
                            <a:srgbClr val="000000"/>
                          </a:solidFill>
                          <a:latin typeface="Arial"/>
                        </a:rPr>
                        <a:t>Coinvolgere i responsabili della prevenzione e i responsabili del personale in iniziative di sensibilizzazione al fine di assicurare l’applicazione dei Codici di comportamento</a:t>
                      </a:r>
                      <a:endParaRPr/>
                    </a:p>
                  </a:txBody>
                  <a:tcPr/>
                </a:tc>
                <a:tc>
                  <a:txBody>
                    <a:bodyPr lIns="99000" rIns="99000" wrap="none"/>
                    <a:p>
                      <a:pPr>
                        <a:lnSpc>
                          <a:spcPct val="100000"/>
                        </a:lnSpc>
                      </a:pPr>
                      <a:r>
                        <a:rPr lang="it-IT" sz="1050">
                          <a:solidFill>
                            <a:srgbClr val="000000"/>
                          </a:solidFill>
                          <a:latin typeface="Arial"/>
                        </a:rPr>
                        <a:t>DFP-S.N.A</a:t>
                      </a:r>
                      <a:endParaRPr/>
                    </a:p>
                  </a:txBody>
                  <a:tcPr/>
                </a:tc>
                <a:tc>
                  <a:txBody>
                    <a:bodyPr lIns="99000" rIns="99000" wrap="none"/>
                    <a:p>
                      <a:pPr>
                        <a:lnSpc>
                          <a:spcPct val="100000"/>
                        </a:lnSpc>
                      </a:pPr>
                      <a:r>
                        <a:rPr lang="it-IT" sz="1050">
                          <a:solidFill>
                            <a:srgbClr val="000000"/>
                          </a:solidFill>
                          <a:latin typeface="Arial"/>
                        </a:rPr>
                        <a:t>2014-2016</a:t>
                      </a:r>
                      <a:endParaRPr/>
                    </a:p>
                  </a:txBody>
                  <a:tcPr/>
                </a:tc>
              </a:tr>
              <a:tr h="420840">
                <a:tc>
                  <a:txBody>
                    <a:bodyPr lIns="99000" rIns="99000" wrap="none"/>
                    <a:p>
                      <a:pPr>
                        <a:lnSpc>
                          <a:spcPct val="100000"/>
                        </a:lnSpc>
                      </a:pPr>
                      <a:r>
                        <a:rPr lang="it-IT" sz="1100">
                          <a:solidFill>
                            <a:srgbClr val="000000"/>
                          </a:solidFill>
                          <a:latin typeface="Arial"/>
                        </a:rPr>
                        <a:t>Definire forme di collaborazione attraverso la stipula di protocolli d’intesa con O.N.G. ed altri organismi che hanno competenza in materia</a:t>
                      </a:r>
                      <a:endParaRPr/>
                    </a:p>
                  </a:txBody>
                  <a:tcPr/>
                </a:tc>
                <a:tc>
                  <a:txBody>
                    <a:bodyPr lIns="99000" rIns="99000" wrap="none"/>
                    <a:p>
                      <a:pPr>
                        <a:lnSpc>
                          <a:spcPct val="100000"/>
                        </a:lnSpc>
                      </a:pPr>
                      <a:r>
                        <a:rPr lang="it-IT" sz="1050">
                          <a:solidFill>
                            <a:srgbClr val="000000"/>
                          </a:solidFill>
                          <a:latin typeface="Arial"/>
                        </a:rPr>
                        <a:t>DFP-S.N-A</a:t>
                      </a:r>
                      <a:endParaRPr/>
                    </a:p>
                  </a:txBody>
                  <a:tcPr/>
                </a:tc>
                <a:tc>
                  <a:txBody>
                    <a:bodyPr lIns="99000" rIns="99000" wrap="none"/>
                    <a:p>
                      <a:pPr>
                        <a:lnSpc>
                          <a:spcPct val="100000"/>
                        </a:lnSpc>
                      </a:pPr>
                      <a:r>
                        <a:rPr lang="it-IT" sz="1050">
                          <a:solidFill>
                            <a:srgbClr val="000000"/>
                          </a:solidFill>
                          <a:latin typeface="Arial"/>
                        </a:rPr>
                        <a:t>2013-2016</a:t>
                      </a:r>
                      <a:endParaRPr/>
                    </a:p>
                  </a:txBody>
                  <a:tcPr/>
                </a:tc>
              </a:tr>
              <a:tr h="257760">
                <a:tc>
                  <a:txBody>
                    <a:bodyPr lIns="99000" rIns="99000" wrap="none"/>
                    <a:p>
                      <a:pPr>
                        <a:lnSpc>
                          <a:spcPct val="100000"/>
                        </a:lnSpc>
                      </a:pPr>
                      <a:r>
                        <a:rPr lang="it-IT" sz="1100">
                          <a:solidFill>
                            <a:srgbClr val="000000"/>
                          </a:solidFill>
                          <a:latin typeface="Arial"/>
                        </a:rPr>
                        <a:t>Monitorare l’applicazione delle sanzioni disciplinari a carico dei dipendenti da parte delle p.a.</a:t>
                      </a:r>
                      <a:endParaRPr/>
                    </a:p>
                  </a:txBody>
                  <a:tcPr/>
                </a:tc>
                <a:tc>
                  <a:txBody>
                    <a:bodyPr lIns="99000" rIns="99000" wrap="none"/>
                    <a:p>
                      <a:pPr>
                        <a:lnSpc>
                          <a:spcPct val="100000"/>
                        </a:lnSpc>
                      </a:pPr>
                      <a:r>
                        <a:rPr lang="it-IT" sz="1050">
                          <a:solidFill>
                            <a:srgbClr val="000000"/>
                          </a:solidFill>
                          <a:latin typeface="Arial"/>
                        </a:rPr>
                        <a:t>DFP</a:t>
                      </a:r>
                      <a:endParaRPr/>
                    </a:p>
                  </a:txBody>
                  <a:tcPr/>
                </a:tc>
                <a:tc>
                  <a:txBody>
                    <a:bodyPr lIns="99000" rIns="99000" wrap="none"/>
                    <a:p>
                      <a:pPr>
                        <a:lnSpc>
                          <a:spcPct val="100000"/>
                        </a:lnSpc>
                      </a:pPr>
                      <a:r>
                        <a:rPr lang="it-IT" sz="1050">
                          <a:solidFill>
                            <a:srgbClr val="000000"/>
                          </a:solidFill>
                          <a:latin typeface="Arial"/>
                        </a:rPr>
                        <a:t>2014-2015</a:t>
                      </a:r>
                      <a:endParaRPr/>
                    </a:p>
                  </a:txBody>
                  <a:tcPr/>
                </a:tc>
              </a:tr>
              <a:tr h="420840">
                <a:tc>
                  <a:txBody>
                    <a:bodyPr lIns="99000" rIns="99000" wrap="none"/>
                    <a:p>
                      <a:pPr algn="just">
                        <a:lnSpc>
                          <a:spcPct val="100000"/>
                        </a:lnSpc>
                      </a:pPr>
                      <a:r>
                        <a:rPr lang="it-IT" sz="1100">
                          <a:solidFill>
                            <a:srgbClr val="000000"/>
                          </a:solidFill>
                          <a:latin typeface="Arial"/>
                        </a:rPr>
                        <a:t>Programmare insieme alla S.N.A. e ad altri istituti formativi interventi di formazione ai pubblici dipendenti sui temi della prevenzione della corruzione e dell’etica</a:t>
                      </a:r>
                      <a:endParaRPr/>
                    </a:p>
                  </a:txBody>
                  <a:tcPr/>
                </a:tc>
                <a:tc>
                  <a:txBody>
                    <a:bodyPr lIns="99000" rIns="99000" wrap="none"/>
                    <a:p>
                      <a:pPr>
                        <a:lnSpc>
                          <a:spcPct val="100000"/>
                        </a:lnSpc>
                      </a:pPr>
                      <a:r>
                        <a:rPr lang="it-IT" sz="1050">
                          <a:solidFill>
                            <a:srgbClr val="000000"/>
                          </a:solidFill>
                          <a:latin typeface="Arial"/>
                        </a:rPr>
                        <a:t>DFP -S.N.A</a:t>
                      </a:r>
                      <a:endParaRPr/>
                    </a:p>
                  </a:txBody>
                  <a:tcPr/>
                </a:tc>
                <a:tc>
                  <a:txBody>
                    <a:bodyPr lIns="99000" rIns="99000" wrap="none"/>
                    <a:p>
                      <a:pPr>
                        <a:lnSpc>
                          <a:spcPct val="100000"/>
                        </a:lnSpc>
                      </a:pPr>
                      <a:r>
                        <a:rPr lang="it-IT" sz="1050">
                          <a:solidFill>
                            <a:srgbClr val="000000"/>
                          </a:solidFill>
                          <a:latin typeface="Arial"/>
                        </a:rPr>
                        <a:t>2013</a:t>
                      </a:r>
                      <a:endParaRPr/>
                    </a:p>
                  </a:txBody>
                  <a:tcPr/>
                </a:tc>
              </a:tr>
              <a:tr h="268560">
                <a:tc>
                  <a:txBody>
                    <a:bodyPr lIns="99000" rIns="99000" wrap="none"/>
                    <a:p>
                      <a:pPr algn="just">
                        <a:lnSpc>
                          <a:spcPct val="100000"/>
                        </a:lnSpc>
                      </a:pPr>
                      <a:r>
                        <a:rPr lang="it-IT" sz="1100">
                          <a:solidFill>
                            <a:srgbClr val="000000"/>
                          </a:solidFill>
                          <a:latin typeface="Arial"/>
                        </a:rPr>
                        <a:t>Promuovere azioni di sensibilizzazione per gli studenti, mediante interventi seminariali</a:t>
                      </a:r>
                      <a:endParaRPr/>
                    </a:p>
                  </a:txBody>
                  <a:tcPr/>
                </a:tc>
                <a:tc>
                  <a:txBody>
                    <a:bodyPr lIns="99000" rIns="99000" wrap="none"/>
                    <a:p>
                      <a:pPr>
                        <a:lnSpc>
                          <a:spcPct val="100000"/>
                        </a:lnSpc>
                      </a:pPr>
                      <a:r>
                        <a:rPr lang="it-IT" sz="1050">
                          <a:solidFill>
                            <a:srgbClr val="000000"/>
                          </a:solidFill>
                          <a:latin typeface="Arial"/>
                        </a:rPr>
                        <a:t>DFP-MIUR</a:t>
                      </a:r>
                      <a:endParaRPr/>
                    </a:p>
                  </a:txBody>
                  <a:tcPr/>
                </a:tc>
                <a:tc>
                  <a:txBody>
                    <a:bodyPr lIns="99000" rIns="99000" wrap="none"/>
                    <a:p>
                      <a:pPr>
                        <a:lnSpc>
                          <a:spcPct val="100000"/>
                        </a:lnSpc>
                      </a:pPr>
                      <a:r>
                        <a:rPr lang="it-IT" sz="1050">
                          <a:solidFill>
                            <a:srgbClr val="000000"/>
                          </a:solidFill>
                          <a:latin typeface="Arial"/>
                        </a:rPr>
                        <a:t>2013-2014</a:t>
                      </a:r>
                      <a:endParaRPr/>
                    </a:p>
                  </a:txBody>
                  <a:tcPr/>
                </a:tc>
              </a:tr>
            </a:tbl>
          </a:graphicData>
        </a:graphic>
      </p:graphicFrame>
      <p:graphicFrame>
        <p:nvGraphicFramePr>
          <p:cNvPr id="1933" name="Table 2"/>
          <p:cNvGraphicFramePr/>
          <p:nvPr/>
        </p:nvGraphicFramePr>
        <p:xfrm>
          <a:off x="237960" y="1667160"/>
          <a:ext cx="9447480" cy="1986840"/>
        </p:xfrm>
        <a:graphic>
          <a:graphicData uri="http://schemas.openxmlformats.org/drawingml/2006/table">
            <a:tbl>
              <a:tblPr/>
              <a:tblGrid>
                <a:gridCol w="7134840"/>
                <a:gridCol w="1290600"/>
                <a:gridCol w="1022040"/>
              </a:tblGrid>
              <a:tr h="273600">
                <a:tc>
                  <a:txBody>
                    <a:bodyPr lIns="99000" rIns="99000" wrap="none"/>
                    <a:p>
                      <a:pPr algn="ctr">
                        <a:lnSpc>
                          <a:spcPct val="100000"/>
                        </a:lnSpc>
                      </a:pPr>
                      <a:r>
                        <a:rPr b="1" lang="it-IT" sz="1100">
                          <a:solidFill>
                            <a:srgbClr val="ffffff"/>
                          </a:solidFill>
                          <a:latin typeface="Verdana"/>
                        </a:rPr>
                        <a:t>MISURE</a:t>
                      </a:r>
                      <a:endParaRPr/>
                    </a:p>
                  </a:txBody>
                  <a:tcPr/>
                </a:tc>
                <a:tc>
                  <a:txBody>
                    <a:bodyPr lIns="99000" rIns="99000" wrap="none"/>
                    <a:p>
                      <a:pPr>
                        <a:lnSpc>
                          <a:spcPct val="100000"/>
                        </a:lnSpc>
                      </a:pPr>
                      <a:r>
                        <a:rPr b="1" lang="it-IT" sz="1100">
                          <a:solidFill>
                            <a:srgbClr val="ffffff"/>
                          </a:solidFill>
                          <a:latin typeface="Verdana"/>
                        </a:rPr>
                        <a:t>COMPETENZA </a:t>
                      </a:r>
                      <a:endParaRPr/>
                    </a:p>
                  </a:txBody>
                  <a:tcPr/>
                </a:tc>
                <a:tc>
                  <a:txBody>
                    <a:bodyPr lIns="99000" rIns="99000" wrap="none"/>
                    <a:p>
                      <a:pPr>
                        <a:lnSpc>
                          <a:spcPct val="100000"/>
                        </a:lnSpc>
                      </a:pPr>
                      <a:r>
                        <a:rPr b="1" lang="it-IT" sz="1100">
                          <a:solidFill>
                            <a:srgbClr val="ffffff"/>
                          </a:solidFill>
                          <a:latin typeface="Verdana"/>
                        </a:rPr>
                        <a:t>TEMPI</a:t>
                      </a:r>
                      <a:endParaRPr/>
                    </a:p>
                  </a:txBody>
                  <a:tcPr/>
                </a:tc>
              </a:tr>
              <a:tr h="289800">
                <a:tc>
                  <a:txBody>
                    <a:bodyPr lIns="99000" rIns="99000" wrap="none"/>
                    <a:p>
                      <a:pPr algn="just">
                        <a:lnSpc>
                          <a:spcPct val="100000"/>
                        </a:lnSpc>
                      </a:pPr>
                      <a:r>
                        <a:rPr lang="it-IT" sz="1100">
                          <a:solidFill>
                            <a:srgbClr val="000000"/>
                          </a:solidFill>
                          <a:latin typeface="Arial"/>
                        </a:rPr>
                        <a:t>Attuare un’azione di sensibilizzazione attraverso atti di indirizzo e diffusione del valore positivo del whistleblower</a:t>
                      </a:r>
                      <a:endParaRPr/>
                    </a:p>
                  </a:txBody>
                  <a:tcPr/>
                </a:tc>
                <a:tc>
                  <a:txBody>
                    <a:bodyPr lIns="99000" rIns="99000" wrap="none"/>
                    <a:p>
                      <a:pPr>
                        <a:lnSpc>
                          <a:spcPct val="100000"/>
                        </a:lnSpc>
                      </a:pPr>
                      <a:r>
                        <a:rPr lang="it-IT" sz="1050">
                          <a:solidFill>
                            <a:srgbClr val="000000"/>
                          </a:solidFill>
                          <a:latin typeface="Arial"/>
                        </a:rPr>
                        <a:t>DFP</a:t>
                      </a:r>
                      <a:endParaRPr/>
                    </a:p>
                  </a:txBody>
                  <a:tcPr/>
                </a:tc>
                <a:tc>
                  <a:txBody>
                    <a:bodyPr lIns="99000" rIns="99000" wrap="none"/>
                    <a:p>
                      <a:pPr>
                        <a:lnSpc>
                          <a:spcPct val="100000"/>
                        </a:lnSpc>
                      </a:pPr>
                      <a:r>
                        <a:rPr lang="it-IT" sz="1050">
                          <a:solidFill>
                            <a:srgbClr val="000000"/>
                          </a:solidFill>
                          <a:latin typeface="Arial"/>
                        </a:rPr>
                        <a:t>2013- 2016</a:t>
                      </a:r>
                      <a:endParaRPr/>
                    </a:p>
                  </a:txBody>
                  <a:tcPr/>
                </a:tc>
              </a:tr>
              <a:tr h="582480">
                <a:tc>
                  <a:txBody>
                    <a:bodyPr lIns="99000" rIns="99000" wrap="none"/>
                    <a:p>
                      <a:pPr algn="just">
                        <a:lnSpc>
                          <a:spcPct val="100000"/>
                        </a:lnSpc>
                      </a:pPr>
                      <a:r>
                        <a:rPr lang="it-IT" sz="1100">
                          <a:solidFill>
                            <a:srgbClr val="000000"/>
                          </a:solidFill>
                          <a:latin typeface="Arial"/>
                        </a:rPr>
                        <a:t>Diffondere buone pratiche in materia di tutela del dipendente che effettua segnalazioni di illecito (c.d. whistleblower), mediante seminari o via web, anche in raccordo con O.N.G. che hanno sperimentato esperienze positive</a:t>
                      </a:r>
                      <a:endParaRPr/>
                    </a:p>
                  </a:txBody>
                  <a:tcPr/>
                </a:tc>
                <a:tc>
                  <a:txBody>
                    <a:bodyPr lIns="99000" rIns="99000" wrap="none"/>
                    <a:p>
                      <a:pPr>
                        <a:lnSpc>
                          <a:spcPct val="100000"/>
                        </a:lnSpc>
                      </a:pPr>
                      <a:r>
                        <a:rPr lang="it-IT" sz="1050">
                          <a:solidFill>
                            <a:srgbClr val="000000"/>
                          </a:solidFill>
                          <a:latin typeface="Arial"/>
                        </a:rPr>
                        <a:t>DFP-S.N.A</a:t>
                      </a:r>
                      <a:endParaRPr/>
                    </a:p>
                    <a:p>
                      <a:pPr>
                        <a:lnSpc>
                          <a:spcPct val="100000"/>
                        </a:lnSpc>
                      </a:pPr>
                      <a:endParaRPr/>
                    </a:p>
                  </a:txBody>
                  <a:tcPr/>
                </a:tc>
                <a:tc>
                  <a:txBody>
                    <a:bodyPr lIns="99000" rIns="99000" wrap="none"/>
                    <a:p>
                      <a:pPr>
                        <a:lnSpc>
                          <a:spcPct val="100000"/>
                        </a:lnSpc>
                      </a:pPr>
                      <a:r>
                        <a:rPr lang="it-IT" sz="1050">
                          <a:solidFill>
                            <a:srgbClr val="000000"/>
                          </a:solidFill>
                          <a:latin typeface="Arial"/>
                        </a:rPr>
                        <a:t>2014</a:t>
                      </a:r>
                      <a:endParaRPr/>
                    </a:p>
                  </a:txBody>
                  <a:tcPr/>
                </a:tc>
              </a:tr>
              <a:tr h="420120">
                <a:tc>
                  <a:txBody>
                    <a:bodyPr lIns="99000" rIns="99000" wrap="none"/>
                    <a:p>
                      <a:pPr algn="just">
                        <a:lnSpc>
                          <a:spcPct val="100000"/>
                        </a:lnSpc>
                      </a:pPr>
                      <a:r>
                        <a:rPr lang="it-IT" sz="1100">
                          <a:solidFill>
                            <a:srgbClr val="000000"/>
                          </a:solidFill>
                          <a:latin typeface="Arial"/>
                        </a:rPr>
                        <a:t>Attuare il monitoraggio delle segnalazioni di discriminazione nei confronti del whistleblower, al fine di valutare interventi di azione</a:t>
                      </a:r>
                      <a:endParaRPr/>
                    </a:p>
                  </a:txBody>
                  <a:tcPr/>
                </a:tc>
                <a:tc>
                  <a:txBody>
                    <a:bodyPr lIns="99000" rIns="99000" wrap="none"/>
                    <a:p>
                      <a:pPr>
                        <a:lnSpc>
                          <a:spcPct val="100000"/>
                        </a:lnSpc>
                      </a:pPr>
                      <a:r>
                        <a:rPr lang="it-IT" sz="1050">
                          <a:solidFill>
                            <a:srgbClr val="000000"/>
                          </a:solidFill>
                          <a:latin typeface="Arial"/>
                        </a:rPr>
                        <a:t>DFP-</a:t>
                      </a:r>
                      <a:endParaRPr/>
                    </a:p>
                  </a:txBody>
                  <a:tcPr/>
                </a:tc>
                <a:tc>
                  <a:txBody>
                    <a:bodyPr lIns="99000" rIns="99000" wrap="none"/>
                    <a:p>
                      <a:pPr>
                        <a:lnSpc>
                          <a:spcPct val="100000"/>
                        </a:lnSpc>
                      </a:pPr>
                      <a:r>
                        <a:rPr lang="it-IT" sz="1050">
                          <a:solidFill>
                            <a:srgbClr val="000000"/>
                          </a:solidFill>
                          <a:latin typeface="Arial"/>
                        </a:rPr>
                        <a:t>2013-2016</a:t>
                      </a:r>
                      <a:endParaRPr/>
                    </a:p>
                  </a:txBody>
                  <a:tcPr/>
                </a:tc>
              </a:tr>
              <a:tr h="420840">
                <a:tc>
                  <a:txBody>
                    <a:bodyPr lIns="99000" rIns="99000" wrap="none"/>
                    <a:p>
                      <a:pPr algn="just">
                        <a:lnSpc>
                          <a:spcPct val="100000"/>
                        </a:lnSpc>
                      </a:pPr>
                      <a:r>
                        <a:rPr lang="it-IT" sz="1100">
                          <a:solidFill>
                            <a:srgbClr val="000000"/>
                          </a:solidFill>
                          <a:latin typeface="Arial"/>
                        </a:rPr>
                        <a:t>Realizzare interviste in contesti selezionati per valutare la percezione della corruzione da parte dei dipendenti e il valore della integrità</a:t>
                      </a:r>
                      <a:endParaRPr/>
                    </a:p>
                  </a:txBody>
                  <a:tcPr/>
                </a:tc>
                <a:tc>
                  <a:txBody>
                    <a:bodyPr lIns="99000" rIns="99000" wrap="none"/>
                    <a:p>
                      <a:pPr>
                        <a:lnSpc>
                          <a:spcPct val="100000"/>
                        </a:lnSpc>
                      </a:pPr>
                      <a:r>
                        <a:rPr lang="it-IT" sz="1050">
                          <a:solidFill>
                            <a:srgbClr val="000000"/>
                          </a:solidFill>
                          <a:latin typeface="Arial"/>
                        </a:rPr>
                        <a:t>DFP</a:t>
                      </a:r>
                      <a:endParaRPr/>
                    </a:p>
                  </a:txBody>
                  <a:tcPr/>
                </a:tc>
                <a:tc>
                  <a:txBody>
                    <a:bodyPr lIns="99000" rIns="99000" wrap="none"/>
                    <a:p>
                      <a:pPr>
                        <a:lnSpc>
                          <a:spcPct val="100000"/>
                        </a:lnSpc>
                      </a:pPr>
                      <a:r>
                        <a:rPr lang="it-IT" sz="1050">
                          <a:solidFill>
                            <a:srgbClr val="000000"/>
                          </a:solidFill>
                          <a:latin typeface="Arial"/>
                        </a:rPr>
                        <a:t>2013-2016</a:t>
                      </a:r>
                      <a:endParaRPr/>
                    </a:p>
                  </a:txBody>
                  <a:tcPr/>
                </a:tc>
              </a:tr>
            </a:tbl>
          </a:graphicData>
        </a:graphic>
      </p:graphicFrame>
      <p:sp>
        <p:nvSpPr>
          <p:cNvPr id="1934" name="CustomShape 3"/>
          <p:cNvSpPr/>
          <p:nvPr/>
        </p:nvSpPr>
        <p:spPr>
          <a:xfrm>
            <a:off x="2178000" y="1289520"/>
            <a:ext cx="6171840" cy="309240"/>
          </a:xfrm>
          <a:prstGeom prst="rect">
            <a:avLst>
              <a:gd fmla="val 6823" name="adj"/>
            </a:avLst>
          </a:prstGeom>
          <a:solidFill>
            <a:srgbClr val="ecf7be"/>
          </a:solidFill>
          <a:ln cap="rnd" w="3240">
            <a:solidFill>
              <a:srgbClr val="007c92"/>
            </a:solidFill>
            <a:custDash>
              <a:ds d="105000" sp="35000"/>
            </a:custDash>
            <a:round/>
          </a:ln>
        </p:spPr>
        <p:txBody>
          <a:bodyPr anchor="ctr" bIns="72000" lIns="72000" rIns="72000" tIns="72000"/>
          <a:p>
            <a:pPr algn="ctr">
              <a:lnSpc>
                <a:spcPts val="564"/>
              </a:lnSpc>
            </a:pPr>
            <a:r>
              <a:rPr b="1" lang="it-IT" sz="1400">
                <a:solidFill>
                  <a:srgbClr val="002060"/>
                </a:solidFill>
                <a:latin typeface="Arial"/>
              </a:rPr>
              <a:t>Aumentare la capacità di scoprire casi di corruzione</a:t>
            </a:r>
            <a:endParaRPr/>
          </a:p>
        </p:txBody>
      </p:sp>
      <p:sp>
        <p:nvSpPr>
          <p:cNvPr id="1935" name="CustomShape 4"/>
          <p:cNvSpPr/>
          <p:nvPr/>
        </p:nvSpPr>
        <p:spPr>
          <a:xfrm>
            <a:off x="2003400" y="1270440"/>
            <a:ext cx="350640" cy="323640"/>
          </a:xfrm>
          <a:prstGeom prst="rect">
            <a:avLst/>
          </a:prstGeom>
          <a:solidFill>
            <a:srgbClr val="007c92"/>
          </a:solidFill>
          <a:ln w="12600">
            <a:solidFill>
              <a:srgbClr val="007c92"/>
            </a:solidFill>
            <a:round/>
          </a:ln>
        </p:spPr>
        <p:txBody>
          <a:bodyPr anchor="ctr" bIns="0" lIns="0" rIns="0" tIns="0"/>
          <a:p>
            <a:pPr algn="ctr">
              <a:lnSpc>
                <a:spcPct val="100000"/>
              </a:lnSpc>
            </a:pPr>
            <a:r>
              <a:rPr b="1" lang="it-IT" sz="1100">
                <a:solidFill>
                  <a:srgbClr val="ffffff"/>
                </a:solidFill>
                <a:latin typeface="Arial"/>
              </a:rPr>
              <a:t>2</a:t>
            </a:r>
            <a:endParaRPr/>
          </a:p>
        </p:txBody>
      </p:sp>
      <p:sp>
        <p:nvSpPr>
          <p:cNvPr id="1936" name="CustomShape 5"/>
          <p:cNvSpPr/>
          <p:nvPr/>
        </p:nvSpPr>
        <p:spPr>
          <a:xfrm>
            <a:off x="2182680" y="3727800"/>
            <a:ext cx="6171840" cy="309240"/>
          </a:xfrm>
          <a:prstGeom prst="rect">
            <a:avLst>
              <a:gd fmla="val 6823" name="adj"/>
            </a:avLst>
          </a:prstGeom>
          <a:solidFill>
            <a:srgbClr val="ecf7be"/>
          </a:solidFill>
          <a:ln cap="rnd" w="3240">
            <a:solidFill>
              <a:srgbClr val="007c92"/>
            </a:solidFill>
            <a:custDash>
              <a:ds d="105000" sp="35000"/>
            </a:custDash>
            <a:round/>
          </a:ln>
        </p:spPr>
        <p:txBody>
          <a:bodyPr anchor="ctr" bIns="72000" lIns="72000" rIns="72000" tIns="72000"/>
          <a:p>
            <a:pPr algn="ctr">
              <a:lnSpc>
                <a:spcPts val="564"/>
              </a:lnSpc>
            </a:pPr>
            <a:r>
              <a:rPr b="1" lang="it-IT" sz="1400">
                <a:solidFill>
                  <a:srgbClr val="002060"/>
                </a:solidFill>
                <a:latin typeface="Arial"/>
              </a:rPr>
              <a:t>Creare un contesto sfavorevole alla corruzione</a:t>
            </a:r>
            <a:endParaRPr/>
          </a:p>
        </p:txBody>
      </p:sp>
      <p:sp>
        <p:nvSpPr>
          <p:cNvPr id="1937" name="CustomShape 6"/>
          <p:cNvSpPr/>
          <p:nvPr/>
        </p:nvSpPr>
        <p:spPr>
          <a:xfrm>
            <a:off x="2008080" y="3708720"/>
            <a:ext cx="350640" cy="323640"/>
          </a:xfrm>
          <a:prstGeom prst="rect">
            <a:avLst/>
          </a:prstGeom>
          <a:solidFill>
            <a:srgbClr val="007c92"/>
          </a:solidFill>
          <a:ln w="12600">
            <a:solidFill>
              <a:srgbClr val="007c92"/>
            </a:solidFill>
            <a:round/>
          </a:ln>
        </p:spPr>
        <p:txBody>
          <a:bodyPr anchor="ctr" bIns="0" lIns="0" rIns="0" tIns="0"/>
          <a:p>
            <a:pPr algn="ctr">
              <a:lnSpc>
                <a:spcPct val="100000"/>
              </a:lnSpc>
            </a:pPr>
            <a:r>
              <a:rPr b="1" lang="it-IT" sz="1100">
                <a:solidFill>
                  <a:srgbClr val="ffffff"/>
                </a:solidFill>
                <a:latin typeface="Arial"/>
              </a:rPr>
              <a:t>3</a:t>
            </a:r>
            <a:endParaRPr/>
          </a:p>
        </p:txBody>
      </p:sp>
      <p:sp>
        <p:nvSpPr>
          <p:cNvPr id="1938" name="TextShape 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Gli obiettivi strategici del P.N.A. </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9" name="CustomShape 1"/>
          <p:cNvSpPr/>
          <p:nvPr/>
        </p:nvSpPr>
        <p:spPr>
          <a:xfrm>
            <a:off x="287280" y="2759400"/>
            <a:ext cx="3978000" cy="1295640"/>
          </a:xfrm>
          <a:prstGeom prst="rect">
            <a:avLst>
              <a:gd fmla="val 6823" name="adj"/>
            </a:avLst>
          </a:prstGeom>
          <a:solidFill>
            <a:srgbClr val="007c92"/>
          </a:solidFill>
        </p:spPr>
        <p:txBody>
          <a:bodyPr anchor="ctr" bIns="72000" lIns="72000" rIns="72000" tIns="72000"/>
          <a:p>
            <a:pPr algn="ctr">
              <a:lnSpc>
                <a:spcPts val="564"/>
              </a:lnSpc>
            </a:pPr>
            <a:endParaRPr/>
          </a:p>
          <a:p>
            <a:pPr algn="ctr">
              <a:lnSpc>
                <a:spcPts val="564"/>
              </a:lnSpc>
            </a:pPr>
            <a:r>
              <a:rPr b="1" lang="it-IT" sz="1400">
                <a:solidFill>
                  <a:srgbClr val="ffffff"/>
                </a:solidFill>
                <a:latin typeface="Arial"/>
              </a:rPr>
              <a:t>L’elaborazione e l’attuazione della strategia nazionale anticorruzione tiene conto dei seguenti elementi/vincoli:</a:t>
            </a:r>
            <a:endParaRPr/>
          </a:p>
        </p:txBody>
      </p:sp>
      <p:sp>
        <p:nvSpPr>
          <p:cNvPr id="1940" name="CustomShape 2"/>
          <p:cNvSpPr/>
          <p:nvPr/>
        </p:nvSpPr>
        <p:spPr>
          <a:xfrm>
            <a:off x="297720" y="2741040"/>
            <a:ext cx="3965760" cy="431640"/>
          </a:xfrm>
          <a:prstGeom prst="rect">
            <a:avLst>
              <a:gd fmla="val 16667" name="adj"/>
            </a:avLst>
          </a:prstGeom>
          <a:solidFill>
            <a:srgbClr val="ecf7be"/>
          </a:solidFill>
        </p:spPr>
        <p:txBody>
          <a:bodyPr anchor="ctr" bIns="54000" lIns="54000" rIns="54000" tIns="54000"/>
          <a:p>
            <a:pPr algn="ctr">
              <a:lnSpc>
                <a:spcPct val="100000"/>
              </a:lnSpc>
            </a:pPr>
            <a:r>
              <a:rPr b="1" lang="it-IT">
                <a:solidFill>
                  <a:srgbClr val="007c92"/>
                </a:solidFill>
                <a:latin typeface="Arial"/>
              </a:rPr>
              <a:t>IL P.N.A.  </a:t>
            </a:r>
            <a:endParaRPr/>
          </a:p>
        </p:txBody>
      </p:sp>
      <p:sp>
        <p:nvSpPr>
          <p:cNvPr id="1941" name="CustomShape 3"/>
          <p:cNvSpPr/>
          <p:nvPr/>
        </p:nvSpPr>
        <p:spPr>
          <a:xfrm>
            <a:off x="5179320" y="1093680"/>
            <a:ext cx="3978000" cy="107604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Vincolo derivante dal CARATTERE IMPERATIVO DELLA NORMAZIONE, che ha disciplinato appositi istituti che debbono essere implementati obbligatoriamente </a:t>
            </a:r>
            <a:endParaRPr/>
          </a:p>
        </p:txBody>
      </p:sp>
      <p:sp>
        <p:nvSpPr>
          <p:cNvPr id="1942" name="CustomShape 4"/>
          <p:cNvSpPr/>
          <p:nvPr/>
        </p:nvSpPr>
        <p:spPr>
          <a:xfrm>
            <a:off x="5187960" y="2380320"/>
            <a:ext cx="3978000" cy="84780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Vincolo connesso al prevalente CARATTERE INNOVATIVO DELLA DISCIPLINA, che richiede interventi di tipo interpretativo per l’applicazione</a:t>
            </a:r>
            <a:endParaRPr/>
          </a:p>
        </p:txBody>
      </p:sp>
      <p:sp>
        <p:nvSpPr>
          <p:cNvPr id="1943" name="CustomShape 5"/>
          <p:cNvSpPr/>
          <p:nvPr/>
        </p:nvSpPr>
        <p:spPr>
          <a:xfrm>
            <a:off x="5210640" y="3357720"/>
            <a:ext cx="3978000" cy="1007640"/>
          </a:xfrm>
          <a:prstGeom prst="rect">
            <a:avLst>
              <a:gd fmla="val 6823" name="adj"/>
            </a:avLst>
          </a:prstGeom>
          <a:solidFill>
            <a:srgbClr val="f2f2f2"/>
          </a:solidFill>
        </p:spPr>
        <p:txBody>
          <a:bodyPr anchor="ctr" bIns="54000" lIns="54000" rIns="54000" tIns="54000"/>
          <a:p>
            <a:pPr algn="ctr">
              <a:lnSpc>
                <a:spcPts val="564"/>
              </a:lnSpc>
            </a:pPr>
            <a:r>
              <a:rPr b="1" lang="it-IT" sz="1400">
                <a:solidFill>
                  <a:srgbClr val="007c92"/>
                </a:solidFill>
                <a:latin typeface="Arial"/>
              </a:rPr>
              <a:t>Vincolo derivante dal CARATTERE NON OMOGENEO delle amministrazioni ed enti coinvolti, che richiede adattamenti e forme di flessibilità </a:t>
            </a:r>
            <a:endParaRPr/>
          </a:p>
        </p:txBody>
      </p:sp>
      <p:sp>
        <p:nvSpPr>
          <p:cNvPr id="1944" name="CustomShape 6"/>
          <p:cNvSpPr/>
          <p:nvPr/>
        </p:nvSpPr>
        <p:spPr>
          <a:xfrm>
            <a:off x="4236480" y="2170080"/>
            <a:ext cx="871920" cy="1157760"/>
          </a:xfrm>
          <a:prstGeom prst="straightConnector1">
            <a:avLst/>
          </a:prstGeom>
          <a:ln w="6480">
            <a:solidFill>
              <a:srgbClr val="007c92"/>
            </a:solidFill>
            <a:round/>
            <a:tailEnd len="med" type="triangle" w="med"/>
          </a:ln>
        </p:spPr>
      </p:sp>
      <p:sp>
        <p:nvSpPr>
          <p:cNvPr id="1945" name="CustomShape 7"/>
          <p:cNvSpPr/>
          <p:nvPr/>
        </p:nvSpPr>
        <p:spPr>
          <a:xfrm>
            <a:off x="4240440" y="2804400"/>
            <a:ext cx="867960" cy="645120"/>
          </a:xfrm>
          <a:prstGeom prst="straightConnector1">
            <a:avLst/>
          </a:prstGeom>
          <a:ln w="6480">
            <a:solidFill>
              <a:srgbClr val="007c92"/>
            </a:solidFill>
            <a:round/>
            <a:tailEnd len="med" type="triangle" w="med"/>
          </a:ln>
        </p:spPr>
      </p:sp>
      <p:sp>
        <p:nvSpPr>
          <p:cNvPr id="1946" name="CustomShape 8"/>
          <p:cNvSpPr/>
          <p:nvPr/>
        </p:nvSpPr>
        <p:spPr>
          <a:xfrm>
            <a:off x="4227120" y="3602880"/>
            <a:ext cx="909720" cy="975960"/>
          </a:xfrm>
          <a:prstGeom prst="straightConnector1">
            <a:avLst/>
          </a:prstGeom>
          <a:ln w="6480">
            <a:solidFill>
              <a:srgbClr val="007c92"/>
            </a:solidFill>
            <a:round/>
            <a:tailEnd len="med" type="triangle" w="med"/>
          </a:ln>
        </p:spPr>
      </p:sp>
      <p:sp>
        <p:nvSpPr>
          <p:cNvPr id="1947" name="CustomShape 9"/>
          <p:cNvSpPr/>
          <p:nvPr/>
        </p:nvSpPr>
        <p:spPr>
          <a:xfrm>
            <a:off x="5210640" y="4494600"/>
            <a:ext cx="3978000" cy="1007640"/>
          </a:xfrm>
          <a:prstGeom prst="rect">
            <a:avLst>
              <a:gd fmla="val 6823" name="adj"/>
            </a:avLst>
          </a:prstGeom>
          <a:solidFill>
            <a:srgbClr val="f2f2f2"/>
          </a:solidFill>
        </p:spPr>
        <p:txBody>
          <a:bodyPr anchor="ctr" bIns="54000" lIns="54000" rIns="54000" tIns="54000"/>
          <a:p>
            <a:pPr algn="ctr">
              <a:lnSpc>
                <a:spcPts val="564"/>
              </a:lnSpc>
            </a:pPr>
            <a:endParaRPr/>
          </a:p>
          <a:p>
            <a:pPr algn="ctr">
              <a:lnSpc>
                <a:spcPts val="564"/>
              </a:lnSpc>
            </a:pPr>
            <a:r>
              <a:rPr b="1" lang="it-IT" sz="1400">
                <a:solidFill>
                  <a:srgbClr val="007c92"/>
                </a:solidFill>
                <a:latin typeface="Arial"/>
              </a:rPr>
              <a:t>Vincolo derivante dall’INVARIANZA FINANZIARIA, stante la mancanza di un finanziamento </a:t>
            </a:r>
            <a:r>
              <a:rPr b="1" i="1" lang="it-IT" sz="1400">
                <a:solidFill>
                  <a:srgbClr val="007c92"/>
                </a:solidFill>
                <a:latin typeface="Arial"/>
              </a:rPr>
              <a:t>ad hoc </a:t>
            </a:r>
            <a:r>
              <a:rPr b="1" lang="it-IT" sz="1400">
                <a:solidFill>
                  <a:srgbClr val="007c92"/>
                </a:solidFill>
                <a:latin typeface="Arial"/>
              </a:rPr>
              <a:t>nella legge e nei decreti attuativi</a:t>
            </a:r>
            <a:endParaRPr/>
          </a:p>
          <a:p>
            <a:pPr algn="ctr">
              <a:lnSpc>
                <a:spcPts val="564"/>
              </a:lnSpc>
            </a:pPr>
            <a:endParaRPr/>
          </a:p>
        </p:txBody>
      </p:sp>
      <p:sp>
        <p:nvSpPr>
          <p:cNvPr id="1948" name="CustomShape 10"/>
          <p:cNvSpPr/>
          <p:nvPr/>
        </p:nvSpPr>
        <p:spPr>
          <a:xfrm>
            <a:off x="4263480" y="3495240"/>
            <a:ext cx="844560" cy="401760"/>
          </a:xfrm>
          <a:prstGeom prst="straightConnector1">
            <a:avLst/>
          </a:prstGeom>
          <a:ln w="6480">
            <a:solidFill>
              <a:srgbClr val="007c92"/>
            </a:solidFill>
            <a:round/>
            <a:tailEnd len="med" type="triangle" w="med"/>
          </a:ln>
        </p:spPr>
      </p:sp>
      <p:sp>
        <p:nvSpPr>
          <p:cNvPr id="1949"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vincoli del P.N.A. </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0" name="CustomShape 1"/>
          <p:cNvSpPr/>
          <p:nvPr/>
        </p:nvSpPr>
        <p:spPr>
          <a:xfrm>
            <a:off x="76320" y="1066680"/>
            <a:ext cx="1142640" cy="2008080"/>
          </a:xfrm>
          <a:prstGeom prst="rect">
            <a:avLst/>
          </a:prstGeom>
        </p:spPr>
        <p:txBody>
          <a:bodyPr bIns="0" lIns="0" rIns="0" tIns="0"/>
          <a:p>
            <a:pPr algn="ctr">
              <a:lnSpc>
                <a:spcPct val="100000"/>
              </a:lnSpc>
            </a:pPr>
            <a:r>
              <a:rPr b="1" lang="it-IT" sz="1200">
                <a:solidFill>
                  <a:srgbClr val="00338d"/>
                </a:solidFill>
                <a:latin typeface="Arial"/>
              </a:rPr>
              <a:t>Specifici </a:t>
            </a:r>
            <a:r>
              <a:rPr b="1" i="1" lang="it-IT" sz="1200">
                <a:solidFill>
                  <a:srgbClr val="00338d"/>
                </a:solidFill>
                <a:latin typeface="Arial"/>
              </a:rPr>
              <a:t>target</a:t>
            </a:r>
            <a:r>
              <a:rPr b="1" lang="it-IT" sz="1200">
                <a:solidFill>
                  <a:srgbClr val="00338d"/>
                </a:solidFill>
                <a:latin typeface="Arial"/>
              </a:rPr>
              <a:t> che ci si aspetta di realizzare con riferimento alle misure adottate da tutte le amministrazioni in relazione ai tre obiettivi strategici: </a:t>
            </a:r>
            <a:endParaRPr/>
          </a:p>
        </p:txBody>
      </p:sp>
      <p:graphicFrame>
        <p:nvGraphicFramePr>
          <p:cNvPr id="1951" name="Table 2"/>
          <p:cNvGraphicFramePr/>
          <p:nvPr/>
        </p:nvGraphicFramePr>
        <p:xfrm>
          <a:off x="1371600" y="985320"/>
          <a:ext cx="8076960" cy="5336280"/>
        </p:xfrm>
        <a:graphic>
          <a:graphicData uri="http://schemas.openxmlformats.org/drawingml/2006/table">
            <a:tbl>
              <a:tblPr/>
              <a:tblGrid>
                <a:gridCol w="1385280"/>
                <a:gridCol w="5681880"/>
                <a:gridCol w="1009800"/>
              </a:tblGrid>
              <a:tr h="821880">
                <a:tc>
                  <a:txBody>
                    <a:bodyPr wrap="none"/>
                    <a:p>
                      <a:pPr algn="ctr">
                        <a:lnSpc>
                          <a:spcPct val="100000"/>
                        </a:lnSpc>
                      </a:pPr>
                      <a:r>
                        <a:rPr b="1" lang="it-IT" sz="1200">
                          <a:solidFill>
                            <a:srgbClr val="ffffff"/>
                          </a:solidFill>
                          <a:latin typeface="Verdana"/>
                        </a:rPr>
                        <a:t>Obiettivo</a:t>
                      </a:r>
                      <a:endParaRPr/>
                    </a:p>
                  </a:txBody>
                  <a:tcPr/>
                </a:tc>
                <a:tc>
                  <a:txBody>
                    <a:bodyPr wrap="none"/>
                    <a:p>
                      <a:pPr algn="ctr">
                        <a:lnSpc>
                          <a:spcPct val="100000"/>
                        </a:lnSpc>
                      </a:pPr>
                      <a:r>
                        <a:rPr b="1" lang="it-IT" sz="1200">
                          <a:solidFill>
                            <a:srgbClr val="ffffff"/>
                          </a:solidFill>
                          <a:latin typeface="Verdana"/>
                        </a:rPr>
                        <a:t>Indicatori</a:t>
                      </a:r>
                      <a:endParaRPr/>
                    </a:p>
                  </a:txBody>
                  <a:tcPr/>
                </a:tc>
                <a:tc>
                  <a:txBody>
                    <a:bodyPr wrap="none"/>
                    <a:p>
                      <a:pPr algn="ctr">
                        <a:lnSpc>
                          <a:spcPct val="100000"/>
                        </a:lnSpc>
                      </a:pPr>
                      <a:r>
                        <a:rPr b="1" i="1" lang="it-IT" sz="1200">
                          <a:solidFill>
                            <a:srgbClr val="ffffff"/>
                          </a:solidFill>
                          <a:latin typeface="Verdana"/>
                        </a:rPr>
                        <a:t>Target</a:t>
                      </a:r>
                      <a:r>
                        <a:rPr b="1" lang="it-IT" sz="1200">
                          <a:solidFill>
                            <a:srgbClr val="ffffff"/>
                          </a:solidFill>
                          <a:latin typeface="Verdana"/>
                        </a:rPr>
                        <a:t> (al 30/06/14)</a:t>
                      </a:r>
                      <a:endParaRPr/>
                    </a:p>
                  </a:txBody>
                  <a:tcPr/>
                </a:tc>
              </a:tr>
              <a:tr h="251640">
                <a:tc>
                  <a:txBody>
                    <a:bodyPr anchor="ctr" wrap="none"/>
                    <a:p>
                      <a:pPr algn="ctr">
                        <a:lnSpc>
                          <a:spcPct val="100000"/>
                        </a:lnSpc>
                      </a:pPr>
                      <a:r>
                        <a:rPr b="1" lang="it-IT" sz="1200">
                          <a:solidFill>
                            <a:srgbClr val="00338d"/>
                          </a:solidFill>
                          <a:latin typeface="Verdana"/>
                        </a:rPr>
                        <a:t>Ridurre le</a:t>
                      </a:r>
                      <a:endParaRPr/>
                    </a:p>
                    <a:p>
                      <a:pPr algn="ctr">
                        <a:lnSpc>
                          <a:spcPct val="100000"/>
                        </a:lnSpc>
                      </a:pPr>
                      <a:r>
                        <a:rPr b="1" lang="it-IT" sz="1200">
                          <a:solidFill>
                            <a:srgbClr val="00338d"/>
                          </a:solidFill>
                          <a:latin typeface="Verdana"/>
                        </a:rPr>
                        <a:t>opportunità</a:t>
                      </a:r>
                      <a:endParaRPr/>
                    </a:p>
                    <a:p>
                      <a:pPr algn="ctr">
                        <a:lnSpc>
                          <a:spcPct val="100000"/>
                        </a:lnSpc>
                      </a:pPr>
                      <a:r>
                        <a:rPr b="1" lang="it-IT" sz="1200">
                          <a:solidFill>
                            <a:srgbClr val="00338d"/>
                          </a:solidFill>
                          <a:latin typeface="Verdana"/>
                        </a:rPr>
                        <a:t>che si</a:t>
                      </a:r>
                      <a:endParaRPr/>
                    </a:p>
                    <a:p>
                      <a:pPr algn="ctr">
                        <a:lnSpc>
                          <a:spcPct val="100000"/>
                        </a:lnSpc>
                      </a:pPr>
                      <a:r>
                        <a:rPr b="1" lang="it-IT" sz="1200">
                          <a:solidFill>
                            <a:srgbClr val="00338d"/>
                          </a:solidFill>
                          <a:latin typeface="Verdana"/>
                        </a:rPr>
                        <a:t>manifestino</a:t>
                      </a:r>
                      <a:endParaRPr/>
                    </a:p>
                    <a:p>
                      <a:pPr algn="ctr">
                        <a:lnSpc>
                          <a:spcPct val="100000"/>
                        </a:lnSpc>
                      </a:pPr>
                      <a:r>
                        <a:rPr b="1" lang="it-IT" sz="1200">
                          <a:solidFill>
                            <a:srgbClr val="00338d"/>
                          </a:solidFill>
                          <a:latin typeface="Verdana"/>
                        </a:rPr>
                        <a:t>casi di</a:t>
                      </a:r>
                      <a:endParaRPr/>
                    </a:p>
                    <a:p>
                      <a:pPr algn="ctr">
                        <a:lnSpc>
                          <a:spcPct val="100000"/>
                        </a:lnSpc>
                      </a:pPr>
                      <a:r>
                        <a:rPr b="1" lang="it-IT" sz="1200">
                          <a:solidFill>
                            <a:srgbClr val="00338d"/>
                          </a:solidFill>
                          <a:latin typeface="Verdana"/>
                        </a:rPr>
                        <a:t>corruzione</a:t>
                      </a:r>
                      <a:endParaRPr/>
                    </a:p>
                  </a:txBody>
                  <a:tcPr/>
                </a:tc>
                <a:tc>
                  <a:txBody>
                    <a:bodyPr wrap="none"/>
                    <a:p>
                      <a:pPr algn="ctr">
                        <a:lnSpc>
                          <a:spcPct val="100000"/>
                        </a:lnSpc>
                      </a:pPr>
                      <a:r>
                        <a:rPr b="1" lang="it-IT" sz="1050">
                          <a:solidFill>
                            <a:srgbClr val="00338d"/>
                          </a:solidFill>
                          <a:latin typeface="Verdana"/>
                        </a:rPr>
                        <a:t>% di p.a. (escluse quelle regionali e locali) che hanno adottato il P.T.P.C.</a:t>
                      </a:r>
                      <a:endParaRPr/>
                    </a:p>
                  </a:txBody>
                  <a:tcPr/>
                </a:tc>
                <a:tc>
                  <a:txBody>
                    <a:bodyPr wrap="none"/>
                    <a:p>
                      <a:pPr algn="ctr">
                        <a:lnSpc>
                          <a:spcPct val="100000"/>
                        </a:lnSpc>
                      </a:pPr>
                      <a:r>
                        <a:rPr b="1" lang="it-IT" sz="1050">
                          <a:solidFill>
                            <a:srgbClr val="00338d"/>
                          </a:solidFill>
                          <a:latin typeface="Verdana"/>
                        </a:rPr>
                        <a:t>100</a:t>
                      </a:r>
                      <a:endParaRPr/>
                    </a:p>
                  </a:txBody>
                  <a:tcPr/>
                </a:tc>
              </a:tr>
              <a:tr h="251640">
                <a:tc>
                  <a:txBody>
                    <a:bodyPr wrap="none"/>
                    <a:p>
                      <a:pPr algn="ctr">
                        <a:lnSpc>
                          <a:spcPct val="100000"/>
                        </a:lnSpc>
                      </a:pPr>
                      <a:r>
                        <a:rPr b="1" lang="it-IT" sz="1050">
                          <a:solidFill>
                            <a:srgbClr val="00338d"/>
                          </a:solidFill>
                          <a:latin typeface="Verdana"/>
                        </a:rPr>
                        <a:t>% di p.a. regionali e locali che hanno adottato il P.T.P.C.</a:t>
                      </a:r>
                      <a:endParaRPr/>
                    </a:p>
                  </a:txBody>
                  <a:tcPr/>
                </a:tc>
                <a:tc>
                  <a:txBody>
                    <a:bodyPr wrap="none"/>
                    <a:p>
                      <a:pPr algn="ctr">
                        <a:lnSpc>
                          <a:spcPct val="100000"/>
                        </a:lnSpc>
                      </a:pPr>
                      <a:r>
                        <a:rPr b="1" lang="it-IT" sz="1050">
                          <a:solidFill>
                            <a:srgbClr val="00338d"/>
                          </a:solidFill>
                          <a:latin typeface="Verdana"/>
                        </a:rPr>
                        <a:t>100</a:t>
                      </a:r>
                      <a:endParaRPr/>
                    </a:p>
                  </a:txBody>
                  <a:tcPr/>
                </a:tc>
              </a:tr>
              <a:tr h="411480">
                <a:tc>
                  <a:txBody>
                    <a:bodyPr wrap="none"/>
                    <a:p>
                      <a:pPr algn="ctr">
                        <a:lnSpc>
                          <a:spcPct val="100000"/>
                        </a:lnSpc>
                      </a:pPr>
                      <a:r>
                        <a:rPr b="1" lang="it-IT" sz="1050">
                          <a:solidFill>
                            <a:srgbClr val="00338d"/>
                          </a:solidFill>
                          <a:latin typeface="Verdana"/>
                        </a:rPr>
                        <a:t>% di p.a. che hanno attuato forme di consultazione in sede di elaborazione del P.T.P.C.</a:t>
                      </a:r>
                      <a:endParaRPr/>
                    </a:p>
                  </a:txBody>
                  <a:tcPr/>
                </a:tc>
                <a:tc>
                  <a:txBody>
                    <a:bodyPr wrap="none"/>
                    <a:p>
                      <a:pPr algn="ctr">
                        <a:lnSpc>
                          <a:spcPct val="100000"/>
                        </a:lnSpc>
                      </a:pPr>
                      <a:r>
                        <a:rPr b="1" lang="it-IT" sz="1050">
                          <a:solidFill>
                            <a:srgbClr val="00338d"/>
                          </a:solidFill>
                          <a:latin typeface="Verdana"/>
                        </a:rPr>
                        <a:t>60</a:t>
                      </a:r>
                      <a:endParaRPr/>
                    </a:p>
                  </a:txBody>
                  <a:tcPr/>
                </a:tc>
              </a:tr>
              <a:tr h="411480">
                <a:tc>
                  <a:txBody>
                    <a:bodyPr wrap="none"/>
                    <a:p>
                      <a:pPr algn="ctr">
                        <a:lnSpc>
                          <a:spcPct val="100000"/>
                        </a:lnSpc>
                      </a:pPr>
                      <a:r>
                        <a:rPr b="1" lang="it-IT" sz="1050">
                          <a:solidFill>
                            <a:srgbClr val="00338d"/>
                          </a:solidFill>
                          <a:latin typeface="Verdana"/>
                        </a:rPr>
                        <a:t>% di p.a. che hanno individuato aree di rischio ulteriori rispetto a quelle obbligatorie</a:t>
                      </a:r>
                      <a:endParaRPr/>
                    </a:p>
                  </a:txBody>
                  <a:tcPr/>
                </a:tc>
                <a:tc>
                  <a:txBody>
                    <a:bodyPr wrap="none"/>
                    <a:p>
                      <a:pPr algn="ctr">
                        <a:lnSpc>
                          <a:spcPct val="100000"/>
                        </a:lnSpc>
                      </a:pPr>
                      <a:r>
                        <a:rPr b="1" lang="it-IT" sz="1050">
                          <a:solidFill>
                            <a:srgbClr val="00338d"/>
                          </a:solidFill>
                          <a:latin typeface="Verdana"/>
                        </a:rPr>
                        <a:t>70</a:t>
                      </a:r>
                      <a:endParaRPr/>
                    </a:p>
                  </a:txBody>
                  <a:tcPr/>
                </a:tc>
              </a:tr>
              <a:tr h="411480">
                <a:tc>
                  <a:txBody>
                    <a:bodyPr wrap="none"/>
                    <a:p>
                      <a:pPr algn="ctr">
                        <a:lnSpc>
                          <a:spcPct val="100000"/>
                        </a:lnSpc>
                      </a:pPr>
                      <a:r>
                        <a:rPr b="1" lang="it-IT" sz="1050">
                          <a:solidFill>
                            <a:srgbClr val="00338d"/>
                          </a:solidFill>
                          <a:latin typeface="Verdana"/>
                        </a:rPr>
                        <a:t>% di p.a. che hanno introdotto misure di prevenzione ulteriori rispetto a quelle obbligatorie</a:t>
                      </a:r>
                      <a:endParaRPr/>
                    </a:p>
                  </a:txBody>
                  <a:tcPr/>
                </a:tc>
                <a:tc>
                  <a:txBody>
                    <a:bodyPr wrap="none"/>
                    <a:p>
                      <a:pPr algn="ctr">
                        <a:lnSpc>
                          <a:spcPct val="100000"/>
                        </a:lnSpc>
                      </a:pPr>
                      <a:r>
                        <a:rPr b="1" lang="it-IT" sz="1050">
                          <a:solidFill>
                            <a:srgbClr val="00338d"/>
                          </a:solidFill>
                          <a:latin typeface="Verdana"/>
                        </a:rPr>
                        <a:t>60</a:t>
                      </a:r>
                      <a:endParaRPr/>
                    </a:p>
                  </a:txBody>
                  <a:tcPr/>
                </a:tc>
              </a:tr>
              <a:tr h="411480">
                <a:tc>
                  <a:txBody>
                    <a:bodyPr anchor="ctr" wrap="none"/>
                    <a:p>
                      <a:pPr algn="ctr">
                        <a:lnSpc>
                          <a:spcPct val="100000"/>
                        </a:lnSpc>
                      </a:pPr>
                      <a:r>
                        <a:rPr b="1" lang="it-IT" sz="1200">
                          <a:solidFill>
                            <a:srgbClr val="00338d"/>
                          </a:solidFill>
                          <a:latin typeface="Verdana"/>
                        </a:rPr>
                        <a:t>Aumentare la</a:t>
                      </a:r>
                      <a:endParaRPr/>
                    </a:p>
                    <a:p>
                      <a:pPr algn="ctr">
                        <a:lnSpc>
                          <a:spcPct val="100000"/>
                        </a:lnSpc>
                      </a:pPr>
                      <a:r>
                        <a:rPr b="1" lang="it-IT" sz="1200">
                          <a:solidFill>
                            <a:srgbClr val="00338d"/>
                          </a:solidFill>
                          <a:latin typeface="Verdana"/>
                        </a:rPr>
                        <a:t>capacità di</a:t>
                      </a:r>
                      <a:endParaRPr/>
                    </a:p>
                    <a:p>
                      <a:pPr algn="ctr">
                        <a:lnSpc>
                          <a:spcPct val="100000"/>
                        </a:lnSpc>
                      </a:pPr>
                      <a:r>
                        <a:rPr b="1" lang="it-IT" sz="1200">
                          <a:solidFill>
                            <a:srgbClr val="00338d"/>
                          </a:solidFill>
                          <a:latin typeface="Verdana"/>
                        </a:rPr>
                        <a:t>scoprire casi di</a:t>
                      </a:r>
                      <a:endParaRPr/>
                    </a:p>
                    <a:p>
                      <a:pPr algn="ctr">
                        <a:lnSpc>
                          <a:spcPct val="100000"/>
                        </a:lnSpc>
                      </a:pPr>
                      <a:r>
                        <a:rPr b="1" lang="it-IT" sz="1200">
                          <a:solidFill>
                            <a:srgbClr val="00338d"/>
                          </a:solidFill>
                          <a:latin typeface="Verdana"/>
                        </a:rPr>
                        <a:t>corruzione</a:t>
                      </a:r>
                      <a:endParaRPr/>
                    </a:p>
                  </a:txBody>
                  <a:tcPr/>
                </a:tc>
                <a:tc>
                  <a:txBody>
                    <a:bodyPr wrap="none"/>
                    <a:p>
                      <a:pPr algn="ctr">
                        <a:lnSpc>
                          <a:spcPct val="100000"/>
                        </a:lnSpc>
                      </a:pPr>
                      <a:r>
                        <a:rPr b="1" lang="it-IT" sz="1050">
                          <a:solidFill>
                            <a:srgbClr val="00338d"/>
                          </a:solidFill>
                          <a:latin typeface="Verdana"/>
                        </a:rPr>
                        <a:t>% di p.a. che hanno introdotto misure di protezione del </a:t>
                      </a:r>
                      <a:r>
                        <a:rPr b="1" i="1" lang="it-IT" sz="1050">
                          <a:solidFill>
                            <a:srgbClr val="00338d"/>
                          </a:solidFill>
                          <a:latin typeface="Verdana"/>
                        </a:rPr>
                        <a:t>whistleblower</a:t>
                      </a:r>
                      <a:r>
                        <a:rPr b="1" lang="it-IT" sz="1050">
                          <a:solidFill>
                            <a:srgbClr val="00338d"/>
                          </a:solidFill>
                          <a:latin typeface="Verdana"/>
                        </a:rPr>
                        <a:t> nel P.T.P.C.</a:t>
                      </a:r>
                      <a:endParaRPr/>
                    </a:p>
                  </a:txBody>
                  <a:tcPr/>
                </a:tc>
                <a:tc>
                  <a:txBody>
                    <a:bodyPr wrap="none"/>
                    <a:p>
                      <a:pPr algn="ctr">
                        <a:lnSpc>
                          <a:spcPct val="100000"/>
                        </a:lnSpc>
                      </a:pPr>
                      <a:r>
                        <a:rPr b="1" lang="it-IT" sz="1050">
                          <a:solidFill>
                            <a:srgbClr val="00338d"/>
                          </a:solidFill>
                          <a:latin typeface="Verdana"/>
                        </a:rPr>
                        <a:t>100</a:t>
                      </a:r>
                      <a:endParaRPr/>
                    </a:p>
                  </a:txBody>
                  <a:tcPr/>
                </a:tc>
              </a:tr>
              <a:tr h="411480">
                <a:tc>
                  <a:txBody>
                    <a:bodyPr wrap="none"/>
                    <a:p>
                      <a:pPr algn="ctr">
                        <a:lnSpc>
                          <a:spcPct val="100000"/>
                        </a:lnSpc>
                      </a:pPr>
                      <a:r>
                        <a:rPr b="1" lang="it-IT" sz="1050">
                          <a:solidFill>
                            <a:srgbClr val="00338d"/>
                          </a:solidFill>
                          <a:latin typeface="Verdana"/>
                        </a:rPr>
                        <a:t>% di p.a. che hanno introdotto misure di protezione del </a:t>
                      </a:r>
                      <a:r>
                        <a:rPr b="1" i="1" lang="it-IT" sz="1050">
                          <a:solidFill>
                            <a:srgbClr val="00338d"/>
                          </a:solidFill>
                          <a:latin typeface="Verdana"/>
                        </a:rPr>
                        <a:t>whistleblower</a:t>
                      </a:r>
                      <a:r>
                        <a:rPr b="1" lang="it-IT" sz="1050">
                          <a:solidFill>
                            <a:srgbClr val="00338d"/>
                          </a:solidFill>
                          <a:latin typeface="Verdana"/>
                        </a:rPr>
                        <a:t> nel P.T.P.C. mediante strumenti informatici</a:t>
                      </a:r>
                      <a:endParaRPr/>
                    </a:p>
                  </a:txBody>
                  <a:tcPr/>
                </a:tc>
                <a:tc>
                  <a:txBody>
                    <a:bodyPr wrap="none"/>
                    <a:p>
                      <a:pPr algn="ctr">
                        <a:lnSpc>
                          <a:spcPct val="100000"/>
                        </a:lnSpc>
                      </a:pPr>
                      <a:r>
                        <a:rPr b="1" lang="it-IT" sz="1050">
                          <a:solidFill>
                            <a:srgbClr val="00338d"/>
                          </a:solidFill>
                          <a:latin typeface="Verdana"/>
                        </a:rPr>
                        <a:t>20</a:t>
                      </a:r>
                      <a:endParaRPr/>
                    </a:p>
                  </a:txBody>
                  <a:tcPr/>
                </a:tc>
              </a:tr>
              <a:tr h="411480">
                <a:tc>
                  <a:txBody>
                    <a:bodyPr wrap="none"/>
                    <a:p>
                      <a:pPr algn="ctr">
                        <a:lnSpc>
                          <a:spcPct val="100000"/>
                        </a:lnSpc>
                      </a:pPr>
                      <a:r>
                        <a:rPr b="1" lang="it-IT" sz="1050">
                          <a:solidFill>
                            <a:srgbClr val="00338d"/>
                          </a:solidFill>
                          <a:latin typeface="Verdana"/>
                        </a:rPr>
                        <a:t>% di p.a. che hanno attivato canali di ascolto stabili di cittadini e di utenti</a:t>
                      </a:r>
                      <a:endParaRPr/>
                    </a:p>
                  </a:txBody>
                  <a:tcPr/>
                </a:tc>
                <a:tc>
                  <a:txBody>
                    <a:bodyPr wrap="none"/>
                    <a:p>
                      <a:pPr algn="ctr">
                        <a:lnSpc>
                          <a:spcPct val="100000"/>
                        </a:lnSpc>
                      </a:pPr>
                      <a:r>
                        <a:rPr b="1" lang="it-IT" sz="1050">
                          <a:solidFill>
                            <a:srgbClr val="00338d"/>
                          </a:solidFill>
                          <a:latin typeface="Verdana"/>
                        </a:rPr>
                        <a:t>30</a:t>
                      </a:r>
                      <a:endParaRPr/>
                    </a:p>
                  </a:txBody>
                  <a:tcPr/>
                </a:tc>
              </a:tr>
              <a:tr h="411480">
                <a:tc>
                  <a:txBody>
                    <a:bodyPr anchor="ctr" wrap="none"/>
                    <a:p>
                      <a:pPr algn="ctr">
                        <a:lnSpc>
                          <a:spcPct val="100000"/>
                        </a:lnSpc>
                      </a:pPr>
                      <a:r>
                        <a:rPr b="1" lang="it-IT" sz="1200">
                          <a:solidFill>
                            <a:srgbClr val="00338d"/>
                          </a:solidFill>
                          <a:latin typeface="Verdana"/>
                        </a:rPr>
                        <a:t>Creare un</a:t>
                      </a:r>
                      <a:endParaRPr/>
                    </a:p>
                    <a:p>
                      <a:pPr algn="ctr">
                        <a:lnSpc>
                          <a:spcPct val="100000"/>
                        </a:lnSpc>
                      </a:pPr>
                      <a:r>
                        <a:rPr b="1" lang="it-IT" sz="1200">
                          <a:solidFill>
                            <a:srgbClr val="00338d"/>
                          </a:solidFill>
                          <a:latin typeface="Verdana"/>
                        </a:rPr>
                        <a:t>contesto</a:t>
                      </a:r>
                      <a:endParaRPr/>
                    </a:p>
                    <a:p>
                      <a:pPr algn="ctr">
                        <a:lnSpc>
                          <a:spcPct val="100000"/>
                        </a:lnSpc>
                      </a:pPr>
                      <a:r>
                        <a:rPr b="1" lang="it-IT" sz="1200">
                          <a:solidFill>
                            <a:srgbClr val="00338d"/>
                          </a:solidFill>
                          <a:latin typeface="Verdana"/>
                        </a:rPr>
                        <a:t>sfavorevole</a:t>
                      </a:r>
                      <a:endParaRPr/>
                    </a:p>
                    <a:p>
                      <a:pPr algn="ctr">
                        <a:lnSpc>
                          <a:spcPct val="100000"/>
                        </a:lnSpc>
                      </a:pPr>
                      <a:r>
                        <a:rPr b="1" lang="it-IT" sz="1200">
                          <a:solidFill>
                            <a:srgbClr val="00338d"/>
                          </a:solidFill>
                          <a:latin typeface="Verdana"/>
                        </a:rPr>
                        <a:t>alla corruzione</a:t>
                      </a:r>
                      <a:endParaRPr/>
                    </a:p>
                  </a:txBody>
                  <a:tcPr/>
                </a:tc>
                <a:tc>
                  <a:txBody>
                    <a:bodyPr wrap="none"/>
                    <a:p>
                      <a:pPr algn="ctr">
                        <a:lnSpc>
                          <a:spcPct val="100000"/>
                        </a:lnSpc>
                      </a:pPr>
                      <a:r>
                        <a:rPr b="1" lang="it-IT" sz="1050">
                          <a:solidFill>
                            <a:srgbClr val="00338d"/>
                          </a:solidFill>
                          <a:latin typeface="Verdana"/>
                        </a:rPr>
                        <a:t>% di p.a. (escluse quelle regionali e locali) che hanno adottato Codici di comportamento settoriali</a:t>
                      </a:r>
                      <a:endParaRPr/>
                    </a:p>
                  </a:txBody>
                  <a:tcPr/>
                </a:tc>
                <a:tc>
                  <a:txBody>
                    <a:bodyPr wrap="none"/>
                    <a:p>
                      <a:pPr algn="ctr">
                        <a:lnSpc>
                          <a:spcPct val="100000"/>
                        </a:lnSpc>
                      </a:pPr>
                      <a:r>
                        <a:rPr b="1" lang="it-IT" sz="1050">
                          <a:solidFill>
                            <a:srgbClr val="00338d"/>
                          </a:solidFill>
                          <a:latin typeface="Verdana"/>
                        </a:rPr>
                        <a:t>100</a:t>
                      </a:r>
                      <a:endParaRPr/>
                    </a:p>
                  </a:txBody>
                  <a:tcPr/>
                </a:tc>
              </a:tr>
              <a:tr h="411480">
                <a:tc>
                  <a:txBody>
                    <a:bodyPr wrap="none"/>
                    <a:p>
                      <a:pPr algn="ctr">
                        <a:lnSpc>
                          <a:spcPct val="100000"/>
                        </a:lnSpc>
                      </a:pPr>
                      <a:r>
                        <a:rPr b="1" lang="it-IT" sz="1050">
                          <a:solidFill>
                            <a:srgbClr val="00338d"/>
                          </a:solidFill>
                          <a:latin typeface="Verdana"/>
                        </a:rPr>
                        <a:t>% di p.a. regionali e locali che hanno adottato Codici di comportamento settoriali</a:t>
                      </a:r>
                      <a:endParaRPr/>
                    </a:p>
                  </a:txBody>
                  <a:tcPr/>
                </a:tc>
                <a:tc>
                  <a:txBody>
                    <a:bodyPr wrap="none"/>
                    <a:p>
                      <a:pPr algn="ctr">
                        <a:lnSpc>
                          <a:spcPct val="100000"/>
                        </a:lnSpc>
                      </a:pPr>
                      <a:r>
                        <a:rPr b="1" lang="it-IT" sz="1050">
                          <a:solidFill>
                            <a:srgbClr val="00338d"/>
                          </a:solidFill>
                          <a:latin typeface="Verdana"/>
                        </a:rPr>
                        <a:t>100</a:t>
                      </a:r>
                      <a:endParaRPr/>
                    </a:p>
                  </a:txBody>
                  <a:tcPr/>
                </a:tc>
              </a:tr>
              <a:tr h="411480">
                <a:tc>
                  <a:txBody>
                    <a:bodyPr wrap="none"/>
                    <a:p>
                      <a:pPr algn="ctr">
                        <a:lnSpc>
                          <a:spcPct val="100000"/>
                        </a:lnSpc>
                      </a:pPr>
                      <a:r>
                        <a:rPr b="1" lang="it-IT" sz="1050">
                          <a:solidFill>
                            <a:srgbClr val="00338d"/>
                          </a:solidFill>
                          <a:latin typeface="Verdana"/>
                        </a:rPr>
                        <a:t>% di p.a. che hanno adottato Codici di comportamento settoriali contenenti misure specifiche per tipologie professionali</a:t>
                      </a:r>
                      <a:endParaRPr/>
                    </a:p>
                  </a:txBody>
                  <a:tcPr/>
                </a:tc>
                <a:tc>
                  <a:txBody>
                    <a:bodyPr wrap="none"/>
                    <a:p>
                      <a:pPr algn="ctr">
                        <a:lnSpc>
                          <a:spcPct val="100000"/>
                        </a:lnSpc>
                      </a:pPr>
                      <a:r>
                        <a:rPr b="1" lang="it-IT" sz="1050">
                          <a:solidFill>
                            <a:srgbClr val="00338d"/>
                          </a:solidFill>
                          <a:latin typeface="Verdana"/>
                        </a:rPr>
                        <a:t>80</a:t>
                      </a:r>
                      <a:endParaRPr/>
                    </a:p>
                  </a:txBody>
                  <a:tcPr/>
                </a:tc>
              </a:tr>
              <a:tr h="571320">
                <a:tc>
                  <a:txBody>
                    <a:bodyPr wrap="none"/>
                    <a:p>
                      <a:pPr algn="ctr">
                        <a:lnSpc>
                          <a:spcPct val="100000"/>
                        </a:lnSpc>
                      </a:pPr>
                      <a:r>
                        <a:rPr b="1" lang="it-IT" sz="1050">
                          <a:solidFill>
                            <a:srgbClr val="00338d"/>
                          </a:solidFill>
                          <a:latin typeface="Verdana"/>
                        </a:rPr>
                        <a:t>% di responsabili della prevenzione nelle p.a. diverse da quelle regionali e locali che hanno ricevuto apposita formazione in materia di anticorruzione</a:t>
                      </a:r>
                      <a:endParaRPr/>
                    </a:p>
                  </a:txBody>
                  <a:tcPr/>
                </a:tc>
                <a:tc>
                  <a:txBody>
                    <a:bodyPr wrap="none"/>
                    <a:p>
                      <a:pPr algn="ctr">
                        <a:lnSpc>
                          <a:spcPct val="100000"/>
                        </a:lnSpc>
                      </a:pPr>
                      <a:r>
                        <a:rPr b="1" lang="it-IT" sz="1050">
                          <a:solidFill>
                            <a:srgbClr val="00338d"/>
                          </a:solidFill>
                          <a:latin typeface="Verdana"/>
                        </a:rPr>
                        <a:t>80</a:t>
                      </a:r>
                      <a:endParaRPr/>
                    </a:p>
                  </a:txBody>
                  <a:tcPr/>
                </a:tc>
              </a:tr>
              <a:tr h="411480">
                <a:tc>
                  <a:txBody>
                    <a:bodyPr wrap="none"/>
                    <a:p>
                      <a:pPr algn="ctr">
                        <a:lnSpc>
                          <a:spcPct val="100000"/>
                        </a:lnSpc>
                      </a:pPr>
                      <a:r>
                        <a:rPr b="1" lang="it-IT" sz="1050">
                          <a:solidFill>
                            <a:srgbClr val="00338d"/>
                          </a:solidFill>
                          <a:latin typeface="Verdana"/>
                        </a:rPr>
                        <a:t>% di responsabili della prevenzione nelle p.a. regionali e locali che hanno ricevuto apposita formazione in materia di anticorruzione</a:t>
                      </a:r>
                      <a:endParaRPr/>
                    </a:p>
                  </a:txBody>
                  <a:tcPr/>
                </a:tc>
                <a:tc>
                  <a:txBody>
                    <a:bodyPr wrap="none"/>
                    <a:p>
                      <a:pPr algn="ctr">
                        <a:lnSpc>
                          <a:spcPct val="100000"/>
                        </a:lnSpc>
                      </a:pPr>
                      <a:r>
                        <a:rPr b="1" lang="it-IT" sz="1050">
                          <a:solidFill>
                            <a:srgbClr val="00338d"/>
                          </a:solidFill>
                          <a:latin typeface="Verdana"/>
                        </a:rPr>
                        <a:t>70</a:t>
                      </a:r>
                      <a:endParaRPr/>
                    </a:p>
                  </a:txBody>
                  <a:tcPr/>
                </a:tc>
              </a:tr>
            </a:tbl>
          </a:graphicData>
        </a:graphic>
      </p:graphicFrame>
      <p:sp>
        <p:nvSpPr>
          <p:cNvPr id="1952" name="CustomShape 3"/>
          <p:cNvSpPr/>
          <p:nvPr/>
        </p:nvSpPr>
        <p:spPr>
          <a:xfrm>
            <a:off x="1219320" y="3276720"/>
            <a:ext cx="1371240" cy="685440"/>
          </a:xfrm>
          <a:prstGeom prst="rect">
            <a:avLst>
              <a:gd fmla="val 25000" name="adj1"/>
              <a:gd fmla="val 25000" name="adj2"/>
              <a:gd fmla="val 25000" name="adj3"/>
            </a:avLst>
          </a:prstGeom>
          <a:solidFill>
            <a:srgbClr val="00338d"/>
          </a:solidFill>
        </p:spPr>
      </p:sp>
      <p:sp>
        <p:nvSpPr>
          <p:cNvPr id="1953" name="TextShape 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2. Il Piano Nazionale Anticorruzione (P.N.A.)</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Gli indicatori e i </a:t>
            </a:r>
            <a:r>
              <a:rPr i="1" lang="en-US" sz="1600">
                <a:solidFill>
                  <a:srgbClr val="c00000"/>
                </a:solidFill>
                <a:latin typeface="Verdana"/>
                <a:ea typeface="Verdana"/>
              </a:rPr>
              <a:t>target</a:t>
            </a:r>
            <a:r>
              <a:rPr lang="en-US" sz="1600">
                <a:solidFill>
                  <a:srgbClr val="c00000"/>
                </a:solidFill>
                <a:latin typeface="Verdana"/>
                <a:ea typeface="Verdana"/>
              </a:rPr>
              <a:t> del P.N.A. </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54" name="Picture 4"/>
          <p:cNvPicPr/>
          <p:nvPr/>
        </p:nvPicPr>
        <p:blipFill>
          <a:blip r:embed="rId1"/>
          <a:stretch>
            <a:fillRect/>
          </a:stretch>
        </p:blipFill>
        <p:spPr>
          <a:xfrm>
            <a:off x="1693800" y="1380600"/>
            <a:ext cx="8030160" cy="5222880"/>
          </a:xfrm>
          <a:prstGeom prst="rect">
            <a:avLst/>
          </a:prstGeom>
        </p:spPr>
      </p:pic>
      <p:sp>
        <p:nvSpPr>
          <p:cNvPr id="1955"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1956" name="CustomShape 2"/>
          <p:cNvSpPr/>
          <p:nvPr/>
        </p:nvSpPr>
        <p:spPr>
          <a:xfrm>
            <a:off x="340200" y="1093680"/>
            <a:ext cx="1968120" cy="5143320"/>
          </a:xfrm>
          <a:prstGeom prst="rect">
            <a:avLst/>
          </a:prstGeom>
          <a:solidFill>
            <a:srgbClr val="ffffff"/>
          </a:solidFill>
        </p:spPr>
      </p:sp>
      <p:sp>
        <p:nvSpPr>
          <p:cNvPr id="1957" name="CustomShape 3"/>
          <p:cNvSpPr/>
          <p:nvPr/>
        </p:nvSpPr>
        <p:spPr>
          <a:xfrm>
            <a:off x="893160" y="1093680"/>
            <a:ext cx="1968120" cy="5143320"/>
          </a:xfrm>
          <a:prstGeom prst="rect">
            <a:avLst/>
          </a:prstGeom>
          <a:solidFill>
            <a:srgbClr val="ffffff"/>
          </a:solidFill>
        </p:spPr>
      </p:sp>
      <p:sp>
        <p:nvSpPr>
          <p:cNvPr id="1958"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1959" name="CustomShape 5"/>
          <p:cNvSpPr/>
          <p:nvPr/>
        </p:nvSpPr>
        <p:spPr>
          <a:xfrm>
            <a:off x="1253160" y="1093680"/>
            <a:ext cx="1968120" cy="5143320"/>
          </a:xfrm>
          <a:prstGeom prst="rect">
            <a:avLst/>
          </a:prstGeom>
          <a:solidFill>
            <a:srgbClr val="ffffff"/>
          </a:solidFill>
        </p:spPr>
      </p:sp>
      <p:sp>
        <p:nvSpPr>
          <p:cNvPr id="1960"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1961" name="CustomShape 7"/>
          <p:cNvSpPr/>
          <p:nvPr/>
        </p:nvSpPr>
        <p:spPr>
          <a:xfrm>
            <a:off x="3200400" y="1849320"/>
            <a:ext cx="6299640" cy="588600"/>
          </a:xfrm>
          <a:prstGeom prst="rect">
            <a:avLst>
              <a:gd fmla="val 30151" name="adj"/>
            </a:avLst>
          </a:prstGeom>
          <a:solidFill>
            <a:srgbClr val="c00000"/>
          </a:solidFill>
        </p:spPr>
      </p:sp>
      <p:sp>
        <p:nvSpPr>
          <p:cNvPr id="1962"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1963"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1964" name="Line 10"/>
          <p:cNvSpPr/>
          <p:nvPr/>
        </p:nvSpPr>
        <p:spPr>
          <a:xfrm>
            <a:off x="3954240" y="1849320"/>
            <a:ext cx="7920" cy="588960"/>
          </a:xfrm>
          <a:prstGeom prst="line">
            <a:avLst/>
          </a:prstGeom>
          <a:ln w="3240">
            <a:solidFill>
              <a:srgbClr val="ffffff"/>
            </a:solidFill>
            <a:round/>
          </a:ln>
        </p:spPr>
      </p:sp>
      <p:sp>
        <p:nvSpPr>
          <p:cNvPr id="1965" name="CustomShape 11"/>
          <p:cNvSpPr/>
          <p:nvPr/>
        </p:nvSpPr>
        <p:spPr>
          <a:xfrm>
            <a:off x="2473200" y="4858200"/>
            <a:ext cx="184320" cy="707400"/>
          </a:xfrm>
          <a:prstGeom prst="rect">
            <a:avLst/>
          </a:prstGeom>
        </p:spPr>
      </p:sp>
      <p:sp>
        <p:nvSpPr>
          <p:cNvPr id="1966" name="CustomShape 12"/>
          <p:cNvSpPr/>
          <p:nvPr/>
        </p:nvSpPr>
        <p:spPr>
          <a:xfrm>
            <a:off x="7772400" y="1337400"/>
            <a:ext cx="3693960" cy="5291640"/>
          </a:xfrm>
          <a:prstGeom prst="rect">
            <a:avLst>
              <a:gd fmla="val 37206" name="adj"/>
            </a:avLst>
          </a:prstGeom>
          <a:solidFill>
            <a:srgbClr val="ffffff"/>
          </a:solidFill>
        </p:spPr>
      </p:sp>
      <p:sp>
        <p:nvSpPr>
          <p:cNvPr id="1967" name="TextShape 13"/>
          <p:cNvSpPr txBox="1"/>
          <p:nvPr/>
        </p:nvSpPr>
        <p:spPr>
          <a:xfrm>
            <a:off x="2288880" y="116640"/>
            <a:ext cx="7344000" cy="575640"/>
          </a:xfrm>
          <a:prstGeom prst="rect">
            <a:avLst/>
          </a:prstGeom>
        </p:spPr>
        <p:txBody>
          <a:bodyPr anchor="ctr" bIns="0" lIns="0" rIns="0" tIns="0"/>
          <a:p>
            <a:pPr>
              <a:lnSpc>
                <a:spcPct val="100000"/>
              </a:lnSpc>
            </a:pPr>
            <a:r>
              <a:rPr b="1" lang="en-US" sz="2000">
                <a:solidFill>
                  <a:srgbClr val="c00000"/>
                </a:solidFill>
                <a:latin typeface="Arial"/>
              </a:rPr>
              <a:t>Agenda</a:t>
            </a:r>
            <a:endParaRPr/>
          </a:p>
        </p:txBody>
      </p:sp>
      <p:sp>
        <p:nvSpPr>
          <p:cNvPr id="1968" name="CustomShape 14"/>
          <p:cNvSpPr/>
          <p:nvPr/>
        </p:nvSpPr>
        <p:spPr>
          <a:xfrm>
            <a:off x="2948400" y="2743200"/>
            <a:ext cx="5814000" cy="588600"/>
          </a:xfrm>
          <a:prstGeom prst="rect">
            <a:avLst>
              <a:gd fmla="val 30151" name="adj"/>
            </a:avLst>
          </a:prstGeom>
          <a:solidFill>
            <a:srgbClr val="c00000"/>
          </a:solidFill>
        </p:spPr>
      </p:sp>
      <p:sp>
        <p:nvSpPr>
          <p:cNvPr id="1969" name="CustomShape 15"/>
          <p:cNvSpPr/>
          <p:nvPr/>
        </p:nvSpPr>
        <p:spPr>
          <a:xfrm>
            <a:off x="2666880" y="3678120"/>
            <a:ext cx="5866920" cy="588600"/>
          </a:xfrm>
          <a:prstGeom prst="rect">
            <a:avLst>
              <a:gd fmla="val 30151" name="adj"/>
            </a:avLst>
          </a:prstGeom>
          <a:solidFill>
            <a:srgbClr val="c00000"/>
          </a:solidFill>
        </p:spPr>
      </p:sp>
      <p:sp>
        <p:nvSpPr>
          <p:cNvPr id="1970" name="CustomShape 16"/>
          <p:cNvSpPr/>
          <p:nvPr/>
        </p:nvSpPr>
        <p:spPr>
          <a:xfrm>
            <a:off x="2406960" y="4592520"/>
            <a:ext cx="5898600" cy="588600"/>
          </a:xfrm>
          <a:prstGeom prst="rect">
            <a:avLst>
              <a:gd fmla="val 30151" name="adj"/>
            </a:avLst>
          </a:prstGeom>
          <a:solidFill>
            <a:srgbClr val="c00000"/>
          </a:solidFill>
        </p:spPr>
      </p:sp>
      <p:sp>
        <p:nvSpPr>
          <p:cNvPr id="1971" name="CustomShape 17"/>
          <p:cNvSpPr/>
          <p:nvPr/>
        </p:nvSpPr>
        <p:spPr>
          <a:xfrm>
            <a:off x="2099880" y="5504400"/>
            <a:ext cx="5976720" cy="591120"/>
          </a:xfrm>
          <a:prstGeom prst="rect">
            <a:avLst>
              <a:gd fmla="val 30151" name="adj"/>
            </a:avLst>
          </a:prstGeom>
          <a:gradFill>
            <a:gsLst>
              <a:gs pos="0">
                <a:srgbClr val="710000"/>
              </a:gs>
              <a:gs pos="100000">
                <a:srgbClr val="bf0000"/>
              </a:gs>
            </a:gsLst>
            <a:path path="circle"/>
          </a:gradFill>
        </p:spPr>
      </p:sp>
      <p:sp>
        <p:nvSpPr>
          <p:cNvPr id="1972" name="CustomShape 18"/>
          <p:cNvSpPr/>
          <p:nvPr/>
        </p:nvSpPr>
        <p:spPr>
          <a:xfrm>
            <a:off x="3042720" y="27709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1973"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1974"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1975"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1976" name="Line 22"/>
          <p:cNvSpPr/>
          <p:nvPr/>
        </p:nvSpPr>
        <p:spPr>
          <a:xfrm>
            <a:off x="2959920" y="5509080"/>
            <a:ext cx="0" cy="540000"/>
          </a:xfrm>
          <a:prstGeom prst="line">
            <a:avLst/>
          </a:prstGeom>
          <a:ln w="3240">
            <a:solidFill>
              <a:srgbClr val="ffffff"/>
            </a:solidFill>
            <a:round/>
          </a:ln>
        </p:spPr>
      </p:sp>
      <p:sp>
        <p:nvSpPr>
          <p:cNvPr id="1977" name="Line 23"/>
          <p:cNvSpPr/>
          <p:nvPr/>
        </p:nvSpPr>
        <p:spPr>
          <a:xfrm>
            <a:off x="3733560" y="2743200"/>
            <a:ext cx="0" cy="609480"/>
          </a:xfrm>
          <a:prstGeom prst="line">
            <a:avLst/>
          </a:prstGeom>
          <a:ln w="3240">
            <a:solidFill>
              <a:srgbClr val="ffffff"/>
            </a:solidFill>
            <a:round/>
          </a:ln>
        </p:spPr>
      </p:sp>
      <p:sp>
        <p:nvSpPr>
          <p:cNvPr id="1978" name="Line 24"/>
          <p:cNvSpPr/>
          <p:nvPr/>
        </p:nvSpPr>
        <p:spPr>
          <a:xfrm>
            <a:off x="3501000" y="3678120"/>
            <a:ext cx="3960" cy="588960"/>
          </a:xfrm>
          <a:prstGeom prst="line">
            <a:avLst/>
          </a:prstGeom>
          <a:ln w="3240">
            <a:solidFill>
              <a:srgbClr val="ffffff"/>
            </a:solidFill>
            <a:round/>
          </a:ln>
        </p:spPr>
      </p:sp>
      <p:sp>
        <p:nvSpPr>
          <p:cNvPr id="1979" name="Line 25"/>
          <p:cNvSpPr/>
          <p:nvPr/>
        </p:nvSpPr>
        <p:spPr>
          <a:xfrm flipH="1">
            <a:off x="3184560" y="4572000"/>
            <a:ext cx="15840" cy="609480"/>
          </a:xfrm>
          <a:prstGeom prst="line">
            <a:avLst/>
          </a:prstGeom>
          <a:ln w="3240">
            <a:solidFill>
              <a:srgbClr val="ffffff"/>
            </a:solidFill>
            <a:round/>
          </a:ln>
        </p:spPr>
      </p:sp>
      <p:sp>
        <p:nvSpPr>
          <p:cNvPr id="1980"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1981"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1982"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1983"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1984" name="CustomShape 30"/>
          <p:cNvSpPr/>
          <p:nvPr/>
        </p:nvSpPr>
        <p:spPr>
          <a:xfrm>
            <a:off x="1877400" y="6253200"/>
            <a:ext cx="5976720" cy="591120"/>
          </a:xfrm>
          <a:prstGeom prst="rect">
            <a:avLst>
              <a:gd fmla="val 30151" name="adj"/>
            </a:avLst>
          </a:prstGeom>
          <a:solidFill>
            <a:srgbClr val="c00000"/>
          </a:solidFill>
        </p:spPr>
      </p:sp>
      <p:sp>
        <p:nvSpPr>
          <p:cNvPr id="1985"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1986" name="Line 32"/>
          <p:cNvSpPr/>
          <p:nvPr/>
        </p:nvSpPr>
        <p:spPr>
          <a:xfrm>
            <a:off x="2815200" y="6290640"/>
            <a:ext cx="0" cy="540000"/>
          </a:xfrm>
          <a:prstGeom prst="line">
            <a:avLst/>
          </a:prstGeom>
          <a:ln w="3240">
            <a:solidFill>
              <a:srgbClr val="ffffff"/>
            </a:solidFill>
            <a:round/>
          </a:ln>
        </p:spPr>
      </p:sp>
      <p:sp>
        <p:nvSpPr>
          <p:cNvPr id="1987"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1988" name="Immagine 37"/>
          <p:cNvPicPr/>
          <p:nvPr/>
        </p:nvPicPr>
        <p:blipFill>
          <a:blip r:embed="rId2"/>
          <a:stretch>
            <a:fillRect/>
          </a:stretch>
        </p:blipFill>
        <p:spPr>
          <a:xfrm>
            <a:off x="6934320" y="304920"/>
            <a:ext cx="2148120" cy="837720"/>
          </a:xfrm>
          <a:prstGeom prst="rect">
            <a:avLst/>
          </a:prstGeom>
        </p:spPr>
      </p:pic>
      <p:pic>
        <p:nvPicPr>
          <p:cNvPr descr="" id="1989" name=""/>
          <p:cNvPicPr/>
          <p:nvPr/>
        </p:nvPicPr>
        <p:blipFill>
          <a:blip r:embed="rId3"/>
          <a:stretch>
            <a:fillRect/>
          </a:stretch>
        </p:blipFill>
        <p:spPr>
          <a:xfrm>
            <a:off x="0" y="0"/>
            <a:ext cx="152280" cy="152280"/>
          </a:xfrm>
          <a:prstGeom prst="rect">
            <a:avLst/>
          </a:prstGeom>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0" name="CustomShape 1"/>
          <p:cNvSpPr/>
          <p:nvPr/>
        </p:nvSpPr>
        <p:spPr>
          <a:xfrm>
            <a:off x="493920" y="130320"/>
            <a:ext cx="281160" cy="281160"/>
          </a:xfrm>
          <a:prstGeom prst="rect">
            <a:avLst/>
          </a:prstGeom>
        </p:spPr>
      </p:sp>
      <p:sp>
        <p:nvSpPr>
          <p:cNvPr id="1991" name="CustomShape 2"/>
          <p:cNvSpPr/>
          <p:nvPr/>
        </p:nvSpPr>
        <p:spPr>
          <a:xfrm>
            <a:off x="634680" y="271080"/>
            <a:ext cx="281160" cy="281160"/>
          </a:xfrm>
          <a:prstGeom prst="rect">
            <a:avLst/>
          </a:prstGeom>
        </p:spPr>
      </p:sp>
      <p:sp>
        <p:nvSpPr>
          <p:cNvPr id="1992" name="CustomShape 3"/>
          <p:cNvSpPr/>
          <p:nvPr/>
        </p:nvSpPr>
        <p:spPr>
          <a:xfrm>
            <a:off x="565920" y="1302120"/>
            <a:ext cx="1976400" cy="664200"/>
          </a:xfrm>
          <a:prstGeom prst="rect">
            <a:avLst/>
          </a:prstGeom>
          <a:solidFill>
            <a:srgbClr val="002d7f"/>
          </a:solidFill>
        </p:spPr>
        <p:txBody>
          <a:bodyPr anchor="ctr" bIns="45000" lIns="90000" rIns="90000" tIns="45000"/>
          <a:p>
            <a:pPr algn="ctr">
              <a:lnSpc>
                <a:spcPct val="100000"/>
              </a:lnSpc>
            </a:pPr>
            <a:r>
              <a:rPr b="1" lang="it-IT" sz="1110">
                <a:solidFill>
                  <a:srgbClr val="ffffff"/>
                </a:solidFill>
                <a:latin typeface="Arial"/>
              </a:rPr>
              <a:t>L’AUTORITA’ DI INDIRIZZO POLITICO</a:t>
            </a:r>
            <a:endParaRPr/>
          </a:p>
        </p:txBody>
      </p:sp>
      <p:sp>
        <p:nvSpPr>
          <p:cNvPr id="1993" name="CustomShape 4"/>
          <p:cNvSpPr/>
          <p:nvPr/>
        </p:nvSpPr>
        <p:spPr>
          <a:xfrm>
            <a:off x="2826000" y="1297800"/>
            <a:ext cx="1976400" cy="664200"/>
          </a:xfrm>
          <a:prstGeom prst="rect">
            <a:avLst/>
          </a:prstGeom>
          <a:solidFill>
            <a:srgbClr val="1a43aa"/>
          </a:solidFill>
        </p:spPr>
        <p:txBody>
          <a:bodyPr anchor="ctr" bIns="45000" lIns="90000" rIns="90000" tIns="45000"/>
          <a:p>
            <a:pPr algn="ctr">
              <a:lnSpc>
                <a:spcPct val="100000"/>
              </a:lnSpc>
            </a:pPr>
            <a:r>
              <a:rPr b="1" lang="it-IT" sz="1110">
                <a:solidFill>
                  <a:srgbClr val="ffffff"/>
                </a:solidFill>
                <a:latin typeface="Arial"/>
              </a:rPr>
              <a:t>IL RESPONSABILE DELLA PREVENZIONE DELLA CORRUZIONE </a:t>
            </a:r>
            <a:endParaRPr/>
          </a:p>
        </p:txBody>
      </p:sp>
      <p:sp>
        <p:nvSpPr>
          <p:cNvPr id="1994" name="CustomShape 5"/>
          <p:cNvSpPr/>
          <p:nvPr/>
        </p:nvSpPr>
        <p:spPr>
          <a:xfrm>
            <a:off x="5086080" y="1297800"/>
            <a:ext cx="1976400" cy="664200"/>
          </a:xfrm>
          <a:prstGeom prst="rect">
            <a:avLst/>
          </a:prstGeom>
          <a:solidFill>
            <a:srgbClr val="4066aa"/>
          </a:solidFill>
        </p:spPr>
        <p:txBody>
          <a:bodyPr anchor="ctr" bIns="45000" lIns="90000" rIns="90000" tIns="45000"/>
          <a:p>
            <a:pPr algn="ctr">
              <a:lnSpc>
                <a:spcPct val="100000"/>
              </a:lnSpc>
            </a:pPr>
            <a:r>
              <a:rPr b="1" lang="it-IT" sz="1110">
                <a:solidFill>
                  <a:srgbClr val="ffffff"/>
                </a:solidFill>
                <a:latin typeface="Arial"/>
              </a:rPr>
              <a:t>I REFERENTI PER LA PREVENZIONE</a:t>
            </a:r>
            <a:endParaRPr/>
          </a:p>
        </p:txBody>
      </p:sp>
      <p:sp>
        <p:nvSpPr>
          <p:cNvPr id="1995" name="CustomShape 6"/>
          <p:cNvSpPr/>
          <p:nvPr/>
        </p:nvSpPr>
        <p:spPr>
          <a:xfrm>
            <a:off x="7345800" y="1297800"/>
            <a:ext cx="1976400" cy="664200"/>
          </a:xfrm>
          <a:prstGeom prst="rect">
            <a:avLst/>
          </a:prstGeom>
          <a:solidFill>
            <a:srgbClr val="8099c6"/>
          </a:solidFill>
        </p:spPr>
        <p:txBody>
          <a:bodyPr anchor="ctr" bIns="45000" lIns="90000" rIns="90000" tIns="45000"/>
          <a:p>
            <a:pPr algn="ctr">
              <a:lnSpc>
                <a:spcPct val="100000"/>
              </a:lnSpc>
            </a:pPr>
            <a:r>
              <a:rPr b="1" lang="it-IT" sz="1110">
                <a:solidFill>
                  <a:srgbClr val="ffffff"/>
                </a:solidFill>
                <a:latin typeface="Arial"/>
              </a:rPr>
              <a:t>TUTTI I DIRIGENTI PREPOSTI ALLE AREE DI RISCHIO</a:t>
            </a:r>
            <a:endParaRPr/>
          </a:p>
        </p:txBody>
      </p:sp>
      <p:sp>
        <p:nvSpPr>
          <p:cNvPr id="1996" name="CustomShape 7"/>
          <p:cNvSpPr/>
          <p:nvPr/>
        </p:nvSpPr>
        <p:spPr>
          <a:xfrm>
            <a:off x="580320" y="3761280"/>
            <a:ext cx="1976400" cy="664200"/>
          </a:xfrm>
          <a:prstGeom prst="rect">
            <a:avLst/>
          </a:prstGeom>
          <a:solidFill>
            <a:srgbClr val="98c6ea"/>
          </a:solidFill>
        </p:spPr>
        <p:txBody>
          <a:bodyPr anchor="ctr" bIns="45000" lIns="90000" rIns="90000" tIns="45000"/>
          <a:p>
            <a:pPr algn="ctr">
              <a:lnSpc>
                <a:spcPct val="100000"/>
              </a:lnSpc>
            </a:pPr>
            <a:r>
              <a:rPr b="1" lang="it-IT" sz="1110">
                <a:solidFill>
                  <a:srgbClr val="00338d"/>
                </a:solidFill>
                <a:latin typeface="Arial"/>
              </a:rPr>
              <a:t>GLI O.I.V. E GLI ALTRI ORGANISMI DI CONTROLLO INTERNO</a:t>
            </a:r>
            <a:endParaRPr/>
          </a:p>
        </p:txBody>
      </p:sp>
      <p:sp>
        <p:nvSpPr>
          <p:cNvPr id="1997" name="CustomShape 8"/>
          <p:cNvSpPr/>
          <p:nvPr/>
        </p:nvSpPr>
        <p:spPr>
          <a:xfrm>
            <a:off x="2826000" y="3761280"/>
            <a:ext cx="1976400" cy="664200"/>
          </a:xfrm>
          <a:prstGeom prst="rect">
            <a:avLst/>
          </a:prstGeom>
          <a:solidFill>
            <a:srgbClr val="b2d4ef"/>
          </a:solidFill>
        </p:spPr>
        <p:txBody>
          <a:bodyPr anchor="ctr" bIns="45000" lIns="90000" rIns="90000" tIns="45000"/>
          <a:p>
            <a:pPr algn="ctr">
              <a:lnSpc>
                <a:spcPct val="100000"/>
              </a:lnSpc>
            </a:pPr>
            <a:r>
              <a:rPr b="1" lang="it-IT" sz="1110">
                <a:solidFill>
                  <a:srgbClr val="00338d"/>
                </a:solidFill>
                <a:latin typeface="Arial"/>
              </a:rPr>
              <a:t>U.P.D.  (UFFICIO PROCEDIMENTI DISCIPLINARI</a:t>
            </a:r>
            <a:endParaRPr/>
          </a:p>
        </p:txBody>
      </p:sp>
      <p:sp>
        <p:nvSpPr>
          <p:cNvPr id="1998" name="CustomShape 9"/>
          <p:cNvSpPr/>
          <p:nvPr/>
        </p:nvSpPr>
        <p:spPr>
          <a:xfrm>
            <a:off x="5086080" y="3761280"/>
            <a:ext cx="1976400" cy="664200"/>
          </a:xfrm>
          <a:prstGeom prst="rect">
            <a:avLst/>
          </a:prstGeom>
          <a:solidFill>
            <a:srgbClr val="cce3f4"/>
          </a:solidFill>
        </p:spPr>
        <p:txBody>
          <a:bodyPr anchor="ctr" bIns="45000" lIns="90000" rIns="90000" tIns="45000"/>
          <a:p>
            <a:pPr algn="ctr">
              <a:lnSpc>
                <a:spcPct val="100000"/>
              </a:lnSpc>
            </a:pPr>
            <a:r>
              <a:rPr b="1" lang="it-IT" sz="1110">
                <a:solidFill>
                  <a:srgbClr val="00338d"/>
                </a:solidFill>
                <a:latin typeface="Arial"/>
              </a:rPr>
              <a:t>I DIPENDENTI DELLA P.A.</a:t>
            </a:r>
            <a:endParaRPr/>
          </a:p>
        </p:txBody>
      </p:sp>
      <p:sp>
        <p:nvSpPr>
          <p:cNvPr id="1999" name="CustomShape 10"/>
          <p:cNvSpPr/>
          <p:nvPr/>
        </p:nvSpPr>
        <p:spPr>
          <a:xfrm>
            <a:off x="7346880" y="3761280"/>
            <a:ext cx="1976400" cy="664200"/>
          </a:xfrm>
          <a:prstGeom prst="rect">
            <a:avLst/>
          </a:prstGeom>
          <a:solidFill>
            <a:srgbClr val="e5f1fa"/>
          </a:solidFill>
        </p:spPr>
        <p:txBody>
          <a:bodyPr anchor="ctr" bIns="45000" lIns="90000" rIns="90000" tIns="45000"/>
          <a:p>
            <a:pPr algn="ctr">
              <a:lnSpc>
                <a:spcPct val="100000"/>
              </a:lnSpc>
            </a:pPr>
            <a:r>
              <a:rPr b="1" lang="it-IT" sz="1110">
                <a:solidFill>
                  <a:srgbClr val="00338d"/>
                </a:solidFill>
                <a:latin typeface="Arial"/>
              </a:rPr>
              <a:t>I COLLABORATORI A QUALSIASI TITOLO DELLA P.A.</a:t>
            </a:r>
            <a:endParaRPr/>
          </a:p>
        </p:txBody>
      </p:sp>
      <p:sp>
        <p:nvSpPr>
          <p:cNvPr id="2000" name="CustomShape 11"/>
          <p:cNvSpPr/>
          <p:nvPr/>
        </p:nvSpPr>
        <p:spPr>
          <a:xfrm>
            <a:off x="531000" y="206640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r>
              <a:rPr lang="it-IT" sz="1110">
                <a:solidFill>
                  <a:srgbClr val="00338d"/>
                </a:solidFill>
                <a:latin typeface="Arial"/>
              </a:rPr>
              <a:t>Svolge funzioni di indirizzo, tra cui:</a:t>
            </a:r>
            <a:endParaRPr/>
          </a:p>
          <a:p>
            <a:pPr>
              <a:lnSpc>
                <a:spcPct val="100000"/>
              </a:lnSpc>
              <a:buFont charset="2" typeface="Wingdings"/>
              <a:buChar char=""/>
            </a:pPr>
            <a:r>
              <a:rPr lang="it-IT" sz="1110">
                <a:solidFill>
                  <a:srgbClr val="00338d"/>
                </a:solidFill>
                <a:latin typeface="Arial"/>
              </a:rPr>
              <a:t>designa il Responsabile</a:t>
            </a:r>
            <a:endParaRPr/>
          </a:p>
          <a:p>
            <a:pPr>
              <a:lnSpc>
                <a:spcPct val="100000"/>
              </a:lnSpc>
              <a:buFont charset="2" typeface="Wingdings"/>
              <a:buChar char=""/>
            </a:pPr>
            <a:r>
              <a:rPr lang="it-IT" sz="1110">
                <a:solidFill>
                  <a:srgbClr val="00338d"/>
                </a:solidFill>
                <a:latin typeface="Arial"/>
              </a:rPr>
              <a:t>adotta il P.T.P.C. </a:t>
            </a:r>
            <a:endParaRPr/>
          </a:p>
        </p:txBody>
      </p:sp>
      <p:sp>
        <p:nvSpPr>
          <p:cNvPr id="2001" name="CustomShape 12"/>
          <p:cNvSpPr/>
          <p:nvPr/>
        </p:nvSpPr>
        <p:spPr>
          <a:xfrm>
            <a:off x="277704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endParaRPr/>
          </a:p>
          <a:p>
            <a:pPr>
              <a:lnSpc>
                <a:spcPct val="100000"/>
              </a:lnSpc>
            </a:pPr>
            <a:r>
              <a:rPr lang="it-IT" sz="1110">
                <a:solidFill>
                  <a:srgbClr val="00338d"/>
                </a:solidFill>
                <a:latin typeface="Arial"/>
              </a:rPr>
              <a:t>Svolge compiti di impulso alla programmazione e di controllo, tra cui:</a:t>
            </a:r>
            <a:endParaRPr/>
          </a:p>
          <a:p>
            <a:pPr>
              <a:lnSpc>
                <a:spcPct val="100000"/>
              </a:lnSpc>
              <a:buFont charset="2" typeface="Wingdings"/>
              <a:buChar char=""/>
            </a:pPr>
            <a:r>
              <a:rPr lang="it-IT" sz="1110">
                <a:solidFill>
                  <a:srgbClr val="00338d"/>
                </a:solidFill>
                <a:latin typeface="Arial"/>
              </a:rPr>
              <a:t>proposta e verifica dell'attuazione del P.T.P.C. </a:t>
            </a:r>
            <a:endParaRPr/>
          </a:p>
          <a:p>
            <a:pPr>
              <a:lnSpc>
                <a:spcPct val="100000"/>
              </a:lnSpc>
              <a:buFont charset="2" typeface="Wingdings"/>
              <a:buChar char=""/>
            </a:pPr>
            <a:r>
              <a:rPr lang="it-IT" sz="1110">
                <a:solidFill>
                  <a:srgbClr val="00338d"/>
                </a:solidFill>
                <a:latin typeface="Arial"/>
              </a:rPr>
              <a:t>definizione di procedure di selezione e formazione del personale</a:t>
            </a:r>
            <a:endParaRPr/>
          </a:p>
        </p:txBody>
      </p:sp>
      <p:sp>
        <p:nvSpPr>
          <p:cNvPr id="2002" name="CustomShape 13"/>
          <p:cNvSpPr/>
          <p:nvPr/>
        </p:nvSpPr>
        <p:spPr>
          <a:xfrm>
            <a:off x="505584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r>
              <a:rPr lang="it-IT" sz="1110">
                <a:solidFill>
                  <a:srgbClr val="00338d"/>
                </a:solidFill>
                <a:latin typeface="Arial"/>
              </a:rPr>
              <a:t>Hanno funzioni di collaborazione con il Responsabile </a:t>
            </a:r>
            <a:endParaRPr/>
          </a:p>
        </p:txBody>
      </p:sp>
      <p:sp>
        <p:nvSpPr>
          <p:cNvPr id="2003" name="CustomShape 14"/>
          <p:cNvSpPr/>
          <p:nvPr/>
        </p:nvSpPr>
        <p:spPr>
          <a:xfrm>
            <a:off x="7352280" y="20977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buFont charset="2" typeface="Wingdings"/>
              <a:buChar char=""/>
            </a:pPr>
            <a:r>
              <a:rPr lang="it-IT" sz="1110">
                <a:solidFill>
                  <a:srgbClr val="00338d"/>
                </a:solidFill>
                <a:latin typeface="Arial"/>
              </a:rPr>
              <a:t>Svolgono attività informativa</a:t>
            </a:r>
            <a:endParaRPr/>
          </a:p>
          <a:p>
            <a:pPr>
              <a:lnSpc>
                <a:spcPct val="100000"/>
              </a:lnSpc>
              <a:buFont charset="2" typeface="Wingdings"/>
              <a:buChar char=""/>
            </a:pPr>
            <a:r>
              <a:rPr lang="it-IT" sz="1110">
                <a:solidFill>
                  <a:srgbClr val="00338d"/>
                </a:solidFill>
                <a:latin typeface="Arial"/>
              </a:rPr>
              <a:t>Partecipano alla gestione del rischio</a:t>
            </a:r>
            <a:endParaRPr/>
          </a:p>
          <a:p>
            <a:pPr>
              <a:lnSpc>
                <a:spcPct val="100000"/>
              </a:lnSpc>
              <a:buFont charset="2" typeface="Wingdings"/>
              <a:buChar char=""/>
            </a:pPr>
            <a:r>
              <a:rPr lang="it-IT" sz="1110">
                <a:solidFill>
                  <a:srgbClr val="00338d"/>
                </a:solidFill>
                <a:latin typeface="Arial"/>
              </a:rPr>
              <a:t>Propongono le misure di prevenzione e svolgono ulteriori attività di gestione</a:t>
            </a:r>
            <a:endParaRPr/>
          </a:p>
          <a:p>
            <a:pPr>
              <a:lnSpc>
                <a:spcPct val="100000"/>
              </a:lnSpc>
              <a:buFont charset="2" typeface="Wingdings"/>
              <a:buChar char=""/>
            </a:pPr>
            <a:r>
              <a:rPr lang="it-IT" sz="1110">
                <a:solidFill>
                  <a:srgbClr val="00338d"/>
                </a:solidFill>
                <a:latin typeface="Arial"/>
              </a:rPr>
              <a:t>Osservano il P.T.P.C.</a:t>
            </a:r>
            <a:endParaRPr/>
          </a:p>
        </p:txBody>
      </p:sp>
      <p:sp>
        <p:nvSpPr>
          <p:cNvPr id="2004" name="CustomShape 15"/>
          <p:cNvSpPr/>
          <p:nvPr/>
        </p:nvSpPr>
        <p:spPr>
          <a:xfrm>
            <a:off x="531000" y="455904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endParaRPr/>
          </a:p>
          <a:p>
            <a:pPr>
              <a:lnSpc>
                <a:spcPct val="100000"/>
              </a:lnSpc>
            </a:pPr>
            <a:r>
              <a:rPr lang="it-IT" sz="1110">
                <a:solidFill>
                  <a:srgbClr val="00338d"/>
                </a:solidFill>
                <a:latin typeface="Arial"/>
              </a:rPr>
              <a:t>Hanno funzioni comunicative e consultive, tra cui:</a:t>
            </a:r>
            <a:endParaRPr/>
          </a:p>
          <a:p>
            <a:pPr>
              <a:lnSpc>
                <a:spcPct val="100000"/>
              </a:lnSpc>
              <a:buFont charset="2" typeface="Wingdings"/>
              <a:buChar char=""/>
            </a:pPr>
            <a:r>
              <a:rPr lang="it-IT" sz="1110">
                <a:solidFill>
                  <a:srgbClr val="00338d"/>
                </a:solidFill>
                <a:latin typeface="Arial"/>
              </a:rPr>
              <a:t>partecipazione al processo di gestione del rischio</a:t>
            </a:r>
            <a:endParaRPr/>
          </a:p>
          <a:p>
            <a:pPr>
              <a:lnSpc>
                <a:spcPct val="100000"/>
              </a:lnSpc>
              <a:buFont charset="2" typeface="Wingdings"/>
              <a:buChar char=""/>
            </a:pPr>
            <a:r>
              <a:rPr lang="it-IT" sz="1110">
                <a:solidFill>
                  <a:srgbClr val="00338d"/>
                </a:solidFill>
                <a:latin typeface="Arial"/>
              </a:rPr>
              <a:t>parere obbligatorio sul Codice di Comportamento</a:t>
            </a:r>
            <a:endParaRPr/>
          </a:p>
          <a:p>
            <a:pPr>
              <a:lnSpc>
                <a:spcPct val="100000"/>
              </a:lnSpc>
              <a:buFont charset="2" typeface="Wingdings"/>
              <a:buChar char=""/>
            </a:pPr>
            <a:r>
              <a:rPr lang="it-IT" sz="1110">
                <a:solidFill>
                  <a:srgbClr val="00338d"/>
                </a:solidFill>
                <a:latin typeface="Arial"/>
              </a:rPr>
              <a:t>specifiche funzioni in materia di trasparenza</a:t>
            </a:r>
            <a:endParaRPr/>
          </a:p>
        </p:txBody>
      </p:sp>
      <p:sp>
        <p:nvSpPr>
          <p:cNvPr id="2005" name="CustomShape 16"/>
          <p:cNvSpPr/>
          <p:nvPr/>
        </p:nvSpPr>
        <p:spPr>
          <a:xfrm>
            <a:off x="2801520" y="456912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buFont charset="2" typeface="Wingdings"/>
              <a:buChar char=""/>
            </a:pPr>
            <a:r>
              <a:rPr lang="it-IT" sz="1110">
                <a:solidFill>
                  <a:srgbClr val="00338d"/>
                </a:solidFill>
                <a:latin typeface="Arial"/>
              </a:rPr>
              <a:t>Svolge i procedimenti disciplinari</a:t>
            </a:r>
            <a:endParaRPr/>
          </a:p>
          <a:p>
            <a:pPr>
              <a:lnSpc>
                <a:spcPct val="100000"/>
              </a:lnSpc>
              <a:buFont charset="2" typeface="Wingdings"/>
              <a:buChar char=""/>
            </a:pPr>
            <a:r>
              <a:rPr lang="it-IT" sz="1110">
                <a:solidFill>
                  <a:srgbClr val="00338d"/>
                </a:solidFill>
                <a:latin typeface="Arial"/>
              </a:rPr>
              <a:t>Propone l'aggiornamento del Codice di Comportamento</a:t>
            </a:r>
            <a:endParaRPr/>
          </a:p>
        </p:txBody>
      </p:sp>
      <p:sp>
        <p:nvSpPr>
          <p:cNvPr id="2006" name="CustomShape 17"/>
          <p:cNvSpPr/>
          <p:nvPr/>
        </p:nvSpPr>
        <p:spPr>
          <a:xfrm>
            <a:off x="5055840" y="455436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endParaRPr/>
          </a:p>
          <a:p>
            <a:pPr>
              <a:lnSpc>
                <a:spcPct val="100000"/>
              </a:lnSpc>
            </a:pPr>
            <a:r>
              <a:rPr lang="it-IT" sz="1110">
                <a:solidFill>
                  <a:srgbClr val="00338d"/>
                </a:solidFill>
                <a:latin typeface="Arial"/>
              </a:rPr>
              <a:t>Partecipano alla formazione e all'attuazione del P.T.P.C.</a:t>
            </a:r>
            <a:endParaRPr/>
          </a:p>
        </p:txBody>
      </p:sp>
      <p:sp>
        <p:nvSpPr>
          <p:cNvPr id="2007" name="CustomShape 18"/>
          <p:cNvSpPr/>
          <p:nvPr/>
        </p:nvSpPr>
        <p:spPr>
          <a:xfrm>
            <a:off x="7352280" y="4554360"/>
            <a:ext cx="2025360" cy="152856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r>
              <a:rPr lang="it-IT" sz="1110">
                <a:solidFill>
                  <a:srgbClr val="00338d"/>
                </a:solidFill>
                <a:latin typeface="Arial"/>
              </a:rPr>
              <a:t>Osservano le misure contenute nel P.T.P.C.</a:t>
            </a:r>
            <a:endParaRPr/>
          </a:p>
        </p:txBody>
      </p:sp>
      <p:pic>
        <p:nvPicPr>
          <p:cNvPr descr="" id="2008" name="Picture 2"/>
          <p:cNvPicPr/>
          <p:nvPr/>
        </p:nvPicPr>
        <p:blipFill>
          <a:blip r:embed="rId1"/>
          <a:stretch>
            <a:fillRect/>
          </a:stretch>
        </p:blipFill>
        <p:spPr>
          <a:xfrm>
            <a:off x="4529520" y="1676880"/>
            <a:ext cx="431640" cy="431640"/>
          </a:xfrm>
          <a:prstGeom prst="rect">
            <a:avLst/>
          </a:prstGeom>
        </p:spPr>
      </p:pic>
      <p:pic>
        <p:nvPicPr>
          <p:cNvPr descr="" id="2009" name="Immagine 42"/>
          <p:cNvPicPr/>
          <p:nvPr/>
        </p:nvPicPr>
        <p:blipFill>
          <a:blip r:embed="rId2"/>
          <a:stretch>
            <a:fillRect/>
          </a:stretch>
        </p:blipFill>
        <p:spPr>
          <a:xfrm>
            <a:off x="9030600" y="1806120"/>
            <a:ext cx="431640" cy="431640"/>
          </a:xfrm>
          <a:prstGeom prst="rect">
            <a:avLst/>
          </a:prstGeom>
        </p:spPr>
      </p:pic>
      <p:pic>
        <p:nvPicPr>
          <p:cNvPr descr="" id="2010" name="Immagine 43"/>
          <p:cNvPicPr/>
          <p:nvPr/>
        </p:nvPicPr>
        <p:blipFill>
          <a:blip r:embed="rId3"/>
          <a:stretch>
            <a:fillRect/>
          </a:stretch>
        </p:blipFill>
        <p:spPr>
          <a:xfrm>
            <a:off x="6812640" y="4168440"/>
            <a:ext cx="431640" cy="431640"/>
          </a:xfrm>
          <a:prstGeom prst="rect">
            <a:avLst/>
          </a:prstGeom>
        </p:spPr>
      </p:pic>
      <p:pic>
        <p:nvPicPr>
          <p:cNvPr descr="" id="2011" name="Immagine 6"/>
          <p:cNvPicPr/>
          <p:nvPr/>
        </p:nvPicPr>
        <p:blipFill>
          <a:blip r:embed="rId4"/>
          <a:stretch>
            <a:fillRect/>
          </a:stretch>
        </p:blipFill>
        <p:spPr>
          <a:xfrm>
            <a:off x="2330640" y="1679040"/>
            <a:ext cx="431640" cy="431640"/>
          </a:xfrm>
          <a:prstGeom prst="rect">
            <a:avLst/>
          </a:prstGeom>
        </p:spPr>
      </p:pic>
      <p:pic>
        <p:nvPicPr>
          <p:cNvPr descr="" id="2012" name="Immagine 7"/>
          <p:cNvPicPr/>
          <p:nvPr/>
        </p:nvPicPr>
        <p:blipFill>
          <a:blip r:embed="rId5"/>
          <a:stretch>
            <a:fillRect/>
          </a:stretch>
        </p:blipFill>
        <p:spPr>
          <a:xfrm>
            <a:off x="6918120" y="1734120"/>
            <a:ext cx="431640" cy="431640"/>
          </a:xfrm>
          <a:prstGeom prst="rect">
            <a:avLst/>
          </a:prstGeom>
        </p:spPr>
      </p:pic>
      <p:pic>
        <p:nvPicPr>
          <p:cNvPr descr="" id="2013" name="Immagine 13"/>
          <p:cNvPicPr/>
          <p:nvPr/>
        </p:nvPicPr>
        <p:blipFill>
          <a:blip r:embed="rId6"/>
          <a:stretch>
            <a:fillRect/>
          </a:stretch>
        </p:blipFill>
        <p:spPr>
          <a:xfrm>
            <a:off x="2532600" y="4104000"/>
            <a:ext cx="431640" cy="431640"/>
          </a:xfrm>
          <a:prstGeom prst="rect">
            <a:avLst/>
          </a:prstGeom>
        </p:spPr>
      </p:pic>
      <p:pic>
        <p:nvPicPr>
          <p:cNvPr descr="" id="2014" name="Immagine 14"/>
          <p:cNvPicPr/>
          <p:nvPr/>
        </p:nvPicPr>
        <p:blipFill>
          <a:blip r:embed="rId7"/>
          <a:stretch>
            <a:fillRect/>
          </a:stretch>
        </p:blipFill>
        <p:spPr>
          <a:xfrm>
            <a:off x="4616640" y="4093920"/>
            <a:ext cx="431640" cy="431640"/>
          </a:xfrm>
          <a:prstGeom prst="rect">
            <a:avLst/>
          </a:prstGeom>
        </p:spPr>
      </p:pic>
      <p:pic>
        <p:nvPicPr>
          <p:cNvPr descr="" id="2015" name="Immagine 44"/>
          <p:cNvPicPr/>
          <p:nvPr/>
        </p:nvPicPr>
        <p:blipFill>
          <a:blip r:embed="rId8"/>
          <a:stretch>
            <a:fillRect/>
          </a:stretch>
        </p:blipFill>
        <p:spPr>
          <a:xfrm>
            <a:off x="9024840" y="4231800"/>
            <a:ext cx="431640" cy="431640"/>
          </a:xfrm>
          <a:prstGeom prst="rect">
            <a:avLst/>
          </a:prstGeom>
        </p:spPr>
      </p:pic>
      <p:sp>
        <p:nvSpPr>
          <p:cNvPr id="2016" name="TextShape 1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Soggetti coinvolti nella prevenzione della corruzione a livello decentrato</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7" name="CustomShape 1"/>
          <p:cNvSpPr/>
          <p:nvPr/>
        </p:nvSpPr>
        <p:spPr>
          <a:xfrm>
            <a:off x="1097640" y="1596240"/>
            <a:ext cx="1755000" cy="626760"/>
          </a:xfrm>
          <a:prstGeom prst="rect">
            <a:avLst>
              <a:gd fmla="val 33900" name="adj"/>
            </a:avLst>
          </a:prstGeom>
          <a:gradFill>
            <a:gsLst>
              <a:gs pos="0">
                <a:srgbClr val="a7a7b9"/>
              </a:gs>
              <a:gs pos="50000">
                <a:srgbClr val="e5e5ff"/>
              </a:gs>
              <a:gs pos="100000">
                <a:srgbClr val="a7a7b9"/>
              </a:gs>
            </a:gsLst>
            <a:lin ang="5400000"/>
          </a:gradFill>
          <a:ln w="9360">
            <a:solidFill>
              <a:srgbClr val="9999ff"/>
            </a:solidFill>
            <a:miter/>
          </a:ln>
        </p:spPr>
        <p:txBody>
          <a:bodyPr anchor="ctr" bIns="45000" lIns="49680" rIns="16560" tIns="45000"/>
          <a:p>
            <a:pPr algn="ctr">
              <a:lnSpc>
                <a:spcPct val="100000"/>
              </a:lnSpc>
            </a:pPr>
            <a:r>
              <a:rPr b="1" lang="it-IT" sz="1110">
                <a:solidFill>
                  <a:srgbClr val="006666"/>
                </a:solidFill>
                <a:latin typeface="Verdana"/>
              </a:rPr>
              <a:t>IL RESPONSABILE DELLA PREVENZIONE</a:t>
            </a:r>
            <a:endParaRPr/>
          </a:p>
        </p:txBody>
      </p:sp>
      <p:sp>
        <p:nvSpPr>
          <p:cNvPr id="2018" name="CustomShape 2"/>
          <p:cNvSpPr/>
          <p:nvPr/>
        </p:nvSpPr>
        <p:spPr>
          <a:xfrm>
            <a:off x="3025440" y="1530000"/>
            <a:ext cx="5896080" cy="4623840"/>
          </a:xfrm>
          <a:prstGeom prst="rect">
            <a:avLst>
              <a:gd fmla="val 0" name="adj"/>
            </a:avLst>
          </a:prstGeom>
          <a:solidFill>
            <a:srgbClr val="f2f2f2"/>
          </a:solidFill>
          <a:ln w="9360">
            <a:solidFill>
              <a:srgbClr val="808080"/>
            </a:solidFill>
            <a:round/>
            <a:tailEnd len="med" type="triangle" w="med"/>
          </a:ln>
        </p:spPr>
      </p:sp>
      <p:sp>
        <p:nvSpPr>
          <p:cNvPr id="2019" name="CustomShape 3"/>
          <p:cNvSpPr/>
          <p:nvPr/>
        </p:nvSpPr>
        <p:spPr>
          <a:xfrm>
            <a:off x="3125160" y="318708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Svolge i compiti di vigilanza sul rispetto delle norme in materia di </a:t>
            </a:r>
            <a:endParaRPr/>
          </a:p>
          <a:p>
            <a:pPr algn="ctr">
              <a:lnSpc>
                <a:spcPct val="100000"/>
              </a:lnSpc>
            </a:pPr>
            <a:r>
              <a:rPr b="1" lang="it-IT" sz="1110">
                <a:solidFill>
                  <a:srgbClr val="006666"/>
                </a:solidFill>
                <a:latin typeface="Verdana"/>
              </a:rPr>
              <a:t>inconferibilità e incompatibilità (art. 15 d.lgs. 39/13)</a:t>
            </a:r>
            <a:endParaRPr/>
          </a:p>
        </p:txBody>
      </p:sp>
      <p:sp>
        <p:nvSpPr>
          <p:cNvPr id="2020" name="CustomShape 4"/>
          <p:cNvSpPr/>
          <p:nvPr/>
        </p:nvSpPr>
        <p:spPr>
          <a:xfrm>
            <a:off x="3092040" y="248364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Svolge gli ulteriori compiti specificati nella circolare del DFP 1/2013 (art. 1 l. 190/13)</a:t>
            </a:r>
            <a:endParaRPr/>
          </a:p>
        </p:txBody>
      </p:sp>
      <p:sp>
        <p:nvSpPr>
          <p:cNvPr id="2021" name="CustomShape 5"/>
          <p:cNvSpPr/>
          <p:nvPr/>
        </p:nvSpPr>
        <p:spPr>
          <a:xfrm>
            <a:off x="3124800" y="466524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Definisce le modalità e i tempi del</a:t>
            </a:r>
            <a:endParaRPr/>
          </a:p>
          <a:p>
            <a:pPr algn="ctr">
              <a:lnSpc>
                <a:spcPct val="100000"/>
              </a:lnSpc>
            </a:pPr>
            <a:r>
              <a:rPr b="1" lang="it-IT" sz="1110">
                <a:solidFill>
                  <a:srgbClr val="006666"/>
                </a:solidFill>
                <a:latin typeface="Verdana"/>
              </a:rPr>
              <a:t>raccordo con gli altri organi competenti nell’ambito del P.T.P.C.</a:t>
            </a:r>
            <a:endParaRPr/>
          </a:p>
          <a:p>
            <a:pPr algn="ctr">
              <a:lnSpc>
                <a:spcPct val="100000"/>
              </a:lnSpc>
            </a:pPr>
            <a:endParaRPr/>
          </a:p>
        </p:txBody>
      </p:sp>
      <p:sp>
        <p:nvSpPr>
          <p:cNvPr id="2022" name="CustomShape 6"/>
          <p:cNvSpPr/>
          <p:nvPr/>
        </p:nvSpPr>
        <p:spPr>
          <a:xfrm>
            <a:off x="3124800" y="538524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Elabora, entro il 15 dicembre di ogni anno, la relazione annuale sull’attività svolta e ne assicura la pubblicazione sul sito istituzionale (art. 1, comma 14, del 2012)</a:t>
            </a:r>
            <a:endParaRPr/>
          </a:p>
          <a:p>
            <a:pPr algn="ctr">
              <a:lnSpc>
                <a:spcPct val="100000"/>
              </a:lnSpc>
            </a:pPr>
            <a:r>
              <a:rPr b="1" lang="it-IT" sz="1110">
                <a:solidFill>
                  <a:srgbClr val="006666"/>
                </a:solidFill>
                <a:latin typeface="Verdana"/>
              </a:rPr>
              <a:t> – </a:t>
            </a:r>
            <a:endParaRPr/>
          </a:p>
        </p:txBody>
      </p:sp>
      <p:sp>
        <p:nvSpPr>
          <p:cNvPr id="2023" name="CustomShape 7"/>
          <p:cNvSpPr/>
          <p:nvPr/>
        </p:nvSpPr>
        <p:spPr>
          <a:xfrm>
            <a:off x="3124080" y="391356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Coincide, di norma, con il responsabile della trasparenza e ne svolge</a:t>
            </a:r>
            <a:endParaRPr/>
          </a:p>
          <a:p>
            <a:pPr algn="ctr">
              <a:lnSpc>
                <a:spcPct val="100000"/>
              </a:lnSpc>
            </a:pPr>
            <a:r>
              <a:rPr b="1" lang="it-IT" sz="1110">
                <a:solidFill>
                  <a:srgbClr val="006666"/>
                </a:solidFill>
                <a:latin typeface="Verdana"/>
              </a:rPr>
              <a:t>conseguentemente le funzioni (art. 43 d.lgs. n. 33 del 2013)</a:t>
            </a:r>
            <a:endParaRPr/>
          </a:p>
        </p:txBody>
      </p:sp>
      <p:pic>
        <p:nvPicPr>
          <p:cNvPr descr="" id="2024" name="Picture 2"/>
          <p:cNvPicPr/>
          <p:nvPr/>
        </p:nvPicPr>
        <p:blipFill>
          <a:blip r:embed="rId1"/>
          <a:stretch>
            <a:fillRect/>
          </a:stretch>
        </p:blipFill>
        <p:spPr>
          <a:xfrm>
            <a:off x="1227240" y="2430720"/>
            <a:ext cx="1105920" cy="997920"/>
          </a:xfrm>
          <a:prstGeom prst="rect">
            <a:avLst/>
          </a:prstGeom>
        </p:spPr>
      </p:pic>
      <p:sp>
        <p:nvSpPr>
          <p:cNvPr id="2025" name="CustomShape 8"/>
          <p:cNvSpPr/>
          <p:nvPr/>
        </p:nvSpPr>
        <p:spPr>
          <a:xfrm>
            <a:off x="3092040" y="1810440"/>
            <a:ext cx="5696640" cy="5637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Elabora la proposta di P.T.P.C., ne verifica l'efficace attuazione e definisce procedure appropriate per selezionare e formare i dipendenti esposti a corruzione</a:t>
            </a:r>
            <a:endParaRPr/>
          </a:p>
          <a:p>
            <a:pPr algn="ctr">
              <a:lnSpc>
                <a:spcPct val="100000"/>
              </a:lnSpc>
            </a:pPr>
            <a:r>
              <a:rPr b="1" lang="it-IT" sz="1110">
                <a:solidFill>
                  <a:srgbClr val="006666"/>
                </a:solidFill>
                <a:latin typeface="Verdana"/>
              </a:rPr>
              <a:t>  </a:t>
            </a:r>
            <a:endParaRPr/>
          </a:p>
        </p:txBody>
      </p:sp>
      <p:sp>
        <p:nvSpPr>
          <p:cNvPr id="2026" name="CustomShape 9"/>
          <p:cNvSpPr/>
          <p:nvPr/>
        </p:nvSpPr>
        <p:spPr>
          <a:xfrm>
            <a:off x="3152880" y="1596240"/>
            <a:ext cx="5472360" cy="169560"/>
          </a:xfrm>
          <a:prstGeom prst="rect">
            <a:avLst/>
          </a:prstGeom>
        </p:spPr>
        <p:txBody>
          <a:bodyPr bIns="0" lIns="0" rIns="0" tIns="0"/>
          <a:p>
            <a:pPr algn="ctr">
              <a:lnSpc>
                <a:spcPct val="100000"/>
              </a:lnSpc>
            </a:pPr>
            <a:r>
              <a:rPr b="1" lang="it-IT" sz="1110" u="sng">
                <a:solidFill>
                  <a:srgbClr val="007c92"/>
                </a:solidFill>
                <a:latin typeface="Arial"/>
              </a:rPr>
              <a:t>COMPITI IN MATERIA DI PREVENZIONE DELLA CORRUZIONE</a:t>
            </a:r>
            <a:endParaRPr/>
          </a:p>
        </p:txBody>
      </p:sp>
      <p:sp>
        <p:nvSpPr>
          <p:cNvPr id="2027" name="TextShape 10"/>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Il Responsabile della Prevenzione della Corruzione</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8" name="CustomShape 1"/>
          <p:cNvSpPr/>
          <p:nvPr/>
        </p:nvSpPr>
        <p:spPr>
          <a:xfrm>
            <a:off x="898560" y="1439640"/>
            <a:ext cx="2325960" cy="1206360"/>
          </a:xfrm>
          <a:prstGeom prst="rect">
            <a:avLst/>
          </a:prstGeom>
          <a:solidFill>
            <a:srgbClr val="1a43aa"/>
          </a:solidFill>
          <a:ln w="25560">
            <a:solidFill>
              <a:srgbClr val="006666"/>
            </a:solidFill>
            <a:round/>
          </a:ln>
        </p:spPr>
        <p:txBody>
          <a:bodyPr anchor="ctr" bIns="33120" lIns="33120" rIns="33120" tIns="33120"/>
          <a:p>
            <a:pPr algn="ctr">
              <a:lnSpc>
                <a:spcPct val="100000"/>
              </a:lnSpc>
            </a:pPr>
            <a:r>
              <a:rPr b="1" lang="it-IT" sz="1289">
                <a:solidFill>
                  <a:srgbClr val="ffffff"/>
                </a:solidFill>
                <a:latin typeface="Verdana"/>
              </a:rPr>
              <a:t>Compiti indicati nella Circolare del DFP 1/2013</a:t>
            </a:r>
            <a:endParaRPr/>
          </a:p>
          <a:p>
            <a:pPr algn="ctr">
              <a:lnSpc>
                <a:spcPct val="100000"/>
              </a:lnSpc>
            </a:pPr>
            <a:r>
              <a:rPr b="1" lang="it-IT" sz="1289">
                <a:solidFill>
                  <a:srgbClr val="ffffff"/>
                </a:solidFill>
                <a:latin typeface="Verdana"/>
              </a:rPr>
              <a:t> </a:t>
            </a:r>
            <a:endParaRPr/>
          </a:p>
        </p:txBody>
      </p:sp>
      <p:sp>
        <p:nvSpPr>
          <p:cNvPr id="2029" name="CustomShape 2"/>
          <p:cNvSpPr/>
          <p:nvPr/>
        </p:nvSpPr>
        <p:spPr>
          <a:xfrm>
            <a:off x="565920" y="273528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Elabora la proposta di </a:t>
            </a:r>
            <a:r>
              <a:rPr b="1" lang="it-IT" sz="1110">
                <a:solidFill>
                  <a:srgbClr val="00338d"/>
                </a:solidFill>
                <a:latin typeface="Verdana"/>
                <a:ea typeface="Verdana"/>
              </a:rPr>
              <a:t>piano triennale di prevenzione della corruzione</a:t>
            </a:r>
            <a:r>
              <a:rPr lang="it-IT" sz="1110">
                <a:solidFill>
                  <a:srgbClr val="00338d"/>
                </a:solidFill>
                <a:latin typeface="Verdana"/>
                <a:ea typeface="Verdana"/>
              </a:rPr>
              <a:t>, che deve essere adottato dall’organo politico</a:t>
            </a:r>
            <a:endParaRPr/>
          </a:p>
        </p:txBody>
      </p:sp>
      <p:sp>
        <p:nvSpPr>
          <p:cNvPr id="2030" name="CustomShape 3"/>
          <p:cNvSpPr/>
          <p:nvPr/>
        </p:nvSpPr>
        <p:spPr>
          <a:xfrm>
            <a:off x="565920" y="346644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Definisce </a:t>
            </a:r>
            <a:r>
              <a:rPr b="1" lang="it-IT" sz="1110">
                <a:solidFill>
                  <a:srgbClr val="00338d"/>
                </a:solidFill>
                <a:latin typeface="Verdana"/>
                <a:ea typeface="Verdana"/>
              </a:rPr>
              <a:t>procedure appropriate </a:t>
            </a:r>
            <a:r>
              <a:rPr lang="it-IT" sz="1110">
                <a:solidFill>
                  <a:srgbClr val="00338d"/>
                </a:solidFill>
                <a:latin typeface="Verdana"/>
                <a:ea typeface="Verdana"/>
              </a:rPr>
              <a:t>per selezionare e formare i dipendenti esposti a corruzione</a:t>
            </a:r>
            <a:endParaRPr/>
          </a:p>
        </p:txBody>
      </p:sp>
      <p:sp>
        <p:nvSpPr>
          <p:cNvPr id="2031" name="CustomShape 4"/>
          <p:cNvSpPr/>
          <p:nvPr/>
        </p:nvSpPr>
        <p:spPr>
          <a:xfrm>
            <a:off x="565920" y="419760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Verifica l'</a:t>
            </a:r>
            <a:r>
              <a:rPr b="1" lang="it-IT" sz="1110">
                <a:solidFill>
                  <a:srgbClr val="00338d"/>
                </a:solidFill>
                <a:latin typeface="Verdana"/>
                <a:ea typeface="Verdana"/>
              </a:rPr>
              <a:t>efficace attuazione del piano e ne propone la modifica </a:t>
            </a:r>
            <a:r>
              <a:rPr lang="it-IT" sz="1110">
                <a:solidFill>
                  <a:srgbClr val="00338d"/>
                </a:solidFill>
                <a:latin typeface="Verdana"/>
                <a:ea typeface="Verdana"/>
              </a:rPr>
              <a:t>in caso di significative violazioni o mutamenti dell’organizzazione</a:t>
            </a:r>
            <a:endParaRPr/>
          </a:p>
        </p:txBody>
      </p:sp>
      <p:sp>
        <p:nvSpPr>
          <p:cNvPr id="2032" name="CustomShape 5"/>
          <p:cNvSpPr/>
          <p:nvPr/>
        </p:nvSpPr>
        <p:spPr>
          <a:xfrm>
            <a:off x="565920" y="492876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Verifica, d’intesa con il dirigente, l’</a:t>
            </a:r>
            <a:r>
              <a:rPr b="1" lang="it-IT" sz="1110">
                <a:solidFill>
                  <a:srgbClr val="00338d"/>
                </a:solidFill>
                <a:latin typeface="Verdana"/>
                <a:ea typeface="Verdana"/>
              </a:rPr>
              <a:t>effettiva rotazione degli incarichi </a:t>
            </a:r>
            <a:r>
              <a:rPr lang="it-IT" sz="1110">
                <a:solidFill>
                  <a:srgbClr val="00338d"/>
                </a:solidFill>
                <a:latin typeface="Verdana"/>
                <a:ea typeface="Verdana"/>
              </a:rPr>
              <a:t>negli uffici esposti a corruzione</a:t>
            </a:r>
            <a:endParaRPr/>
          </a:p>
        </p:txBody>
      </p:sp>
      <p:sp>
        <p:nvSpPr>
          <p:cNvPr id="2033" name="CustomShape 6"/>
          <p:cNvSpPr/>
          <p:nvPr/>
        </p:nvSpPr>
        <p:spPr>
          <a:xfrm>
            <a:off x="565920" y="565992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Individua il </a:t>
            </a:r>
            <a:r>
              <a:rPr b="1" lang="it-IT" sz="1110">
                <a:solidFill>
                  <a:srgbClr val="00338d"/>
                </a:solidFill>
                <a:latin typeface="Verdana"/>
                <a:ea typeface="Verdana"/>
              </a:rPr>
              <a:t>personale da inserire</a:t>
            </a:r>
            <a:r>
              <a:rPr lang="it-IT" sz="1110">
                <a:solidFill>
                  <a:srgbClr val="00338d"/>
                </a:solidFill>
                <a:latin typeface="Verdana"/>
                <a:ea typeface="Verdana"/>
              </a:rPr>
              <a:t> nei percorsi di formazione organizzati dalla scuola superiore della P.A.</a:t>
            </a:r>
            <a:endParaRPr/>
          </a:p>
        </p:txBody>
      </p:sp>
      <p:sp>
        <p:nvSpPr>
          <p:cNvPr id="2034" name="CustomShape 7"/>
          <p:cNvSpPr/>
          <p:nvPr/>
        </p:nvSpPr>
        <p:spPr>
          <a:xfrm>
            <a:off x="3889080" y="1439640"/>
            <a:ext cx="2325960" cy="1206360"/>
          </a:xfrm>
          <a:prstGeom prst="rect">
            <a:avLst/>
          </a:prstGeom>
          <a:solidFill>
            <a:srgbClr val="959abd"/>
          </a:solidFill>
          <a:ln w="25560">
            <a:solidFill>
              <a:srgbClr val="006666"/>
            </a:solidFill>
            <a:round/>
          </a:ln>
        </p:spPr>
        <p:txBody>
          <a:bodyPr anchor="ctr" bIns="33120" lIns="33120" rIns="33120" tIns="33120"/>
          <a:p>
            <a:pPr algn="ctr">
              <a:lnSpc>
                <a:spcPct val="100000"/>
              </a:lnSpc>
            </a:pPr>
            <a:r>
              <a:rPr b="1" lang="it-IT" sz="1289">
                <a:solidFill>
                  <a:srgbClr val="ffffff"/>
                </a:solidFill>
                <a:latin typeface="Verdana"/>
              </a:rPr>
              <a:t>Compiti in materia di inconferibilità e incompatibilità</a:t>
            </a:r>
            <a:endParaRPr/>
          </a:p>
        </p:txBody>
      </p:sp>
      <p:sp>
        <p:nvSpPr>
          <p:cNvPr id="2035" name="CustomShape 8"/>
          <p:cNvSpPr/>
          <p:nvPr/>
        </p:nvSpPr>
        <p:spPr>
          <a:xfrm>
            <a:off x="3690360" y="2735280"/>
            <a:ext cx="26578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Cura il rispetto delle </a:t>
            </a:r>
            <a:r>
              <a:rPr b="1" lang="it-IT" sz="1110">
                <a:solidFill>
                  <a:srgbClr val="00338d"/>
                </a:solidFill>
                <a:latin typeface="Verdana"/>
                <a:ea typeface="Verdana"/>
              </a:rPr>
              <a:t>disposizioni sulla inconferibilità e incompatibilità degli incarichi</a:t>
            </a:r>
            <a:endParaRPr/>
          </a:p>
        </p:txBody>
      </p:sp>
      <p:sp>
        <p:nvSpPr>
          <p:cNvPr id="2036" name="CustomShape 9"/>
          <p:cNvSpPr/>
          <p:nvPr/>
        </p:nvSpPr>
        <p:spPr>
          <a:xfrm>
            <a:off x="3690360" y="3533040"/>
            <a:ext cx="26578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Contesta </a:t>
            </a:r>
            <a:r>
              <a:rPr b="1" lang="it-IT" sz="1110">
                <a:solidFill>
                  <a:srgbClr val="00338d"/>
                </a:solidFill>
                <a:latin typeface="Verdana"/>
                <a:ea typeface="Verdana"/>
              </a:rPr>
              <a:t>l'esistenza o l'insorgere </a:t>
            </a:r>
            <a:r>
              <a:rPr lang="it-IT" sz="1110">
                <a:solidFill>
                  <a:srgbClr val="00338d"/>
                </a:solidFill>
                <a:latin typeface="Verdana"/>
                <a:ea typeface="Verdana"/>
              </a:rPr>
              <a:t>delle situazioni di inconferibilità o incompatibilità</a:t>
            </a:r>
            <a:endParaRPr/>
          </a:p>
        </p:txBody>
      </p:sp>
      <p:sp>
        <p:nvSpPr>
          <p:cNvPr id="2037" name="CustomShape 10"/>
          <p:cNvSpPr/>
          <p:nvPr/>
        </p:nvSpPr>
        <p:spPr>
          <a:xfrm>
            <a:off x="3690360" y="4397040"/>
            <a:ext cx="26578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Segnala a ANAC, AGCM e Corte dei Conti </a:t>
            </a:r>
            <a:r>
              <a:rPr b="1" lang="it-IT" sz="1110">
                <a:solidFill>
                  <a:srgbClr val="00338d"/>
                </a:solidFill>
                <a:latin typeface="Verdana"/>
                <a:ea typeface="Verdana"/>
              </a:rPr>
              <a:t>casi di possibile violazione </a:t>
            </a:r>
            <a:r>
              <a:rPr lang="it-IT" sz="1110">
                <a:solidFill>
                  <a:srgbClr val="00338d"/>
                </a:solidFill>
                <a:latin typeface="Verdana"/>
                <a:ea typeface="Verdana"/>
              </a:rPr>
              <a:t>delle disposizioni di cui al D.Lgs. 39/13</a:t>
            </a:r>
            <a:endParaRPr/>
          </a:p>
        </p:txBody>
      </p:sp>
      <p:sp>
        <p:nvSpPr>
          <p:cNvPr id="2038" name="CustomShape 11"/>
          <p:cNvSpPr/>
          <p:nvPr/>
        </p:nvSpPr>
        <p:spPr>
          <a:xfrm>
            <a:off x="6481800" y="273528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Provvede alla </a:t>
            </a:r>
            <a:r>
              <a:rPr b="1" lang="it-IT" sz="1110">
                <a:solidFill>
                  <a:srgbClr val="00338d"/>
                </a:solidFill>
                <a:latin typeface="Verdana"/>
                <a:ea typeface="Verdana"/>
              </a:rPr>
              <a:t>redazione e/o all'aggiornamento del P.T.T.I.</a:t>
            </a:r>
            <a:endParaRPr/>
          </a:p>
        </p:txBody>
      </p:sp>
      <p:sp>
        <p:nvSpPr>
          <p:cNvPr id="2039" name="CustomShape 12"/>
          <p:cNvSpPr/>
          <p:nvPr/>
        </p:nvSpPr>
        <p:spPr>
          <a:xfrm>
            <a:off x="6681240" y="1439640"/>
            <a:ext cx="2325960" cy="1206360"/>
          </a:xfrm>
          <a:prstGeom prst="rect">
            <a:avLst/>
          </a:prstGeom>
          <a:solidFill>
            <a:srgbClr val="ccd6e3"/>
          </a:solidFill>
          <a:ln w="25560">
            <a:solidFill>
              <a:srgbClr val="006666"/>
            </a:solidFill>
            <a:round/>
          </a:ln>
        </p:spPr>
        <p:txBody>
          <a:bodyPr anchor="ctr" bIns="33120" lIns="33120" rIns="33120" tIns="33120"/>
          <a:p>
            <a:pPr algn="ctr">
              <a:lnSpc>
                <a:spcPct val="100000"/>
              </a:lnSpc>
            </a:pPr>
            <a:r>
              <a:rPr b="1" lang="it-IT" sz="1289">
                <a:solidFill>
                  <a:srgbClr val="00338d"/>
                </a:solidFill>
                <a:latin typeface="Verdana"/>
              </a:rPr>
              <a:t>Funzioni di Responsabile della Trasparenza</a:t>
            </a:r>
            <a:endParaRPr/>
          </a:p>
        </p:txBody>
      </p:sp>
      <p:sp>
        <p:nvSpPr>
          <p:cNvPr id="2040" name="CustomShape 13"/>
          <p:cNvSpPr/>
          <p:nvPr/>
        </p:nvSpPr>
        <p:spPr>
          <a:xfrm>
            <a:off x="6481800" y="353304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Controlla </a:t>
            </a:r>
            <a:r>
              <a:rPr b="1" lang="it-IT" sz="1110">
                <a:solidFill>
                  <a:srgbClr val="00338d"/>
                </a:solidFill>
                <a:latin typeface="Verdana"/>
                <a:ea typeface="Verdana"/>
              </a:rPr>
              <a:t>l’adempimento degli obblighi di</a:t>
            </a:r>
            <a:endParaRPr/>
          </a:p>
          <a:p>
            <a:pPr algn="ctr">
              <a:lnSpc>
                <a:spcPct val="100000"/>
              </a:lnSpc>
            </a:pPr>
            <a:r>
              <a:rPr b="1" lang="it-IT" sz="1110">
                <a:solidFill>
                  <a:srgbClr val="00338d"/>
                </a:solidFill>
                <a:latin typeface="Verdana"/>
                <a:ea typeface="Verdana"/>
              </a:rPr>
              <a:t>pubblicazione </a:t>
            </a:r>
            <a:r>
              <a:rPr lang="it-IT" sz="1110">
                <a:solidFill>
                  <a:srgbClr val="00338d"/>
                </a:solidFill>
                <a:latin typeface="Verdana"/>
                <a:ea typeface="Verdana"/>
              </a:rPr>
              <a:t>previsti dalla normativa</a:t>
            </a:r>
            <a:endParaRPr/>
          </a:p>
        </p:txBody>
      </p:sp>
      <p:sp>
        <p:nvSpPr>
          <p:cNvPr id="2041" name="CustomShape 14"/>
          <p:cNvSpPr/>
          <p:nvPr/>
        </p:nvSpPr>
        <p:spPr>
          <a:xfrm>
            <a:off x="6481800" y="4341600"/>
            <a:ext cx="2924280" cy="96912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Segnala all’organo di indirizzo politico, all’OIV, all'ANAC e, nei casi più gravi, all’UPD il </a:t>
            </a:r>
            <a:r>
              <a:rPr b="1" lang="it-IT" sz="1110">
                <a:solidFill>
                  <a:srgbClr val="00338d"/>
                </a:solidFill>
                <a:latin typeface="Verdana"/>
                <a:ea typeface="Verdana"/>
              </a:rPr>
              <a:t>mancato o ritardato adempimento</a:t>
            </a:r>
            <a:r>
              <a:rPr lang="it-IT" sz="1110">
                <a:solidFill>
                  <a:srgbClr val="00338d"/>
                </a:solidFill>
                <a:latin typeface="Verdana"/>
                <a:ea typeface="Verdana"/>
              </a:rPr>
              <a:t> agli obblighi di pubblicazione</a:t>
            </a:r>
            <a:endParaRPr/>
          </a:p>
        </p:txBody>
      </p:sp>
      <p:sp>
        <p:nvSpPr>
          <p:cNvPr id="2042" name="CustomShape 15"/>
          <p:cNvSpPr/>
          <p:nvPr/>
        </p:nvSpPr>
        <p:spPr>
          <a:xfrm>
            <a:off x="6481800" y="5455080"/>
            <a:ext cx="2924280" cy="664200"/>
          </a:xfrm>
          <a:prstGeom prst="rect">
            <a:avLst>
              <a:gd fmla="val 16667" name="adj"/>
            </a:avLst>
          </a:prstGeom>
          <a:solidFill>
            <a:srgbClr val="ffffff"/>
          </a:solidFill>
          <a:ln w="38160">
            <a:solidFill>
              <a:srgbClr val="006666"/>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Controlla ed assicura la regolare attuazione dell’</a:t>
            </a:r>
            <a:r>
              <a:rPr b="1" lang="it-IT" sz="1110">
                <a:solidFill>
                  <a:srgbClr val="00338d"/>
                </a:solidFill>
                <a:latin typeface="Verdana"/>
                <a:ea typeface="Verdana"/>
              </a:rPr>
              <a:t>accesso civico</a:t>
            </a:r>
            <a:endParaRPr/>
          </a:p>
        </p:txBody>
      </p:sp>
      <p:sp>
        <p:nvSpPr>
          <p:cNvPr id="2043"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Il Responsabile della Prevenzione della Corruzione</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4" name="CustomShape 1"/>
          <p:cNvSpPr/>
          <p:nvPr/>
        </p:nvSpPr>
        <p:spPr>
          <a:xfrm>
            <a:off x="3705840" y="2447640"/>
            <a:ext cx="2759760" cy="2759760"/>
          </a:xfrm>
          <a:prstGeom prst="rect">
            <a:avLst>
              <a:gd fmla="val 10800000" name="adj1"/>
              <a:gd fmla="val 16200000" name="adj2"/>
              <a:gd fmla="val 4641" name="adj3"/>
            </a:avLst>
          </a:prstGeom>
          <a:solidFill>
            <a:srgbClr val="abadc5"/>
          </a:solidFill>
        </p:spPr>
      </p:sp>
      <p:sp>
        <p:nvSpPr>
          <p:cNvPr id="2045" name="CustomShape 2"/>
          <p:cNvSpPr/>
          <p:nvPr/>
        </p:nvSpPr>
        <p:spPr>
          <a:xfrm>
            <a:off x="3705840" y="2447640"/>
            <a:ext cx="2759760" cy="2759760"/>
          </a:xfrm>
          <a:prstGeom prst="rect">
            <a:avLst>
              <a:gd fmla="val 5400000" name="adj1"/>
              <a:gd fmla="val 10800000" name="adj2"/>
              <a:gd fmla="val 4641" name="adj3"/>
            </a:avLst>
          </a:prstGeom>
          <a:solidFill>
            <a:srgbClr val="abadc5"/>
          </a:solidFill>
        </p:spPr>
      </p:sp>
      <p:sp>
        <p:nvSpPr>
          <p:cNvPr id="2046" name="CustomShape 3"/>
          <p:cNvSpPr/>
          <p:nvPr/>
        </p:nvSpPr>
        <p:spPr>
          <a:xfrm>
            <a:off x="3705840" y="2447640"/>
            <a:ext cx="2759760" cy="2759760"/>
          </a:xfrm>
          <a:prstGeom prst="rect">
            <a:avLst>
              <a:gd fmla="val 0" name="adj1"/>
              <a:gd fmla="val 5400000" name="adj2"/>
              <a:gd fmla="val 4641" name="adj3"/>
            </a:avLst>
          </a:prstGeom>
          <a:solidFill>
            <a:srgbClr val="abadc5"/>
          </a:solidFill>
        </p:spPr>
      </p:sp>
      <p:sp>
        <p:nvSpPr>
          <p:cNvPr id="2047" name="CustomShape 4"/>
          <p:cNvSpPr/>
          <p:nvPr/>
        </p:nvSpPr>
        <p:spPr>
          <a:xfrm>
            <a:off x="3705840" y="2447640"/>
            <a:ext cx="2759760" cy="2759760"/>
          </a:xfrm>
          <a:prstGeom prst="rect">
            <a:avLst>
              <a:gd fmla="val 16200000" name="adj1"/>
              <a:gd fmla="val 0" name="adj2"/>
              <a:gd fmla="val 4641" name="adj3"/>
            </a:avLst>
          </a:prstGeom>
          <a:solidFill>
            <a:srgbClr val="abadc5"/>
          </a:solidFill>
        </p:spPr>
      </p:sp>
      <p:sp>
        <p:nvSpPr>
          <p:cNvPr id="2048" name="CustomShape 5"/>
          <p:cNvSpPr/>
          <p:nvPr/>
        </p:nvSpPr>
        <p:spPr>
          <a:xfrm>
            <a:off x="4450320" y="3192480"/>
            <a:ext cx="1270440" cy="1270440"/>
          </a:xfrm>
          <a:prstGeom prst="rect">
            <a:avLst/>
          </a:prstGeom>
          <a:solidFill>
            <a:srgbClr val="00338d"/>
          </a:solidFill>
        </p:spPr>
      </p:sp>
      <p:sp>
        <p:nvSpPr>
          <p:cNvPr id="2049" name="CustomShape 6"/>
          <p:cNvSpPr/>
          <p:nvPr/>
        </p:nvSpPr>
        <p:spPr>
          <a:xfrm>
            <a:off x="4641120" y="2034720"/>
            <a:ext cx="889200" cy="889200"/>
          </a:xfrm>
          <a:prstGeom prst="rect">
            <a:avLst/>
          </a:prstGeom>
          <a:solidFill>
            <a:srgbClr val="00338d"/>
          </a:solidFill>
        </p:spPr>
      </p:sp>
      <p:sp>
        <p:nvSpPr>
          <p:cNvPr id="2050" name="CustomShape 7"/>
          <p:cNvSpPr/>
          <p:nvPr/>
        </p:nvSpPr>
        <p:spPr>
          <a:xfrm>
            <a:off x="5989320" y="3382920"/>
            <a:ext cx="889200" cy="889200"/>
          </a:xfrm>
          <a:prstGeom prst="rect">
            <a:avLst/>
          </a:prstGeom>
          <a:solidFill>
            <a:srgbClr val="00338d"/>
          </a:solidFill>
        </p:spPr>
      </p:sp>
      <p:sp>
        <p:nvSpPr>
          <p:cNvPr id="2051" name="CustomShape 8"/>
          <p:cNvSpPr/>
          <p:nvPr/>
        </p:nvSpPr>
        <p:spPr>
          <a:xfrm>
            <a:off x="4641120" y="4731120"/>
            <a:ext cx="889200" cy="889200"/>
          </a:xfrm>
          <a:prstGeom prst="rect">
            <a:avLst/>
          </a:prstGeom>
          <a:solidFill>
            <a:srgbClr val="00338d"/>
          </a:solidFill>
        </p:spPr>
      </p:sp>
      <p:sp>
        <p:nvSpPr>
          <p:cNvPr id="2052" name="CustomShape 9"/>
          <p:cNvSpPr/>
          <p:nvPr/>
        </p:nvSpPr>
        <p:spPr>
          <a:xfrm>
            <a:off x="3292920" y="3382920"/>
            <a:ext cx="889200" cy="889200"/>
          </a:xfrm>
          <a:prstGeom prst="rect">
            <a:avLst/>
          </a:prstGeom>
          <a:solidFill>
            <a:srgbClr val="00338d"/>
          </a:solidFill>
        </p:spPr>
      </p:sp>
      <p:sp>
        <p:nvSpPr>
          <p:cNvPr id="2053" name="CustomShape 10"/>
          <p:cNvSpPr/>
          <p:nvPr/>
        </p:nvSpPr>
        <p:spPr>
          <a:xfrm>
            <a:off x="3790025640" y="899363520"/>
            <a:ext cx="947181600" cy="448664760"/>
          </a:xfrm>
          <a:prstGeom prst="rect">
            <a:avLst/>
          </a:prstGeom>
        </p:spPr>
      </p:sp>
      <p:sp>
        <p:nvSpPr>
          <p:cNvPr id="2054" name="CustomShape 11"/>
          <p:cNvSpPr/>
          <p:nvPr/>
        </p:nvSpPr>
        <p:spPr>
          <a:xfrm>
            <a:off x="3600589320" y="1348029000"/>
            <a:ext cx="947181600" cy="448664760"/>
          </a:xfrm>
          <a:prstGeom prst="rect">
            <a:avLst/>
          </a:prstGeom>
        </p:spPr>
      </p:sp>
      <p:sp>
        <p:nvSpPr>
          <p:cNvPr id="2055" name="CustomShape 12"/>
          <p:cNvSpPr/>
          <p:nvPr/>
        </p:nvSpPr>
        <p:spPr>
          <a:xfrm>
            <a:off x="2085098040" y="1796694120"/>
            <a:ext cx="947181600" cy="89732520"/>
          </a:xfrm>
          <a:prstGeom prst="rect">
            <a:avLst/>
          </a:prstGeom>
        </p:spPr>
      </p:sp>
      <p:sp>
        <p:nvSpPr>
          <p:cNvPr id="2056" name="CustomShape 13"/>
          <p:cNvSpPr/>
          <p:nvPr/>
        </p:nvSpPr>
        <p:spPr>
          <a:xfrm>
            <a:off x="1137915720" y="1796694120"/>
            <a:ext cx="947181600" cy="448664760"/>
          </a:xfrm>
          <a:prstGeom prst="rect">
            <a:avLst/>
          </a:prstGeom>
        </p:spPr>
      </p:sp>
      <p:sp>
        <p:nvSpPr>
          <p:cNvPr id="2057" name="CustomShape 14"/>
          <p:cNvSpPr/>
          <p:nvPr/>
        </p:nvSpPr>
        <p:spPr>
          <a:xfrm>
            <a:off x="1297080" y="1078829640"/>
            <a:ext cx="947181600" cy="89732520"/>
          </a:xfrm>
          <a:prstGeom prst="rect">
            <a:avLst/>
          </a:prstGeom>
        </p:spPr>
      </p:sp>
      <p:sp>
        <p:nvSpPr>
          <p:cNvPr id="2058" name="CustomShape 15"/>
          <p:cNvSpPr/>
          <p:nvPr/>
        </p:nvSpPr>
        <p:spPr>
          <a:xfrm>
            <a:off x="1297080" y="630164520"/>
            <a:ext cx="947181600" cy="448664760"/>
          </a:xfrm>
          <a:prstGeom prst="rect">
            <a:avLst/>
          </a:prstGeom>
        </p:spPr>
      </p:sp>
      <p:sp>
        <p:nvSpPr>
          <p:cNvPr id="2059" name="CustomShape 16"/>
          <p:cNvSpPr/>
          <p:nvPr/>
        </p:nvSpPr>
        <p:spPr>
          <a:xfrm>
            <a:off x="1137915720" y="2033280"/>
            <a:ext cx="947181600" cy="89732520"/>
          </a:xfrm>
          <a:prstGeom prst="rect">
            <a:avLst/>
          </a:prstGeom>
        </p:spPr>
      </p:sp>
      <p:sp>
        <p:nvSpPr>
          <p:cNvPr id="2060" name="CustomShape 17"/>
          <p:cNvSpPr/>
          <p:nvPr/>
        </p:nvSpPr>
        <p:spPr>
          <a:xfrm>
            <a:off x="2085098040" y="2033280"/>
            <a:ext cx="947181600" cy="448664760"/>
          </a:xfrm>
          <a:prstGeom prst="rect">
            <a:avLst/>
          </a:prstGeom>
        </p:spPr>
      </p:sp>
      <p:sp>
        <p:nvSpPr>
          <p:cNvPr id="2061" name="CustomShape 18"/>
          <p:cNvSpPr/>
          <p:nvPr/>
        </p:nvSpPr>
        <p:spPr>
          <a:xfrm>
            <a:off x="3600589320" y="450698400"/>
            <a:ext cx="947181600" cy="89732520"/>
          </a:xfrm>
          <a:prstGeom prst="rect">
            <a:avLst/>
          </a:prstGeom>
        </p:spPr>
      </p:sp>
      <p:sp>
        <p:nvSpPr>
          <p:cNvPr id="2062" name="CustomShape 19"/>
          <p:cNvSpPr/>
          <p:nvPr/>
        </p:nvSpPr>
        <p:spPr>
          <a:xfrm>
            <a:off x="2028240" y="1368360"/>
            <a:ext cx="5716080" cy="338760"/>
          </a:xfrm>
          <a:prstGeom prst="rect">
            <a:avLst/>
          </a:prstGeom>
        </p:spPr>
        <p:txBody>
          <a:bodyPr bIns="0" lIns="0" rIns="0" tIns="0"/>
          <a:p>
            <a:pPr algn="ctr">
              <a:lnSpc>
                <a:spcPct val="100000"/>
              </a:lnSpc>
            </a:pPr>
            <a:r>
              <a:rPr b="1" lang="it-IT" sz="1110" u="sng">
                <a:solidFill>
                  <a:srgbClr val="00338d"/>
                </a:solidFill>
                <a:latin typeface="Arial"/>
              </a:rPr>
              <a:t>ORGANI CON I QUALI IL RESPONSABILE DEVE RELAZIONARSI PER L’ESERCIZIO DELLA SUA FUNZIONE</a:t>
            </a:r>
            <a:endParaRPr/>
          </a:p>
        </p:txBody>
      </p:sp>
      <p:sp>
        <p:nvSpPr>
          <p:cNvPr id="2063" name="CustomShape 20"/>
          <p:cNvSpPr/>
          <p:nvPr/>
        </p:nvSpPr>
        <p:spPr>
          <a:xfrm>
            <a:off x="7412400" y="1700640"/>
            <a:ext cx="1860840" cy="1605960"/>
          </a:xfrm>
          <a:prstGeom prst="rect">
            <a:avLst/>
          </a:prstGeom>
          <a:solidFill>
            <a:srgbClr val="ffffff"/>
          </a:solidFill>
          <a:ln w="9360">
            <a:solidFill>
              <a:srgbClr val="565135"/>
            </a:solidFill>
            <a:round/>
            <a:tailEnd len="med" type="triangle" w="med"/>
          </a:ln>
        </p:spPr>
        <p:txBody>
          <a:bodyPr anchor="ctr" bIns="0" lIns="0" rIns="0" tIns="0"/>
          <a:p>
            <a:pPr algn="ctr">
              <a:lnSpc>
                <a:spcPct val="100000"/>
              </a:lnSpc>
            </a:pPr>
            <a:r>
              <a:rPr b="1" i="1" lang="it-IT" sz="1110">
                <a:solidFill>
                  <a:srgbClr val="00338d"/>
                </a:solidFill>
                <a:latin typeface="Verdana"/>
              </a:rPr>
              <a:t>Per dati e informazioni circa la situazione dei procedimenti</a:t>
            </a:r>
            <a:endParaRPr/>
          </a:p>
          <a:p>
            <a:pPr algn="ctr">
              <a:lnSpc>
                <a:spcPct val="100000"/>
              </a:lnSpc>
            </a:pPr>
            <a:r>
              <a:rPr b="1" i="1" lang="it-IT" sz="1110">
                <a:solidFill>
                  <a:srgbClr val="00338d"/>
                </a:solidFill>
                <a:latin typeface="Verdana"/>
              </a:rPr>
              <a:t>disciplinari, nel rispetto della normativa sulla tutela dei dati personali</a:t>
            </a:r>
            <a:endParaRPr/>
          </a:p>
        </p:txBody>
      </p:sp>
      <p:sp>
        <p:nvSpPr>
          <p:cNvPr id="2064" name="CustomShape 21"/>
          <p:cNvSpPr/>
          <p:nvPr/>
        </p:nvSpPr>
        <p:spPr>
          <a:xfrm>
            <a:off x="7417080" y="4559040"/>
            <a:ext cx="1860840" cy="1605960"/>
          </a:xfrm>
          <a:prstGeom prst="rect">
            <a:avLst/>
          </a:prstGeom>
          <a:solidFill>
            <a:srgbClr val="ffffff"/>
          </a:solidFill>
          <a:ln w="9360">
            <a:solidFill>
              <a:srgbClr val="565135"/>
            </a:solidFill>
            <a:round/>
            <a:tailEnd len="med" type="triangle" w="med"/>
          </a:ln>
        </p:spPr>
        <p:txBody>
          <a:bodyPr anchor="ctr" bIns="0" lIns="0" rIns="0" tIns="0"/>
          <a:p>
            <a:pPr algn="ctr">
              <a:lnSpc>
                <a:spcPct val="100000"/>
              </a:lnSpc>
            </a:pPr>
            <a:r>
              <a:rPr b="1" i="1" lang="it-IT" sz="1110">
                <a:solidFill>
                  <a:srgbClr val="00338d"/>
                </a:solidFill>
                <a:latin typeface="Verdana"/>
              </a:rPr>
              <a:t>Per specifici compiti di</a:t>
            </a:r>
            <a:endParaRPr/>
          </a:p>
          <a:p>
            <a:pPr algn="ctr">
              <a:lnSpc>
                <a:spcPct val="100000"/>
              </a:lnSpc>
            </a:pPr>
            <a:r>
              <a:rPr b="1" i="1" lang="it-IT" sz="1110">
                <a:solidFill>
                  <a:srgbClr val="00338d"/>
                </a:solidFill>
                <a:latin typeface="Verdana"/>
              </a:rPr>
              <a:t>relazione e segnalazione</a:t>
            </a:r>
            <a:endParaRPr/>
          </a:p>
        </p:txBody>
      </p:sp>
      <p:sp>
        <p:nvSpPr>
          <p:cNvPr id="2065" name="CustomShape 22"/>
          <p:cNvSpPr/>
          <p:nvPr/>
        </p:nvSpPr>
        <p:spPr>
          <a:xfrm>
            <a:off x="765360" y="1700640"/>
            <a:ext cx="1860840" cy="1605960"/>
          </a:xfrm>
          <a:prstGeom prst="rect">
            <a:avLst/>
          </a:prstGeom>
          <a:solidFill>
            <a:srgbClr val="ffffff"/>
          </a:solidFill>
          <a:ln w="9360">
            <a:solidFill>
              <a:srgbClr val="565135"/>
            </a:solidFill>
            <a:round/>
            <a:tailEnd len="med" type="triangle" w="med"/>
          </a:ln>
        </p:spPr>
        <p:txBody>
          <a:bodyPr anchor="ctr" bIns="0" lIns="0" rIns="0" tIns="0"/>
          <a:p>
            <a:pPr algn="ctr">
              <a:lnSpc>
                <a:spcPct val="100000"/>
              </a:lnSpc>
            </a:pPr>
            <a:r>
              <a:rPr b="1" i="1" lang="it-IT" sz="1110">
                <a:solidFill>
                  <a:srgbClr val="00338d"/>
                </a:solidFill>
                <a:latin typeface="Verdana"/>
              </a:rPr>
              <a:t>Per l’attività di mappatura dei processi e valutazione dei rischi</a:t>
            </a:r>
            <a:endParaRPr/>
          </a:p>
        </p:txBody>
      </p:sp>
      <p:sp>
        <p:nvSpPr>
          <p:cNvPr id="2066" name="CustomShape 23"/>
          <p:cNvSpPr/>
          <p:nvPr/>
        </p:nvSpPr>
        <p:spPr>
          <a:xfrm>
            <a:off x="792360" y="4559040"/>
            <a:ext cx="1860840" cy="1605960"/>
          </a:xfrm>
          <a:prstGeom prst="rect">
            <a:avLst/>
          </a:prstGeom>
          <a:solidFill>
            <a:srgbClr val="ffffff"/>
          </a:solidFill>
          <a:ln w="9360">
            <a:solidFill>
              <a:srgbClr val="565135"/>
            </a:solidFill>
            <a:round/>
            <a:tailEnd len="med" type="triangle" w="med"/>
          </a:ln>
        </p:spPr>
        <p:txBody>
          <a:bodyPr anchor="ctr" bIns="0" lIns="0" rIns="0" tIns="0"/>
          <a:p>
            <a:pPr algn="ctr">
              <a:lnSpc>
                <a:spcPct val="100000"/>
              </a:lnSpc>
            </a:pPr>
            <a:r>
              <a:rPr b="1" i="1" lang="it-IT" sz="1110">
                <a:solidFill>
                  <a:srgbClr val="00338d"/>
                </a:solidFill>
                <a:latin typeface="Verdana"/>
              </a:rPr>
              <a:t>Per i compiti informativi, di definizione delle misure di prevenzione e di monitoraggio sulle attività svolte nei propri uffici, ai sensi dell'art. 16, c.1, lett. I-bis, I-ter e I-quater del D.Lgs. 165/01)</a:t>
            </a:r>
            <a:endParaRPr/>
          </a:p>
        </p:txBody>
      </p:sp>
      <p:sp>
        <p:nvSpPr>
          <p:cNvPr id="2067" name="CustomShape 24"/>
          <p:cNvSpPr/>
          <p:nvPr/>
        </p:nvSpPr>
        <p:spPr>
          <a:xfrm>
            <a:off x="4354920" y="3561840"/>
            <a:ext cx="1461960" cy="59796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RESPONSABILE DELLA PREVENZIONE </a:t>
            </a:r>
            <a:endParaRPr/>
          </a:p>
        </p:txBody>
      </p:sp>
      <p:sp>
        <p:nvSpPr>
          <p:cNvPr id="2068" name="CustomShape 25"/>
          <p:cNvSpPr/>
          <p:nvPr/>
        </p:nvSpPr>
        <p:spPr>
          <a:xfrm>
            <a:off x="5950080" y="3608640"/>
            <a:ext cx="1329120" cy="49392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REFERENTI</a:t>
            </a:r>
            <a:endParaRPr/>
          </a:p>
        </p:txBody>
      </p:sp>
      <p:sp>
        <p:nvSpPr>
          <p:cNvPr id="2069" name="CustomShape 26"/>
          <p:cNvSpPr/>
          <p:nvPr/>
        </p:nvSpPr>
        <p:spPr>
          <a:xfrm>
            <a:off x="4421160" y="4943160"/>
            <a:ext cx="1329120" cy="49392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DIRIGENTI</a:t>
            </a:r>
            <a:endParaRPr/>
          </a:p>
        </p:txBody>
      </p:sp>
      <p:sp>
        <p:nvSpPr>
          <p:cNvPr id="2070" name="CustomShape 27"/>
          <p:cNvSpPr/>
          <p:nvPr/>
        </p:nvSpPr>
        <p:spPr>
          <a:xfrm>
            <a:off x="2859120" y="3599640"/>
            <a:ext cx="1329120" cy="49392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O.I.V.</a:t>
            </a:r>
            <a:endParaRPr/>
          </a:p>
        </p:txBody>
      </p:sp>
      <p:sp>
        <p:nvSpPr>
          <p:cNvPr id="2071" name="CustomShape 28"/>
          <p:cNvSpPr/>
          <p:nvPr/>
        </p:nvSpPr>
        <p:spPr>
          <a:xfrm>
            <a:off x="4421160" y="2245320"/>
            <a:ext cx="1329120" cy="49392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U.P.D.</a:t>
            </a:r>
            <a:endParaRPr/>
          </a:p>
        </p:txBody>
      </p:sp>
      <p:pic>
        <p:nvPicPr>
          <p:cNvPr descr="" id="2072" name="Immagine 22"/>
          <p:cNvPicPr/>
          <p:nvPr/>
        </p:nvPicPr>
        <p:blipFill>
          <a:blip r:embed="rId1"/>
          <a:stretch>
            <a:fillRect/>
          </a:stretch>
        </p:blipFill>
        <p:spPr>
          <a:xfrm>
            <a:off x="5385240" y="2041560"/>
            <a:ext cx="431640" cy="431640"/>
          </a:xfrm>
          <a:prstGeom prst="rect">
            <a:avLst/>
          </a:prstGeom>
        </p:spPr>
      </p:pic>
      <p:pic>
        <p:nvPicPr>
          <p:cNvPr descr="" id="2073" name="Immagine 23"/>
          <p:cNvPicPr/>
          <p:nvPr/>
        </p:nvPicPr>
        <p:blipFill>
          <a:blip r:embed="rId2"/>
          <a:stretch>
            <a:fillRect/>
          </a:stretch>
        </p:blipFill>
        <p:spPr>
          <a:xfrm>
            <a:off x="6791400" y="3229560"/>
            <a:ext cx="431640" cy="431640"/>
          </a:xfrm>
          <a:prstGeom prst="rect">
            <a:avLst/>
          </a:prstGeom>
        </p:spPr>
      </p:pic>
      <p:pic>
        <p:nvPicPr>
          <p:cNvPr descr="" id="2074" name="Immagine 25"/>
          <p:cNvPicPr/>
          <p:nvPr/>
        </p:nvPicPr>
        <p:blipFill>
          <a:blip r:embed="rId3"/>
          <a:stretch>
            <a:fillRect/>
          </a:stretch>
        </p:blipFill>
        <p:spPr>
          <a:xfrm>
            <a:off x="5318640" y="4592160"/>
            <a:ext cx="431640" cy="431640"/>
          </a:xfrm>
          <a:prstGeom prst="rect">
            <a:avLst/>
          </a:prstGeom>
        </p:spPr>
      </p:pic>
      <p:pic>
        <p:nvPicPr>
          <p:cNvPr descr="" id="2075" name="Immagine 26"/>
          <p:cNvPicPr/>
          <p:nvPr/>
        </p:nvPicPr>
        <p:blipFill>
          <a:blip r:embed="rId4"/>
          <a:stretch>
            <a:fillRect/>
          </a:stretch>
        </p:blipFill>
        <p:spPr>
          <a:xfrm>
            <a:off x="3674160" y="3206520"/>
            <a:ext cx="431640" cy="431640"/>
          </a:xfrm>
          <a:prstGeom prst="rect">
            <a:avLst/>
          </a:prstGeom>
        </p:spPr>
      </p:pic>
      <p:sp>
        <p:nvSpPr>
          <p:cNvPr id="2076" name="CustomShape 29"/>
          <p:cNvSpPr/>
          <p:nvPr/>
        </p:nvSpPr>
        <p:spPr>
          <a:xfrm>
            <a:off x="5950080" y="2257560"/>
            <a:ext cx="1329120" cy="215640"/>
          </a:xfrm>
          <a:prstGeom prst="rect">
            <a:avLst>
              <a:gd fmla="val 50000" name="adj1"/>
              <a:gd fmla="val 50000" name="adj2"/>
            </a:avLst>
          </a:prstGeom>
          <a:solidFill>
            <a:srgbClr val="00338d"/>
          </a:solidFill>
        </p:spPr>
      </p:sp>
      <p:sp>
        <p:nvSpPr>
          <p:cNvPr id="2077" name="CustomShape 30"/>
          <p:cNvSpPr/>
          <p:nvPr/>
        </p:nvSpPr>
        <p:spPr>
          <a:xfrm>
            <a:off x="8542440" y="3761280"/>
            <a:ext cx="797400" cy="1046880"/>
          </a:xfrm>
          <a:prstGeom prst="rect">
            <a:avLst>
              <a:gd fmla="val 14269" name="adj1"/>
              <a:gd fmla="val 16057" name="adj2"/>
              <a:gd fmla="val 25000" name="adj3"/>
              <a:gd fmla="val 43750" name="adj4"/>
            </a:avLst>
          </a:prstGeom>
          <a:solidFill>
            <a:srgbClr val="00338d"/>
          </a:solidFill>
        </p:spPr>
      </p:sp>
      <p:sp>
        <p:nvSpPr>
          <p:cNvPr id="2078" name="CustomShape 31"/>
          <p:cNvSpPr/>
          <p:nvPr/>
        </p:nvSpPr>
        <p:spPr>
          <a:xfrm>
            <a:off x="2896920" y="5024160"/>
            <a:ext cx="1329120" cy="215640"/>
          </a:xfrm>
          <a:prstGeom prst="rect">
            <a:avLst>
              <a:gd fmla="val 50000" name="adj1"/>
              <a:gd fmla="val 50000" name="adj2"/>
            </a:avLst>
          </a:prstGeom>
          <a:solidFill>
            <a:srgbClr val="00338d"/>
          </a:solidFill>
        </p:spPr>
      </p:sp>
      <p:sp>
        <p:nvSpPr>
          <p:cNvPr id="2079" name="CustomShape 32"/>
          <p:cNvSpPr/>
          <p:nvPr/>
        </p:nvSpPr>
        <p:spPr>
          <a:xfrm>
            <a:off x="2751120" y="3162240"/>
            <a:ext cx="797400" cy="1046880"/>
          </a:xfrm>
          <a:prstGeom prst="rect">
            <a:avLst>
              <a:gd fmla="val 14269" name="adj1"/>
              <a:gd fmla="val 16057" name="adj2"/>
              <a:gd fmla="val 25000" name="adj3"/>
              <a:gd fmla="val 43750" name="adj4"/>
            </a:avLst>
          </a:prstGeom>
          <a:solidFill>
            <a:srgbClr val="00338d"/>
          </a:solidFill>
        </p:spPr>
      </p:sp>
      <p:sp>
        <p:nvSpPr>
          <p:cNvPr id="2080" name="TextShape 33"/>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Il Responsabile della Prevenzione della Corruzione</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1" name="CustomShape 1"/>
          <p:cNvSpPr/>
          <p:nvPr/>
        </p:nvSpPr>
        <p:spPr>
          <a:xfrm>
            <a:off x="611640" y="2970000"/>
            <a:ext cx="1307880" cy="504720"/>
          </a:xfrm>
          <a:prstGeom prst="rect">
            <a:avLst>
              <a:gd fmla="val 40000" name="adj"/>
            </a:avLst>
          </a:prstGeom>
          <a:solidFill>
            <a:srgbClr val="007c92"/>
          </a:solidFill>
        </p:spPr>
      </p:sp>
      <p:sp>
        <p:nvSpPr>
          <p:cNvPr id="2082" name="CustomShape 2"/>
          <p:cNvSpPr/>
          <p:nvPr/>
        </p:nvSpPr>
        <p:spPr>
          <a:xfrm>
            <a:off x="701640" y="3245760"/>
            <a:ext cx="1690560" cy="1774440"/>
          </a:xfrm>
          <a:prstGeom prst="rect">
            <a:avLst>
              <a:gd fmla="val 10000" name="adj"/>
            </a:avLst>
          </a:prstGeom>
          <a:solidFill>
            <a:srgbClr val="ffffff"/>
          </a:solidFill>
          <a:ln w="6480">
            <a:solidFill>
              <a:srgbClr val="007c92"/>
            </a:solidFill>
            <a:round/>
          </a:ln>
        </p:spPr>
        <p:txBody>
          <a:bodyPr anchor="ctr" bIns="85320" lIns="85320" rIns="85320" tIns="85320"/>
          <a:p>
            <a:pPr algn="ctr">
              <a:lnSpc>
                <a:spcPct val="90000"/>
              </a:lnSpc>
            </a:pPr>
            <a:r>
              <a:rPr b="1" lang="it-IT" sz="1200">
                <a:solidFill>
                  <a:srgbClr val="007c92"/>
                </a:solidFill>
                <a:latin typeface="Arial"/>
              </a:rPr>
              <a:t>Nomina di un Responsabile per la Prevenzione della Corruzione</a:t>
            </a:r>
            <a:endParaRPr/>
          </a:p>
          <a:p>
            <a:pPr algn="ctr">
              <a:lnSpc>
                <a:spcPct val="90000"/>
              </a:lnSpc>
            </a:pPr>
            <a:endParaRPr/>
          </a:p>
        </p:txBody>
      </p:sp>
      <p:sp>
        <p:nvSpPr>
          <p:cNvPr id="2083" name="CustomShape 3"/>
          <p:cNvSpPr/>
          <p:nvPr/>
        </p:nvSpPr>
        <p:spPr>
          <a:xfrm>
            <a:off x="2398680" y="2970000"/>
            <a:ext cx="1307880" cy="504720"/>
          </a:xfrm>
          <a:prstGeom prst="rect">
            <a:avLst>
              <a:gd fmla="val 40000" name="adj"/>
            </a:avLst>
          </a:prstGeom>
          <a:solidFill>
            <a:srgbClr val="007c92"/>
          </a:solidFill>
        </p:spPr>
      </p:sp>
      <p:sp>
        <p:nvSpPr>
          <p:cNvPr id="2084" name="CustomShape 4"/>
          <p:cNvSpPr/>
          <p:nvPr/>
        </p:nvSpPr>
        <p:spPr>
          <a:xfrm>
            <a:off x="2489040" y="3245760"/>
            <a:ext cx="1690560" cy="1774440"/>
          </a:xfrm>
          <a:prstGeom prst="rect">
            <a:avLst>
              <a:gd fmla="val 10000" name="adj"/>
            </a:avLst>
          </a:prstGeom>
          <a:solidFill>
            <a:srgbClr val="747678"/>
          </a:solidFill>
          <a:ln w="6480">
            <a:solidFill>
              <a:srgbClr val="007c92"/>
            </a:solidFill>
            <a:round/>
          </a:ln>
        </p:spPr>
        <p:txBody>
          <a:bodyPr anchor="ctr" bIns="85320" lIns="85320" rIns="85320" tIns="85320"/>
          <a:p>
            <a:pPr algn="ctr">
              <a:lnSpc>
                <a:spcPct val="90000"/>
              </a:lnSpc>
            </a:pPr>
            <a:r>
              <a:rPr b="1" lang="it-IT" sz="1200">
                <a:solidFill>
                  <a:srgbClr val="ffffff"/>
                </a:solidFill>
                <a:latin typeface="Arial"/>
              </a:rPr>
              <a:t>Processo di gestione del rischio, volto all'individuazione delle aree di rischio</a:t>
            </a:r>
            <a:endParaRPr/>
          </a:p>
          <a:p>
            <a:pPr algn="ctr">
              <a:lnSpc>
                <a:spcPct val="90000"/>
              </a:lnSpc>
            </a:pPr>
            <a:endParaRPr/>
          </a:p>
        </p:txBody>
      </p:sp>
      <p:sp>
        <p:nvSpPr>
          <p:cNvPr id="2085" name="CustomShape 5"/>
          <p:cNvSpPr/>
          <p:nvPr/>
        </p:nvSpPr>
        <p:spPr>
          <a:xfrm>
            <a:off x="4186080" y="2970000"/>
            <a:ext cx="1307880" cy="504720"/>
          </a:xfrm>
          <a:prstGeom prst="rect">
            <a:avLst>
              <a:gd fmla="val 40000" name="adj"/>
            </a:avLst>
          </a:prstGeom>
          <a:solidFill>
            <a:srgbClr val="007c92"/>
          </a:solidFill>
        </p:spPr>
      </p:sp>
      <p:sp>
        <p:nvSpPr>
          <p:cNvPr id="2086" name="CustomShape 6"/>
          <p:cNvSpPr/>
          <p:nvPr/>
        </p:nvSpPr>
        <p:spPr>
          <a:xfrm>
            <a:off x="4276440" y="3245760"/>
            <a:ext cx="1690560" cy="1774440"/>
          </a:xfrm>
          <a:prstGeom prst="rect">
            <a:avLst>
              <a:gd fmla="val 10000" name="adj"/>
            </a:avLst>
          </a:prstGeom>
          <a:solidFill>
            <a:srgbClr val="747678"/>
          </a:solidFill>
          <a:ln w="6480">
            <a:solidFill>
              <a:srgbClr val="007c92"/>
            </a:solidFill>
            <a:round/>
          </a:ln>
        </p:spPr>
        <p:txBody>
          <a:bodyPr anchor="ctr" bIns="85320" lIns="85320" rIns="85320" tIns="85320"/>
          <a:p>
            <a:pPr algn="ctr">
              <a:lnSpc>
                <a:spcPct val="90000"/>
              </a:lnSpc>
            </a:pPr>
            <a:endParaRPr/>
          </a:p>
          <a:p>
            <a:pPr algn="ctr">
              <a:lnSpc>
                <a:spcPct val="90000"/>
              </a:lnSpc>
            </a:pPr>
            <a:r>
              <a:rPr b="1" lang="it-IT" sz="1200">
                <a:solidFill>
                  <a:srgbClr val="ffffff"/>
                </a:solidFill>
                <a:latin typeface="Arial"/>
              </a:rPr>
              <a:t>Individuazione delle esigenze di intervento e delle azioni e misure per ridurre il rischio di fenomeni corruttivi, nonché degli ulteriori contenuti (es. PTTI, formazione, ecc.)</a:t>
            </a:r>
            <a:endParaRPr/>
          </a:p>
          <a:p>
            <a:pPr algn="ctr">
              <a:lnSpc>
                <a:spcPct val="90000"/>
              </a:lnSpc>
            </a:pPr>
            <a:endParaRPr/>
          </a:p>
        </p:txBody>
      </p:sp>
      <p:sp>
        <p:nvSpPr>
          <p:cNvPr id="2087" name="CustomShape 7"/>
          <p:cNvSpPr/>
          <p:nvPr/>
        </p:nvSpPr>
        <p:spPr>
          <a:xfrm>
            <a:off x="5973480" y="2970000"/>
            <a:ext cx="1307880" cy="504720"/>
          </a:xfrm>
          <a:prstGeom prst="rect">
            <a:avLst>
              <a:gd fmla="val 40000" name="adj"/>
            </a:avLst>
          </a:prstGeom>
          <a:solidFill>
            <a:srgbClr val="007c92"/>
          </a:solidFill>
        </p:spPr>
      </p:sp>
      <p:sp>
        <p:nvSpPr>
          <p:cNvPr id="2088" name="CustomShape 8"/>
          <p:cNvSpPr/>
          <p:nvPr/>
        </p:nvSpPr>
        <p:spPr>
          <a:xfrm>
            <a:off x="6029280" y="3245760"/>
            <a:ext cx="1690560" cy="1774440"/>
          </a:xfrm>
          <a:prstGeom prst="rect">
            <a:avLst>
              <a:gd fmla="val 10000" name="adj"/>
            </a:avLst>
          </a:prstGeom>
          <a:solidFill>
            <a:srgbClr val="747678"/>
          </a:solidFill>
          <a:ln w="6480">
            <a:solidFill>
              <a:srgbClr val="007c92"/>
            </a:solidFill>
            <a:round/>
          </a:ln>
        </p:spPr>
        <p:txBody>
          <a:bodyPr anchor="ctr" bIns="85320" lIns="85320" rIns="85320" tIns="85320"/>
          <a:p>
            <a:pPr algn="ctr">
              <a:lnSpc>
                <a:spcPct val="90000"/>
              </a:lnSpc>
            </a:pPr>
            <a:r>
              <a:rPr b="1" lang="it-IT" sz="1200">
                <a:solidFill>
                  <a:srgbClr val="ffffff"/>
                </a:solidFill>
                <a:latin typeface="Arial"/>
              </a:rPr>
              <a:t>Individuazione dei referenti e dei responsabili, in relazione alle varie misure</a:t>
            </a:r>
            <a:endParaRPr/>
          </a:p>
          <a:p>
            <a:pPr algn="ctr">
              <a:lnSpc>
                <a:spcPct val="90000"/>
              </a:lnSpc>
            </a:pPr>
            <a:endParaRPr/>
          </a:p>
        </p:txBody>
      </p:sp>
      <p:sp>
        <p:nvSpPr>
          <p:cNvPr id="2089" name="CustomShape 9"/>
          <p:cNvSpPr/>
          <p:nvPr/>
        </p:nvSpPr>
        <p:spPr>
          <a:xfrm>
            <a:off x="7760520" y="2970000"/>
            <a:ext cx="1307880" cy="504720"/>
          </a:xfrm>
          <a:prstGeom prst="rect">
            <a:avLst>
              <a:gd fmla="val 40000" name="adj"/>
            </a:avLst>
          </a:prstGeom>
          <a:solidFill>
            <a:srgbClr val="007c92"/>
          </a:solidFill>
        </p:spPr>
      </p:sp>
      <p:sp>
        <p:nvSpPr>
          <p:cNvPr id="2090" name="CustomShape 10"/>
          <p:cNvSpPr/>
          <p:nvPr/>
        </p:nvSpPr>
        <p:spPr>
          <a:xfrm>
            <a:off x="7816320" y="3245760"/>
            <a:ext cx="1690560" cy="1774440"/>
          </a:xfrm>
          <a:prstGeom prst="rect">
            <a:avLst>
              <a:gd fmla="val 10000" name="adj"/>
            </a:avLst>
          </a:prstGeom>
          <a:solidFill>
            <a:srgbClr val="747678"/>
          </a:solidFill>
          <a:ln w="6480">
            <a:solidFill>
              <a:srgbClr val="007c92"/>
            </a:solidFill>
            <a:round/>
          </a:ln>
        </p:spPr>
        <p:txBody>
          <a:bodyPr anchor="ctr" bIns="85320" lIns="85320" rIns="85320" tIns="85320"/>
          <a:p>
            <a:pPr algn="ctr">
              <a:lnSpc>
                <a:spcPct val="90000"/>
              </a:lnSpc>
            </a:pPr>
            <a:r>
              <a:rPr b="1" lang="it-IT" sz="1200">
                <a:solidFill>
                  <a:srgbClr val="ffffff"/>
                </a:solidFill>
                <a:latin typeface="Arial"/>
              </a:rPr>
              <a:t>Definizione dei processi di monitoraggio e aggiornamento</a:t>
            </a:r>
            <a:endParaRPr/>
          </a:p>
          <a:p>
            <a:pPr algn="ctr">
              <a:lnSpc>
                <a:spcPct val="90000"/>
              </a:lnSpc>
            </a:pPr>
            <a:endParaRPr/>
          </a:p>
        </p:txBody>
      </p:sp>
      <p:sp>
        <p:nvSpPr>
          <p:cNvPr id="2091" name="CustomShape 11"/>
          <p:cNvSpPr/>
          <p:nvPr/>
        </p:nvSpPr>
        <p:spPr>
          <a:xfrm>
            <a:off x="609480" y="838080"/>
            <a:ext cx="773094112920" cy="237240"/>
          </a:xfrm>
          <a:prstGeom prst="rect">
            <a:avLst>
              <a:gd fmla="val 16667" name="adj"/>
            </a:avLst>
          </a:prstGeom>
        </p:spPr>
        <p:txBody>
          <a:bodyPr bIns="45000" lIns="90000" rIns="90000" tIns="45000"/>
          <a:p>
            <a:r>
              <a:rPr b="1" lang="it-IT" sz="1200">
                <a:solidFill>
                  <a:srgbClr val="007c92"/>
                </a:solidFill>
              </a:rPr>
              <a:t>Nomina di un Responsabile per la Prevenzione della Corruzione</a:t>
            </a:r>
            <a:endParaRPr/>
          </a:p>
        </p:txBody>
      </p:sp>
      <p:sp>
        <p:nvSpPr>
          <p:cNvPr id="2092" name="CustomShape 12"/>
          <p:cNvSpPr/>
          <p:nvPr/>
        </p:nvSpPr>
        <p:spPr>
          <a:xfrm>
            <a:off x="-773094113280" y="838080"/>
            <a:ext cx="773094112920" cy="237240"/>
          </a:xfrm>
          <a:prstGeom prst="rect">
            <a:avLst>
              <a:gd fmla="val 16667" name="adj"/>
            </a:avLst>
          </a:prstGeom>
        </p:spPr>
        <p:txBody>
          <a:bodyPr bIns="45000" lIns="90000" rIns="90000" tIns="45000"/>
          <a:p>
            <a:r>
              <a:rPr b="1" lang="it-IT" sz="1200">
                <a:solidFill>
                  <a:srgbClr val="ffffff"/>
                </a:solidFill>
              </a:rPr>
              <a:t>Processo di gestione del rischio, volto all'individuazione delle aree di rischio</a:t>
            </a:r>
            <a:endParaRPr/>
          </a:p>
        </p:txBody>
      </p:sp>
      <p:sp>
        <p:nvSpPr>
          <p:cNvPr id="2093" name="CustomShape 13"/>
          <p:cNvSpPr/>
          <p:nvPr/>
        </p:nvSpPr>
        <p:spPr>
          <a:xfrm>
            <a:off x="-773094113280" y="838080"/>
            <a:ext cx="773094112920" cy="6275917080"/>
          </a:xfrm>
          <a:prstGeom prst="rect">
            <a:avLst>
              <a:gd fmla="val 16667" name="adj"/>
            </a:avLst>
          </a:prstGeom>
        </p:spPr>
      </p:sp>
      <p:sp>
        <p:nvSpPr>
          <p:cNvPr id="2094" name="CustomShape 14"/>
          <p:cNvSpPr/>
          <p:nvPr/>
        </p:nvSpPr>
        <p:spPr>
          <a:xfrm>
            <a:off x="-773094113280" y="838080"/>
            <a:ext cx="773094112920" cy="237240"/>
          </a:xfrm>
          <a:prstGeom prst="rect">
            <a:avLst>
              <a:gd fmla="val 16667" name="adj"/>
            </a:avLst>
          </a:prstGeom>
        </p:spPr>
        <p:txBody>
          <a:bodyPr bIns="45000" lIns="90000" rIns="90000" tIns="45000"/>
          <a:p>
            <a:r>
              <a:rPr b="1" lang="it-IT" sz="1200">
                <a:solidFill>
                  <a:srgbClr val="ffffff"/>
                </a:solidFill>
              </a:rPr>
              <a:t>Individuazione dei referenti e dei responsabili, in relazione alle varie misure</a:t>
            </a:r>
            <a:endParaRPr/>
          </a:p>
        </p:txBody>
      </p:sp>
      <p:sp>
        <p:nvSpPr>
          <p:cNvPr id="2095" name="CustomShape 15"/>
          <p:cNvSpPr/>
          <p:nvPr/>
        </p:nvSpPr>
        <p:spPr>
          <a:xfrm>
            <a:off x="-773094113280" y="838080"/>
            <a:ext cx="773094112920" cy="237240"/>
          </a:xfrm>
          <a:prstGeom prst="rect">
            <a:avLst>
              <a:gd fmla="val 16667" name="adj"/>
            </a:avLst>
          </a:prstGeom>
        </p:spPr>
        <p:txBody>
          <a:bodyPr bIns="45000" lIns="90000" rIns="90000" tIns="45000"/>
          <a:p>
            <a:r>
              <a:rPr b="1" lang="it-IT" sz="1200">
                <a:solidFill>
                  <a:srgbClr val="ffffff"/>
                </a:solidFill>
              </a:rPr>
              <a:t>Definizione dei processi di monitoraggio e aggiornamento</a:t>
            </a:r>
            <a:endParaRPr/>
          </a:p>
        </p:txBody>
      </p:sp>
      <p:sp>
        <p:nvSpPr>
          <p:cNvPr id="2096" name="CustomShape 16"/>
          <p:cNvSpPr/>
          <p:nvPr/>
        </p:nvSpPr>
        <p:spPr>
          <a:xfrm>
            <a:off x="1322640" y="1542600"/>
            <a:ext cx="8312400" cy="850680"/>
          </a:xfrm>
          <a:prstGeom prst="rect">
            <a:avLst/>
          </a:prstGeom>
          <a:solidFill>
            <a:srgbClr val="ffffff"/>
          </a:solidFill>
        </p:spPr>
        <p:txBody>
          <a:bodyPr anchor="ctr" bIns="45000" lIns="90000" rIns="360000" tIns="45000"/>
          <a:p>
            <a:pPr algn="just">
              <a:lnSpc>
                <a:spcPts val="494"/>
              </a:lnSpc>
              <a:buFont charset="2" typeface="Wingdings"/>
              <a:buChar char=""/>
            </a:pPr>
            <a:r>
              <a:rPr b="1" lang="it-IT" sz="1400" u="sng">
                <a:solidFill>
                  <a:srgbClr val="007c92"/>
                </a:solidFill>
                <a:latin typeface="Arial"/>
              </a:rPr>
              <a:t>PRINCIPALI FASI DI ADOZIONE DEL PIANO TRIENNALE DI PREVENZIONE DELLA CORRUZIONE (PTPC)</a:t>
            </a:r>
            <a:endParaRPr/>
          </a:p>
        </p:txBody>
      </p:sp>
      <p:pic>
        <p:nvPicPr>
          <p:cNvPr descr="" id="2097" name="Picture 2"/>
          <p:cNvPicPr/>
          <p:nvPr/>
        </p:nvPicPr>
        <p:blipFill>
          <a:blip r:embed="rId1"/>
          <a:stretch>
            <a:fillRect/>
          </a:stretch>
        </p:blipFill>
        <p:spPr>
          <a:xfrm>
            <a:off x="351000" y="1382760"/>
            <a:ext cx="1007640" cy="1223640"/>
          </a:xfrm>
          <a:prstGeom prst="rect">
            <a:avLst/>
          </a:prstGeom>
        </p:spPr>
      </p:pic>
      <p:sp>
        <p:nvSpPr>
          <p:cNvPr id="2098" name="CustomShape 17"/>
          <p:cNvSpPr/>
          <p:nvPr/>
        </p:nvSpPr>
        <p:spPr>
          <a:xfrm>
            <a:off x="2438280" y="5638680"/>
            <a:ext cx="533160" cy="7086240"/>
          </a:xfrm>
          <a:prstGeom prst="rect">
            <a:avLst>
              <a:gd fmla="val 8333" name="adj1"/>
              <a:gd fmla="val 50000" name="adj2"/>
            </a:avLst>
          </a:prstGeom>
          <a:ln w="25560">
            <a:solidFill>
              <a:srgbClr val="007c92"/>
            </a:solidFill>
            <a:round/>
          </a:ln>
        </p:spPr>
      </p:sp>
      <p:sp>
        <p:nvSpPr>
          <p:cNvPr id="2099" name="CustomShape 18"/>
          <p:cNvSpPr/>
          <p:nvPr/>
        </p:nvSpPr>
        <p:spPr>
          <a:xfrm>
            <a:off x="4648320" y="5726520"/>
            <a:ext cx="2514240" cy="365400"/>
          </a:xfrm>
          <a:prstGeom prst="rect">
            <a:avLst/>
          </a:prstGeom>
        </p:spPr>
        <p:txBody>
          <a:bodyPr bIns="0" lIns="0" rIns="0" tIns="0"/>
          <a:p>
            <a:pPr algn="ctr">
              <a:lnSpc>
                <a:spcPct val="100000"/>
              </a:lnSpc>
            </a:pPr>
            <a:r>
              <a:rPr b="1" lang="it-IT" sz="1200">
                <a:solidFill>
                  <a:srgbClr val="007c92"/>
                </a:solidFill>
                <a:latin typeface="Arial"/>
              </a:rPr>
              <a:t>Inserimento di tali elementi nel P.T.P.C.</a:t>
            </a:r>
            <a:endParaRPr/>
          </a:p>
        </p:txBody>
      </p:sp>
      <p:sp>
        <p:nvSpPr>
          <p:cNvPr id="2100" name="TextShape 1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Il Piano Triennale di Prevenzione della Corruzione (P.T.P.C.) </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8" name="TextShape 1"/>
          <p:cNvSpPr txBox="1"/>
          <p:nvPr/>
        </p:nvSpPr>
        <p:spPr>
          <a:xfrm>
            <a:off x="2165400" y="996840"/>
            <a:ext cx="7291080" cy="5351040"/>
          </a:xfrm>
          <a:prstGeom prst="rect">
            <a:avLst/>
          </a:prstGeom>
        </p:spPr>
        <p:txBody>
          <a:bodyPr bIns="45000" lIns="90000" rIns="90000" tIns="45000"/>
          <a:p>
            <a:pPr algn="just">
              <a:lnSpc>
                <a:spcPct val="100000"/>
              </a:lnSpc>
            </a:pPr>
            <a:endParaRPr/>
          </a:p>
          <a:p>
            <a:pPr algn="just">
              <a:lnSpc>
                <a:spcPct val="150000"/>
              </a:lnSpc>
            </a:pPr>
            <a:r>
              <a:rPr lang="en-US" sz="1400">
                <a:solidFill>
                  <a:srgbClr val="002060"/>
                </a:solidFill>
                <a:latin typeface="Arial"/>
              </a:rPr>
              <a:t>L’</a:t>
            </a:r>
            <a:r>
              <a:rPr b="1" lang="en-US" sz="1400">
                <a:solidFill>
                  <a:srgbClr val="002060"/>
                </a:solidFill>
                <a:latin typeface="Arial"/>
              </a:rPr>
              <a:t>art. 1 della  L. 190/2012 </a:t>
            </a:r>
            <a:r>
              <a:rPr lang="en-US" sz="1400">
                <a:solidFill>
                  <a:srgbClr val="002060"/>
                </a:solidFill>
                <a:latin typeface="Arial"/>
              </a:rPr>
              <a:t>disciplina diversi aspetti, tra i quali: </a:t>
            </a:r>
            <a:endParaRPr/>
          </a:p>
          <a:p>
            <a:pPr algn="just">
              <a:lnSpc>
                <a:spcPct val="150000"/>
              </a:lnSpc>
              <a:buFont charset="2" typeface="Wingdings"/>
              <a:buChar char=""/>
            </a:pPr>
            <a:r>
              <a:rPr b="1" lang="en-US" sz="1400">
                <a:solidFill>
                  <a:srgbClr val="002060"/>
                </a:solidFill>
                <a:latin typeface="Arial"/>
              </a:rPr>
              <a:t>commi da 1 a 14: </a:t>
            </a:r>
            <a:r>
              <a:rPr lang="en-US" sz="1400">
                <a:solidFill>
                  <a:srgbClr val="002060"/>
                </a:solidFill>
                <a:latin typeface="Arial"/>
              </a:rPr>
              <a:t>introduzione di un Piano Anticorruzione e nomina di un Responsabile della Prevenzione della Corruzione (RPC)</a:t>
            </a:r>
            <a:endParaRPr/>
          </a:p>
          <a:p>
            <a:pPr algn="just">
              <a:lnSpc>
                <a:spcPct val="150000"/>
              </a:lnSpc>
              <a:buFont charset="2" typeface="Wingdings"/>
              <a:buChar char=""/>
            </a:pPr>
            <a:r>
              <a:rPr b="1" lang="en-US" sz="1400">
                <a:solidFill>
                  <a:srgbClr val="002060"/>
                </a:solidFill>
                <a:latin typeface="Arial"/>
              </a:rPr>
              <a:t>commi 15-16, 26-31 e 33-36: </a:t>
            </a:r>
            <a:r>
              <a:rPr lang="en-US" sz="1400">
                <a:solidFill>
                  <a:srgbClr val="002060"/>
                </a:solidFill>
                <a:latin typeface="Arial"/>
              </a:rPr>
              <a:t>disposizioni sulla Trasparenza della attività amministrativa </a:t>
            </a:r>
            <a:endParaRPr/>
          </a:p>
          <a:p>
            <a:pPr algn="just">
              <a:lnSpc>
                <a:spcPct val="150000"/>
              </a:lnSpc>
              <a:buFont charset="2" typeface="Wingdings"/>
              <a:buChar char=""/>
            </a:pPr>
            <a:r>
              <a:rPr b="1" lang="en-US" sz="1400">
                <a:solidFill>
                  <a:srgbClr val="002060"/>
                </a:solidFill>
                <a:latin typeface="Arial"/>
              </a:rPr>
              <a:t>commi 17-25 32 e 52-58: </a:t>
            </a:r>
            <a:r>
              <a:rPr lang="en-US" sz="1400">
                <a:solidFill>
                  <a:srgbClr val="002060"/>
                </a:solidFill>
                <a:latin typeface="Arial"/>
              </a:rPr>
              <a:t>disposizioni in materia di appalti e di contrasto ad infiltrazioni di stampo mafioso </a:t>
            </a:r>
            <a:endParaRPr/>
          </a:p>
          <a:p>
            <a:pPr algn="just">
              <a:lnSpc>
                <a:spcPct val="150000"/>
              </a:lnSpc>
              <a:buFont charset="2" typeface="Wingdings"/>
              <a:buChar char=""/>
            </a:pPr>
            <a:r>
              <a:rPr b="1" lang="en-US" sz="1400">
                <a:solidFill>
                  <a:srgbClr val="002060"/>
                </a:solidFill>
                <a:latin typeface="Arial"/>
              </a:rPr>
              <a:t>commi 39, 40, 49 e 50: </a:t>
            </a:r>
            <a:r>
              <a:rPr lang="en-US" sz="1400">
                <a:solidFill>
                  <a:srgbClr val="002060"/>
                </a:solidFill>
                <a:latin typeface="Arial"/>
              </a:rPr>
              <a:t>norme su incarichi dirigenziali </a:t>
            </a:r>
            <a:endParaRPr/>
          </a:p>
          <a:p>
            <a:pPr algn="just">
              <a:lnSpc>
                <a:spcPct val="150000"/>
              </a:lnSpc>
              <a:buFont charset="2" typeface="Wingdings"/>
              <a:buChar char=""/>
            </a:pPr>
            <a:r>
              <a:rPr b="1" lang="en-US" sz="1400">
                <a:solidFill>
                  <a:srgbClr val="002060"/>
                </a:solidFill>
                <a:latin typeface="Arial"/>
              </a:rPr>
              <a:t>commi 42 e 43: </a:t>
            </a:r>
            <a:r>
              <a:rPr lang="en-US" sz="1400">
                <a:solidFill>
                  <a:srgbClr val="002060"/>
                </a:solidFill>
                <a:latin typeface="Arial"/>
              </a:rPr>
              <a:t>norme su incarichi esterni ed incompatibilità </a:t>
            </a:r>
            <a:endParaRPr/>
          </a:p>
          <a:p>
            <a:pPr algn="just">
              <a:lnSpc>
                <a:spcPct val="150000"/>
              </a:lnSpc>
              <a:buFont charset="2" typeface="Wingdings"/>
              <a:buChar char=""/>
            </a:pPr>
            <a:r>
              <a:rPr b="1" lang="en-US" sz="1400">
                <a:solidFill>
                  <a:srgbClr val="002060"/>
                </a:solidFill>
                <a:latin typeface="Arial"/>
              </a:rPr>
              <a:t>comma 44: </a:t>
            </a:r>
            <a:r>
              <a:rPr lang="en-US" sz="1400">
                <a:solidFill>
                  <a:srgbClr val="002060"/>
                </a:solidFill>
                <a:latin typeface="Arial"/>
              </a:rPr>
              <a:t>codici di comportamento</a:t>
            </a:r>
            <a:endParaRPr/>
          </a:p>
          <a:p>
            <a:pPr algn="just">
              <a:lnSpc>
                <a:spcPct val="150000"/>
              </a:lnSpc>
              <a:buFont charset="2" typeface="Wingdings"/>
              <a:buChar char=""/>
            </a:pPr>
            <a:r>
              <a:rPr b="1" lang="en-US" sz="1400">
                <a:solidFill>
                  <a:srgbClr val="002060"/>
                </a:solidFill>
                <a:latin typeface="Arial"/>
              </a:rPr>
              <a:t>comma 46: </a:t>
            </a:r>
            <a:r>
              <a:rPr lang="en-US" sz="1400">
                <a:solidFill>
                  <a:srgbClr val="002060"/>
                </a:solidFill>
                <a:latin typeface="Arial"/>
              </a:rPr>
              <a:t>disciplina sul divieto di coprire uffici e partecipare a commissioni </a:t>
            </a:r>
            <a:endParaRPr/>
          </a:p>
          <a:p>
            <a:pPr algn="just">
              <a:lnSpc>
                <a:spcPct val="150000"/>
              </a:lnSpc>
              <a:buFont charset="2" typeface="Wingdings"/>
              <a:buChar char=""/>
            </a:pPr>
            <a:r>
              <a:rPr b="1" lang="en-US" sz="1400">
                <a:solidFill>
                  <a:srgbClr val="002060"/>
                </a:solidFill>
                <a:latin typeface="Arial"/>
              </a:rPr>
              <a:t>comma 51: </a:t>
            </a:r>
            <a:r>
              <a:rPr lang="en-US" sz="1400">
                <a:solidFill>
                  <a:srgbClr val="002060"/>
                </a:solidFill>
                <a:latin typeface="Arial"/>
              </a:rPr>
              <a:t>disciplina del c.d. </a:t>
            </a:r>
            <a:r>
              <a:rPr i="1" lang="en-US" sz="1400">
                <a:solidFill>
                  <a:srgbClr val="002060"/>
                </a:solidFill>
                <a:latin typeface="Arial"/>
              </a:rPr>
              <a:t>whistleblowing </a:t>
            </a:r>
            <a:endParaRPr/>
          </a:p>
          <a:p>
            <a:pPr>
              <a:lnSpc>
                <a:spcPct val="100000"/>
              </a:lnSpc>
            </a:pPr>
            <a:endParaRPr/>
          </a:p>
          <a:p>
            <a:pPr>
              <a:lnSpc>
                <a:spcPct val="100000"/>
              </a:lnSpc>
            </a:pPr>
            <a:endParaRPr/>
          </a:p>
        </p:txBody>
      </p:sp>
      <p:pic>
        <p:nvPicPr>
          <p:cNvPr descr="" id="1519" name="Picture 2"/>
          <p:cNvPicPr/>
          <p:nvPr/>
        </p:nvPicPr>
        <p:blipFill>
          <a:blip r:embed="rId1"/>
          <a:stretch>
            <a:fillRect/>
          </a:stretch>
        </p:blipFill>
        <p:spPr>
          <a:xfrm>
            <a:off x="204840" y="1146240"/>
            <a:ext cx="1704600" cy="1617480"/>
          </a:xfrm>
          <a:prstGeom prst="rect">
            <a:avLst/>
          </a:prstGeom>
        </p:spPr>
      </p:pic>
      <p:sp>
        <p:nvSpPr>
          <p:cNvPr id="1520" name="CustomShape 2"/>
          <p:cNvSpPr/>
          <p:nvPr/>
        </p:nvSpPr>
        <p:spPr>
          <a:xfrm>
            <a:off x="9121680" y="6472080"/>
            <a:ext cx="659880" cy="244080"/>
          </a:xfrm>
          <a:prstGeom prst="rect">
            <a:avLst/>
          </a:prstGeom>
        </p:spPr>
        <p:txBody>
          <a:bodyPr/>
          <a:p>
            <a:pPr algn="r">
              <a:lnSpc>
                <a:spcPct val="100000"/>
              </a:lnSpc>
            </a:pPr>
            <a:fld id="{51E13191-7141-41E1-A1A1-114121F1D141}" type="slidenum">
              <a:rPr lang="it-IT" sz="900">
                <a:solidFill>
                  <a:srgbClr val="002060"/>
                </a:solidFill>
                <a:latin typeface="Arial"/>
              </a:rPr>
              <a:t>&lt;numero&gt;</a:t>
            </a:fld>
            <a:endParaRPr/>
          </a:p>
        </p:txBody>
      </p:sp>
      <p:sp>
        <p:nvSpPr>
          <p:cNvPr id="1521" name="TextShape 3"/>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1" name="TextShape 1"/>
          <p:cNvSpPr txBox="1"/>
          <p:nvPr/>
        </p:nvSpPr>
        <p:spPr>
          <a:xfrm>
            <a:off x="9547200" y="6716880"/>
            <a:ext cx="358560" cy="128160"/>
          </a:xfrm>
          <a:prstGeom prst="rect">
            <a:avLst/>
          </a:prstGeom>
        </p:spPr>
        <p:txBody>
          <a:bodyPr bIns="45000" lIns="90000" rIns="90000" tIns="45000"/>
          <a:p>
            <a:pPr>
              <a:lnSpc>
                <a:spcPct val="100000"/>
              </a:lnSpc>
            </a:pPr>
            <a:fld id="{7161F1F1-11E1-41B1-81F1-216151C1E171}" type="slidenum">
              <a:rPr lang="it-IT">
                <a:solidFill>
                  <a:srgbClr val="000000"/>
                </a:solidFill>
                <a:latin typeface="Arial"/>
              </a:rPr>
              <a:t>&lt;numero&gt;</a:t>
            </a:fld>
            <a:endParaRPr/>
          </a:p>
        </p:txBody>
      </p:sp>
      <p:sp>
        <p:nvSpPr>
          <p:cNvPr id="2102" name="CustomShape 2"/>
          <p:cNvSpPr/>
          <p:nvPr/>
        </p:nvSpPr>
        <p:spPr>
          <a:xfrm>
            <a:off x="128520" y="1772640"/>
            <a:ext cx="9432720" cy="4536000"/>
          </a:xfrm>
          <a:prstGeom prst="rect">
            <a:avLst>
              <a:gd fmla="val 0" name="adj"/>
            </a:avLst>
          </a:prstGeom>
          <a:solidFill>
            <a:srgbClr val="f2f2f2"/>
          </a:solidFill>
          <a:ln w="9360">
            <a:solidFill>
              <a:srgbClr val="808080"/>
            </a:solidFill>
            <a:round/>
            <a:tailEnd len="med" type="triangle" w="med"/>
          </a:ln>
        </p:spPr>
      </p:sp>
      <p:sp>
        <p:nvSpPr>
          <p:cNvPr id="2103" name="CustomShape 3"/>
          <p:cNvSpPr/>
          <p:nvPr/>
        </p:nvSpPr>
        <p:spPr>
          <a:xfrm>
            <a:off x="272520" y="2277000"/>
            <a:ext cx="2470320" cy="503640"/>
          </a:xfrm>
          <a:prstGeom prst="rect">
            <a:avLst/>
          </a:prstGeom>
          <a:solidFill>
            <a:srgbClr val="ffffff"/>
          </a:solidFill>
          <a:ln w="9360">
            <a:solidFill>
              <a:srgbClr val="565135"/>
            </a:solidFill>
            <a:round/>
            <a:tailEnd len="med" type="triangle" w="med"/>
          </a:ln>
        </p:spPr>
        <p:txBody>
          <a:bodyPr anchor="ctr" bIns="0" lIns="0" rIns="0" tIns="0"/>
          <a:p>
            <a:pPr>
              <a:lnSpc>
                <a:spcPct val="100000"/>
              </a:lnSpc>
            </a:pPr>
            <a:r>
              <a:rPr i="1" lang="it-IT" sz="1200">
                <a:solidFill>
                  <a:srgbClr val="006666"/>
                </a:solidFill>
                <a:latin typeface="Arial"/>
              </a:rPr>
              <a:t>Organo di indirizzo politico</a:t>
            </a:r>
            <a:endParaRPr/>
          </a:p>
        </p:txBody>
      </p:sp>
      <p:sp>
        <p:nvSpPr>
          <p:cNvPr id="2104" name="CustomShape 4"/>
          <p:cNvSpPr/>
          <p:nvPr/>
        </p:nvSpPr>
        <p:spPr>
          <a:xfrm>
            <a:off x="3103200" y="2349000"/>
            <a:ext cx="4790880" cy="455400"/>
          </a:xfrm>
          <a:prstGeom prst="rect">
            <a:avLst/>
          </a:prstGeom>
        </p:spPr>
        <p:txBody>
          <a:bodyPr bIns="45000" lIns="90000" rIns="90000" tIns="45000"/>
          <a:p>
            <a:pPr algn="ctr">
              <a:lnSpc>
                <a:spcPct val="100000"/>
              </a:lnSpc>
            </a:pPr>
            <a:r>
              <a:rPr b="1" lang="it-IT" sz="1200">
                <a:solidFill>
                  <a:srgbClr val="006666"/>
                </a:solidFill>
                <a:latin typeface="Arial"/>
                <a:ea typeface="Verdana"/>
              </a:rPr>
              <a:t>NOMINA DEL RESPONSABILE DELLA PREVENZIONE DELLA CORRUZIONE</a:t>
            </a:r>
            <a:endParaRPr/>
          </a:p>
        </p:txBody>
      </p:sp>
      <p:sp>
        <p:nvSpPr>
          <p:cNvPr id="2105" name="CustomShape 5"/>
          <p:cNvSpPr/>
          <p:nvPr/>
        </p:nvSpPr>
        <p:spPr>
          <a:xfrm>
            <a:off x="272520" y="4437000"/>
            <a:ext cx="2470320" cy="503640"/>
          </a:xfrm>
          <a:prstGeom prst="rect">
            <a:avLst/>
          </a:prstGeom>
          <a:solidFill>
            <a:srgbClr val="ffffff"/>
          </a:solidFill>
          <a:ln w="9360">
            <a:solidFill>
              <a:srgbClr val="565135"/>
            </a:solidFill>
            <a:round/>
            <a:tailEnd len="med" type="triangle" w="med"/>
          </a:ln>
        </p:spPr>
        <p:txBody>
          <a:bodyPr anchor="ctr" bIns="0" lIns="0" rIns="0" tIns="0"/>
          <a:p>
            <a:pPr>
              <a:lnSpc>
                <a:spcPct val="100000"/>
              </a:lnSpc>
            </a:pPr>
            <a:r>
              <a:rPr i="1" lang="it-IT" sz="1200">
                <a:solidFill>
                  <a:srgbClr val="006666"/>
                </a:solidFill>
                <a:latin typeface="Arial"/>
              </a:rPr>
              <a:t>Organo di indirizzo politico</a:t>
            </a:r>
            <a:endParaRPr/>
          </a:p>
        </p:txBody>
      </p:sp>
      <p:sp>
        <p:nvSpPr>
          <p:cNvPr id="2106" name="CustomShape 6"/>
          <p:cNvSpPr/>
          <p:nvPr/>
        </p:nvSpPr>
        <p:spPr>
          <a:xfrm>
            <a:off x="272520" y="3357000"/>
            <a:ext cx="2470320" cy="503640"/>
          </a:xfrm>
          <a:prstGeom prst="rect">
            <a:avLst/>
          </a:prstGeom>
          <a:solidFill>
            <a:srgbClr val="ffffff"/>
          </a:solidFill>
          <a:ln w="9360">
            <a:solidFill>
              <a:srgbClr val="565135"/>
            </a:solidFill>
            <a:round/>
            <a:tailEnd len="med" type="triangle" w="med"/>
          </a:ln>
        </p:spPr>
        <p:txBody>
          <a:bodyPr anchor="ctr" bIns="0" lIns="0" rIns="0" tIns="0"/>
          <a:p>
            <a:pPr>
              <a:lnSpc>
                <a:spcPct val="100000"/>
              </a:lnSpc>
            </a:pPr>
            <a:r>
              <a:rPr i="1" lang="it-IT" sz="1200">
                <a:solidFill>
                  <a:srgbClr val="006666"/>
                </a:solidFill>
                <a:latin typeface="Arial"/>
              </a:rPr>
              <a:t>Responsabile della prevenzione della corruzione</a:t>
            </a:r>
            <a:endParaRPr/>
          </a:p>
        </p:txBody>
      </p:sp>
      <p:sp>
        <p:nvSpPr>
          <p:cNvPr id="2107" name="CustomShape 7"/>
          <p:cNvSpPr/>
          <p:nvPr/>
        </p:nvSpPr>
        <p:spPr>
          <a:xfrm>
            <a:off x="3031200" y="4437000"/>
            <a:ext cx="4790880" cy="272880"/>
          </a:xfrm>
          <a:prstGeom prst="rect">
            <a:avLst/>
          </a:prstGeom>
        </p:spPr>
        <p:txBody>
          <a:bodyPr bIns="45000" lIns="90000" rIns="90000" tIns="45000"/>
          <a:p>
            <a:pPr algn="ctr">
              <a:lnSpc>
                <a:spcPct val="100000"/>
              </a:lnSpc>
            </a:pPr>
            <a:r>
              <a:rPr b="1" lang="it-IT" sz="1200">
                <a:solidFill>
                  <a:srgbClr val="006666"/>
                </a:solidFill>
                <a:latin typeface="Arial"/>
                <a:ea typeface="Verdana"/>
              </a:rPr>
              <a:t>ADOZIONE</a:t>
            </a:r>
            <a:r>
              <a:rPr b="1" lang="it-IT" sz="1200">
                <a:solidFill>
                  <a:srgbClr val="007c92"/>
                </a:solidFill>
                <a:latin typeface="Arial"/>
                <a:ea typeface="Verdana"/>
              </a:rPr>
              <a:t> </a:t>
            </a:r>
            <a:r>
              <a:rPr b="1" lang="it-IT" sz="1200">
                <a:solidFill>
                  <a:srgbClr val="006666"/>
                </a:solidFill>
                <a:latin typeface="Arial"/>
                <a:ea typeface="Verdana"/>
              </a:rPr>
              <a:t>E SUCCESSIVA TRASMISSIONE ALL'A.N.A.C.</a:t>
            </a:r>
            <a:endParaRPr/>
          </a:p>
        </p:txBody>
      </p:sp>
      <p:sp>
        <p:nvSpPr>
          <p:cNvPr id="2108" name="CustomShape 8"/>
          <p:cNvSpPr/>
          <p:nvPr/>
        </p:nvSpPr>
        <p:spPr>
          <a:xfrm>
            <a:off x="3103200" y="3429000"/>
            <a:ext cx="4790880" cy="455400"/>
          </a:xfrm>
          <a:prstGeom prst="rect">
            <a:avLst/>
          </a:prstGeom>
        </p:spPr>
        <p:txBody>
          <a:bodyPr bIns="45000" lIns="90000" rIns="90000" tIns="45000"/>
          <a:p>
            <a:pPr algn="ctr">
              <a:lnSpc>
                <a:spcPct val="100000"/>
              </a:lnSpc>
            </a:pPr>
            <a:r>
              <a:rPr b="1" lang="it-IT" sz="1200">
                <a:solidFill>
                  <a:srgbClr val="006666"/>
                </a:solidFill>
                <a:latin typeface="Arial"/>
                <a:ea typeface="Verdana"/>
              </a:rPr>
              <a:t>PROPOSTA DEL PIANO TRIENNALE DI PREVENZIONE DELLA CORRUZIONE</a:t>
            </a:r>
            <a:endParaRPr/>
          </a:p>
        </p:txBody>
      </p:sp>
      <p:sp>
        <p:nvSpPr>
          <p:cNvPr id="2109" name="CustomShape 9"/>
          <p:cNvSpPr/>
          <p:nvPr/>
        </p:nvSpPr>
        <p:spPr>
          <a:xfrm>
            <a:off x="272520" y="5445360"/>
            <a:ext cx="2470320" cy="503640"/>
          </a:xfrm>
          <a:prstGeom prst="rect">
            <a:avLst/>
          </a:prstGeom>
          <a:solidFill>
            <a:srgbClr val="ffffff"/>
          </a:solidFill>
          <a:ln w="9360">
            <a:solidFill>
              <a:srgbClr val="565135"/>
            </a:solidFill>
            <a:round/>
            <a:tailEnd len="med" type="triangle" w="med"/>
          </a:ln>
        </p:spPr>
        <p:txBody>
          <a:bodyPr anchor="ctr" bIns="0" lIns="0" rIns="0" tIns="0"/>
          <a:p>
            <a:pPr>
              <a:lnSpc>
                <a:spcPct val="100000"/>
              </a:lnSpc>
            </a:pPr>
            <a:r>
              <a:rPr i="1" lang="it-IT" sz="1200">
                <a:solidFill>
                  <a:srgbClr val="006666"/>
                </a:solidFill>
                <a:latin typeface="Arial"/>
              </a:rPr>
              <a:t>Responsabile della prevenzione della corruzione</a:t>
            </a:r>
            <a:endParaRPr/>
          </a:p>
        </p:txBody>
      </p:sp>
      <p:sp>
        <p:nvSpPr>
          <p:cNvPr id="2110" name="CustomShape 10"/>
          <p:cNvSpPr/>
          <p:nvPr/>
        </p:nvSpPr>
        <p:spPr>
          <a:xfrm>
            <a:off x="2743200" y="5445360"/>
            <a:ext cx="6587640" cy="455400"/>
          </a:xfrm>
          <a:prstGeom prst="rect">
            <a:avLst/>
          </a:prstGeom>
        </p:spPr>
        <p:txBody>
          <a:bodyPr bIns="45000" lIns="90000" rIns="90000" tIns="45000"/>
          <a:p>
            <a:pPr algn="ctr">
              <a:lnSpc>
                <a:spcPct val="100000"/>
              </a:lnSpc>
            </a:pPr>
            <a:r>
              <a:rPr b="1" lang="it-IT" sz="1200">
                <a:solidFill>
                  <a:srgbClr val="006666"/>
                </a:solidFill>
                <a:latin typeface="Arial"/>
                <a:ea typeface="Verdana"/>
              </a:rPr>
              <a:t>VERIFICA EFFICACE ATTUAZIONE ED IDONEITA’, PROPOSTE DI MODIFICA IN CASO DI SIGNIFICATIVE VIOLAZIONI O MUTAMENTI NELL’ORGANIZZAZIONE A NELL’ATTIVITA’ </a:t>
            </a:r>
            <a:endParaRPr/>
          </a:p>
        </p:txBody>
      </p:sp>
      <p:sp>
        <p:nvSpPr>
          <p:cNvPr id="2111" name="Line 11"/>
          <p:cNvSpPr/>
          <p:nvPr/>
        </p:nvSpPr>
        <p:spPr>
          <a:xfrm flipV="1">
            <a:off x="128160" y="2971800"/>
            <a:ext cx="9433080" cy="28080"/>
          </a:xfrm>
          <a:prstGeom prst="line">
            <a:avLst/>
          </a:prstGeom>
          <a:ln w="9360">
            <a:solidFill>
              <a:srgbClr val="565135"/>
            </a:solidFill>
            <a:custDash>
              <a:ds d="140000" sp="105000"/>
            </a:custDash>
            <a:round/>
          </a:ln>
        </p:spPr>
      </p:sp>
      <p:sp>
        <p:nvSpPr>
          <p:cNvPr id="2112" name="Line 12"/>
          <p:cNvSpPr/>
          <p:nvPr/>
        </p:nvSpPr>
        <p:spPr>
          <a:xfrm>
            <a:off x="128160" y="4152240"/>
            <a:ext cx="9433080" cy="38520"/>
          </a:xfrm>
          <a:prstGeom prst="line">
            <a:avLst/>
          </a:prstGeom>
          <a:ln w="9360">
            <a:solidFill>
              <a:srgbClr val="565135"/>
            </a:solidFill>
            <a:custDash>
              <a:ds d="140000" sp="105000"/>
            </a:custDash>
            <a:round/>
          </a:ln>
        </p:spPr>
      </p:sp>
      <p:sp>
        <p:nvSpPr>
          <p:cNvPr id="2113" name="Line 13"/>
          <p:cNvSpPr/>
          <p:nvPr/>
        </p:nvSpPr>
        <p:spPr>
          <a:xfrm>
            <a:off x="128160" y="5232240"/>
            <a:ext cx="9433080" cy="25560"/>
          </a:xfrm>
          <a:prstGeom prst="line">
            <a:avLst/>
          </a:prstGeom>
          <a:ln w="9360">
            <a:solidFill>
              <a:srgbClr val="565135"/>
            </a:solidFill>
            <a:custDash>
              <a:ds d="140000" sp="105000"/>
            </a:custDash>
            <a:round/>
          </a:ln>
        </p:spPr>
      </p:sp>
      <p:sp>
        <p:nvSpPr>
          <p:cNvPr id="2114" name="CustomShape 14"/>
          <p:cNvSpPr/>
          <p:nvPr/>
        </p:nvSpPr>
        <p:spPr>
          <a:xfrm>
            <a:off x="1808280" y="1112760"/>
            <a:ext cx="6345000" cy="334440"/>
          </a:xfrm>
          <a:prstGeom prst="rect">
            <a:avLst/>
          </a:prstGeom>
        </p:spPr>
        <p:txBody>
          <a:bodyPr anchor="ctr" bIns="0" lIns="0" rIns="0" tIns="0"/>
          <a:p>
            <a:pPr algn="ctr">
              <a:lnSpc>
                <a:spcPct val="100000"/>
              </a:lnSpc>
            </a:pPr>
            <a:r>
              <a:rPr b="1" lang="it-IT" sz="1200" u="sng">
                <a:solidFill>
                  <a:srgbClr val="007c92"/>
                </a:solidFill>
                <a:latin typeface="Arial"/>
              </a:rPr>
              <a:t>RUOLI NELL‘ ITER DI ADOZIONE DEL PIANO TRIENNALE DI PREVENZIONE DELLA CORRUZIONE</a:t>
            </a:r>
            <a:endParaRPr/>
          </a:p>
        </p:txBody>
      </p:sp>
      <p:sp>
        <p:nvSpPr>
          <p:cNvPr id="2115" name="TextShape 1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Il Piano Triennale di Prevenzione della Corruzione (P.T.P.C.) </a:t>
            </a:r>
            <a:endParaRPr/>
          </a:p>
        </p:txBody>
      </p:sp>
      <p:pic>
        <p:nvPicPr>
          <p:cNvPr descr="" id="2116" name=""/>
          <p:cNvPicPr/>
          <p:nvPr/>
        </p:nvPicPr>
        <p:blipFill>
          <a:blip r:embed="rId1"/>
          <a:stretch>
            <a:fillRect/>
          </a:stretch>
        </p:blipFill>
        <p:spPr>
          <a:xfrm>
            <a:off x="0" y="0"/>
            <a:ext cx="152280" cy="152280"/>
          </a:xfrm>
          <a:prstGeom prst="rect">
            <a:avLst/>
          </a:prstGeom>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7" name="CustomShape 1"/>
          <p:cNvSpPr/>
          <p:nvPr/>
        </p:nvSpPr>
        <p:spPr>
          <a:xfrm>
            <a:off x="2063160" y="2005200"/>
            <a:ext cx="2847240" cy="2847240"/>
          </a:xfrm>
          <a:prstGeom prst="rect">
            <a:avLst/>
          </a:prstGeom>
          <a:solidFill>
            <a:srgbClr val="007c92"/>
          </a:solidFill>
        </p:spPr>
        <p:txBody>
          <a:bodyPr anchor="ctr" bIns="9000" lIns="9000" rIns="9000" tIns="9000"/>
          <a:p>
            <a:pPr algn="ctr">
              <a:lnSpc>
                <a:spcPct val="90000"/>
              </a:lnSpc>
            </a:pPr>
            <a:r>
              <a:rPr b="1" lang="it-IT" sz="1400">
                <a:solidFill>
                  <a:srgbClr val="ffffff"/>
                </a:solidFill>
                <a:latin typeface="Arial"/>
              </a:rPr>
              <a:t>PIANO TRIENNALE DI PREVENZIONE DELLA CORRUZIONE (P.T.P.C.)</a:t>
            </a:r>
            <a:endParaRPr/>
          </a:p>
          <a:p>
            <a:pPr algn="ctr">
              <a:lnSpc>
                <a:spcPct val="90000"/>
              </a:lnSpc>
            </a:pPr>
            <a:endParaRPr/>
          </a:p>
        </p:txBody>
      </p:sp>
      <p:sp>
        <p:nvSpPr>
          <p:cNvPr id="2118" name="CustomShape 2"/>
          <p:cNvSpPr/>
          <p:nvPr/>
        </p:nvSpPr>
        <p:spPr>
          <a:xfrm>
            <a:off x="4910400" y="3390120"/>
            <a:ext cx="1635480" cy="77400"/>
          </a:xfrm>
          <a:prstGeom prst="rect">
            <a:avLst/>
          </a:prstGeom>
          <a:ln w="12600">
            <a:solidFill>
              <a:srgbClr val="006374"/>
            </a:solidFill>
            <a:round/>
          </a:ln>
        </p:spPr>
      </p:sp>
      <p:sp>
        <p:nvSpPr>
          <p:cNvPr id="2119" name="CustomShape 3"/>
          <p:cNvSpPr/>
          <p:nvPr/>
        </p:nvSpPr>
        <p:spPr>
          <a:xfrm>
            <a:off x="6546600" y="2819520"/>
            <a:ext cx="1296000" cy="1218960"/>
          </a:xfrm>
          <a:prstGeom prst="rect">
            <a:avLst/>
          </a:prstGeom>
          <a:solidFill>
            <a:srgbClr val="007c92"/>
          </a:solidFill>
        </p:spPr>
      </p:sp>
      <p:sp>
        <p:nvSpPr>
          <p:cNvPr id="2120" name="CustomShape 4"/>
          <p:cNvSpPr/>
          <p:nvPr/>
        </p:nvSpPr>
        <p:spPr>
          <a:xfrm>
            <a:off x="-773094113280" y="-773094113280"/>
            <a:ext cx="773094112920" cy="416880"/>
          </a:xfrm>
          <a:prstGeom prst="rect">
            <a:avLst/>
          </a:prstGeom>
        </p:spPr>
        <p:txBody>
          <a:bodyPr bIns="45000" lIns="90000" rIns="90000" tIns="45000"/>
          <a:p>
            <a:r>
              <a:rPr b="1" lang="it-IT" sz="1400"/>
              <a:t>PIANO TRIENNALE DI PREVENZIONE DELLA CORRUZIONE (P.T.P.C.)</a:t>
            </a:r>
            <a:endParaRPr/>
          </a:p>
        </p:txBody>
      </p:sp>
      <p:sp>
        <p:nvSpPr>
          <p:cNvPr id="2121" name="CustomShape 5"/>
          <p:cNvSpPr/>
          <p:nvPr/>
        </p:nvSpPr>
        <p:spPr>
          <a:xfrm>
            <a:off x="-773094113280" y="-773094113280"/>
            <a:ext cx="14971267800" cy="4547954520"/>
          </a:xfrm>
          <a:prstGeom prst="rect">
            <a:avLst/>
          </a:prstGeom>
        </p:spPr>
      </p:sp>
      <p:sp>
        <p:nvSpPr>
          <p:cNvPr id="2122" name="CustomShape 6"/>
          <p:cNvSpPr/>
          <p:nvPr/>
        </p:nvSpPr>
        <p:spPr>
          <a:xfrm>
            <a:off x="-773094113280" y="336549898440"/>
            <a:ext cx="74856339720" cy="22739774760"/>
          </a:xfrm>
          <a:prstGeom prst="rect">
            <a:avLst/>
          </a:prstGeom>
        </p:spPr>
      </p:sp>
      <p:sp>
        <p:nvSpPr>
          <p:cNvPr id="2123" name="CustomShape 7"/>
          <p:cNvSpPr/>
          <p:nvPr/>
        </p:nvSpPr>
        <p:spPr>
          <a:xfrm>
            <a:off x="6248520" y="3048120"/>
            <a:ext cx="190476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Adozione e trasmissione all'A.N.A.C. del P.T.P.C.</a:t>
            </a:r>
            <a:endParaRPr/>
          </a:p>
        </p:txBody>
      </p:sp>
      <p:sp>
        <p:nvSpPr>
          <p:cNvPr id="2124" name="CustomShape 8"/>
          <p:cNvSpPr/>
          <p:nvPr/>
        </p:nvSpPr>
        <p:spPr>
          <a:xfrm>
            <a:off x="304920" y="1819440"/>
            <a:ext cx="2581200" cy="160200"/>
          </a:xfrm>
          <a:prstGeom prst="rect">
            <a:avLst/>
          </a:prstGeom>
        </p:spPr>
        <p:txBody>
          <a:bodyPr bIns="0" lIns="0" rIns="0" tIns="0"/>
          <a:p>
            <a:pPr algn="ctr">
              <a:lnSpc>
                <a:spcPct val="100000"/>
              </a:lnSpc>
            </a:pPr>
            <a:r>
              <a:rPr b="1" lang="it-IT" sz="1050" u="sng">
                <a:solidFill>
                  <a:srgbClr val="003e49"/>
                </a:solidFill>
                <a:latin typeface="Arial"/>
              </a:rPr>
              <a:t>RIF.: Art. 1, commi 5 e 8, L. 190/2012</a:t>
            </a:r>
            <a:endParaRPr/>
          </a:p>
        </p:txBody>
      </p:sp>
      <p:sp>
        <p:nvSpPr>
          <p:cNvPr id="2125" name="CustomShape 9"/>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31 gennaio 2014</a:t>
            </a:r>
            <a:endParaRPr/>
          </a:p>
          <a:p>
            <a:pPr algn="ctr">
              <a:lnSpc>
                <a:spcPct val="100000"/>
              </a:lnSpc>
            </a:pPr>
            <a:r>
              <a:rPr b="1" lang="it-IT" sz="900">
                <a:solidFill>
                  <a:srgbClr val="006666"/>
                </a:solidFill>
                <a:latin typeface="Verdana"/>
                <a:ea typeface="Verdana"/>
              </a:rPr>
              <a:t>31 gennaio di ogni anno</a:t>
            </a:r>
            <a:endParaRPr/>
          </a:p>
        </p:txBody>
      </p:sp>
      <p:sp>
        <p:nvSpPr>
          <p:cNvPr id="2126" name="CustomShape 10"/>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prefetti (per gli enti locali) responsabile della prevenzione, O.I.V., tutti i dirigenti</a:t>
            </a:r>
            <a:endParaRPr/>
          </a:p>
        </p:txBody>
      </p:sp>
      <p:sp>
        <p:nvSpPr>
          <p:cNvPr id="2127" name="CustomShape 11"/>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128" name="CustomShape 12"/>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129" name="CustomShape 13"/>
          <p:cNvSpPr/>
          <p:nvPr/>
        </p:nvSpPr>
        <p:spPr>
          <a:xfrm>
            <a:off x="9210600" y="115236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a:t>
            </a:r>
            <a:endParaRPr/>
          </a:p>
        </p:txBody>
      </p:sp>
      <p:sp>
        <p:nvSpPr>
          <p:cNvPr id="2130"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1" name="CustomShape 1"/>
          <p:cNvSpPr/>
          <p:nvPr/>
        </p:nvSpPr>
        <p:spPr>
          <a:xfrm>
            <a:off x="2063160" y="2005200"/>
            <a:ext cx="2847240" cy="284724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TRASPARENZA</a:t>
            </a:r>
            <a:endParaRPr/>
          </a:p>
          <a:p>
            <a:pPr algn="ctr">
              <a:lnSpc>
                <a:spcPct val="90000"/>
              </a:lnSpc>
            </a:pPr>
            <a:endParaRPr/>
          </a:p>
        </p:txBody>
      </p:sp>
      <p:sp>
        <p:nvSpPr>
          <p:cNvPr id="2132" name="CustomShape 2"/>
          <p:cNvSpPr/>
          <p:nvPr/>
        </p:nvSpPr>
        <p:spPr>
          <a:xfrm>
            <a:off x="4910400" y="3390120"/>
            <a:ext cx="1635480" cy="77400"/>
          </a:xfrm>
          <a:prstGeom prst="rect">
            <a:avLst/>
          </a:prstGeom>
          <a:ln w="12600">
            <a:solidFill>
              <a:srgbClr val="006374"/>
            </a:solidFill>
            <a:round/>
          </a:ln>
        </p:spPr>
      </p:sp>
      <p:sp>
        <p:nvSpPr>
          <p:cNvPr id="2133" name="CustomShape 3"/>
          <p:cNvSpPr/>
          <p:nvPr/>
        </p:nvSpPr>
        <p:spPr>
          <a:xfrm>
            <a:off x="6546600" y="2819520"/>
            <a:ext cx="1296000" cy="1218960"/>
          </a:xfrm>
          <a:prstGeom prst="rect">
            <a:avLst/>
          </a:prstGeom>
          <a:solidFill>
            <a:srgbClr val="007c92"/>
          </a:solidFill>
        </p:spPr>
        <p:txBody>
          <a:bodyPr anchor="ctr" bIns="37440" lIns="37440" rIns="37440" tIns="37440"/>
          <a:p>
            <a:pPr algn="ctr">
              <a:lnSpc>
                <a:spcPct val="90000"/>
              </a:lnSpc>
            </a:pPr>
            <a:r>
              <a:rPr lang="it-IT" sz="5900">
                <a:solidFill>
                  <a:srgbClr val="ffffff"/>
                </a:solidFill>
                <a:latin typeface="Arial"/>
              </a:rPr>
              <a:t> </a:t>
            </a:r>
            <a:endParaRPr/>
          </a:p>
        </p:txBody>
      </p:sp>
      <p:sp>
        <p:nvSpPr>
          <p:cNvPr id="2134" name="CustomShape 4"/>
          <p:cNvSpPr/>
          <p:nvPr/>
        </p:nvSpPr>
        <p:spPr>
          <a:xfrm>
            <a:off x="16141826880" y="5368078800"/>
            <a:ext cx="1717039800" cy="1166706360"/>
          </a:xfrm>
          <a:prstGeom prst="rect">
            <a:avLst/>
          </a:prstGeom>
        </p:spPr>
      </p:sp>
      <p:sp>
        <p:nvSpPr>
          <p:cNvPr id="2135" name="CustomShape 5"/>
          <p:cNvSpPr/>
          <p:nvPr/>
        </p:nvSpPr>
        <p:spPr>
          <a:xfrm>
            <a:off x="3779138880" y="10268247240"/>
            <a:ext cx="343407600" cy="233340840"/>
          </a:xfrm>
          <a:prstGeom prst="rect">
            <a:avLst/>
          </a:prstGeom>
        </p:spPr>
      </p:sp>
      <p:sp>
        <p:nvSpPr>
          <p:cNvPr id="2136" name="CustomShape 6"/>
          <p:cNvSpPr/>
          <p:nvPr/>
        </p:nvSpPr>
        <p:spPr>
          <a:xfrm>
            <a:off x="3779138880" y="701251560"/>
            <a:ext cx="6868159560" cy="490680"/>
          </a:xfrm>
          <a:prstGeom prst="rect">
            <a:avLst/>
          </a:prstGeom>
        </p:spPr>
        <p:txBody>
          <a:bodyPr bIns="45000" lIns="90000" rIns="90000" tIns="45000"/>
          <a:p>
            <a:pPr lvl="1">
              <a:buSzPct val="45000"/>
              <a:buFont typeface="StarSymbol"/>
              <a:buChar char=""/>
            </a:pPr>
            <a:r>
              <a:rPr lang="it-IT"/>
              <a:t> </a:t>
            </a:r>
            <a:endParaRPr/>
          </a:p>
        </p:txBody>
      </p:sp>
      <p:sp>
        <p:nvSpPr>
          <p:cNvPr id="2137" name="CustomShape 7"/>
          <p:cNvSpPr/>
          <p:nvPr/>
        </p:nvSpPr>
        <p:spPr>
          <a:xfrm>
            <a:off x="5181480" y="3388320"/>
            <a:ext cx="3993840" cy="1036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endParaRPr/>
          </a:p>
          <a:p>
            <a:pPr algn="ctr">
              <a:lnSpc>
                <a:spcPct val="100000"/>
              </a:lnSpc>
            </a:pPr>
            <a:r>
              <a:rPr b="1" lang="it-IT" sz="1200">
                <a:solidFill>
                  <a:srgbClr val="005d6d"/>
                </a:solidFill>
                <a:latin typeface="Arial"/>
              </a:rPr>
              <a:t>Pubblicazione sui siti istituzionali dei dati concernenti l’organizzazione e l’attività delle pubbliche amministrazioni secondo le indicazioni contenute nel D.lgs. n. 33/2013 e le altre prescrizioni vigenti</a:t>
            </a:r>
            <a:endParaRPr/>
          </a:p>
          <a:p>
            <a:pPr algn="ctr">
              <a:lnSpc>
                <a:spcPct val="100000"/>
              </a:lnSpc>
            </a:pPr>
            <a:endParaRPr/>
          </a:p>
        </p:txBody>
      </p:sp>
      <p:sp>
        <p:nvSpPr>
          <p:cNvPr id="2138" name="CustomShape 8"/>
          <p:cNvSpPr/>
          <p:nvPr/>
        </p:nvSpPr>
        <p:spPr>
          <a:xfrm>
            <a:off x="228600" y="1715760"/>
            <a:ext cx="2581200" cy="639720"/>
          </a:xfrm>
          <a:prstGeom prst="rect">
            <a:avLst/>
          </a:prstGeom>
        </p:spPr>
        <p:txBody>
          <a:bodyPr bIns="0" lIns="0" rIns="0" tIns="0"/>
          <a:p>
            <a:pPr algn="ctr">
              <a:lnSpc>
                <a:spcPct val="100000"/>
              </a:lnSpc>
            </a:pPr>
            <a:r>
              <a:rPr b="1" lang="it-IT" sz="1050" u="sng">
                <a:solidFill>
                  <a:srgbClr val="003e49"/>
                </a:solidFill>
                <a:latin typeface="Arial"/>
              </a:rPr>
              <a:t>RIF.: •D.lgs. n. 33/2013</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Art. 1 commi 15, 16, 26, 27, 28, 29, 30,</a:t>
            </a:r>
            <a:endParaRPr/>
          </a:p>
          <a:p>
            <a:pPr algn="ctr">
              <a:lnSpc>
                <a:spcPct val="100000"/>
              </a:lnSpc>
            </a:pPr>
            <a:r>
              <a:rPr b="1" lang="it-IT" sz="1050" u="sng">
                <a:solidFill>
                  <a:srgbClr val="003e49"/>
                </a:solidFill>
                <a:latin typeface="Arial"/>
              </a:rPr>
              <a:t>32, 33 e 34, l. 190/2012</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Capo V della L. 241/1990</a:t>
            </a:r>
            <a:endParaRPr/>
          </a:p>
        </p:txBody>
      </p:sp>
      <p:sp>
        <p:nvSpPr>
          <p:cNvPr id="2139" name="CustomShape 9"/>
          <p:cNvSpPr/>
          <p:nvPr/>
        </p:nvSpPr>
        <p:spPr>
          <a:xfrm>
            <a:off x="30492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inserire nell’ambito del</a:t>
            </a:r>
            <a:endParaRPr/>
          </a:p>
          <a:p>
            <a:pPr algn="ctr">
              <a:lnSpc>
                <a:spcPct val="100000"/>
              </a:lnSpc>
            </a:pPr>
            <a:r>
              <a:rPr b="1" lang="it-IT" sz="900">
                <a:solidFill>
                  <a:srgbClr val="006666"/>
                </a:solidFill>
                <a:latin typeface="Verdana"/>
                <a:ea typeface="Verdana"/>
              </a:rPr>
              <a:t>P.T.T.I. (parte integrante del P.T.P.C.)</a:t>
            </a:r>
            <a:endParaRPr/>
          </a:p>
        </p:txBody>
      </p:sp>
      <p:sp>
        <p:nvSpPr>
          <p:cNvPr id="2140" name="CustomShape 10"/>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trasparenza, responsabile della prevenzione, O.I.V., dirigente responsabile della struttura coinvolta</a:t>
            </a:r>
            <a:endParaRPr/>
          </a:p>
        </p:txBody>
      </p:sp>
      <p:sp>
        <p:nvSpPr>
          <p:cNvPr id="2141" name="CustomShape 11"/>
          <p:cNvSpPr/>
          <p:nvPr/>
        </p:nvSpPr>
        <p:spPr>
          <a:xfrm>
            <a:off x="52092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142" name="CustomShape 12"/>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143" name="CustomShape 13"/>
          <p:cNvSpPr/>
          <p:nvPr/>
        </p:nvSpPr>
        <p:spPr>
          <a:xfrm>
            <a:off x="9210600" y="119160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2</a:t>
            </a:r>
            <a:endParaRPr/>
          </a:p>
        </p:txBody>
      </p:sp>
      <p:sp>
        <p:nvSpPr>
          <p:cNvPr id="2144"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5" name="CustomShape 1"/>
          <p:cNvSpPr/>
          <p:nvPr/>
        </p:nvSpPr>
        <p:spPr>
          <a:xfrm>
            <a:off x="3962520" y="2831040"/>
            <a:ext cx="2057040" cy="1212480"/>
          </a:xfrm>
          <a:prstGeom prst="rect">
            <a:avLst/>
          </a:prstGeom>
          <a:solidFill>
            <a:srgbClr val="007c92"/>
          </a:solidFill>
        </p:spPr>
        <p:txBody>
          <a:bodyPr anchor="ctr" bIns="7560" lIns="7560" rIns="7560" tIns="7560"/>
          <a:p>
            <a:pPr algn="ctr">
              <a:lnSpc>
                <a:spcPct val="90000"/>
              </a:lnSpc>
            </a:pPr>
            <a:r>
              <a:rPr b="1" lang="it-IT" sz="1200">
                <a:solidFill>
                  <a:srgbClr val="ffffff"/>
                </a:solidFill>
                <a:latin typeface="Arial"/>
                <a:ea typeface="Verdana"/>
              </a:rPr>
              <a:t>CODICE DI COMPORTAMENTO</a:t>
            </a:r>
            <a:endParaRPr/>
          </a:p>
        </p:txBody>
      </p:sp>
      <p:sp>
        <p:nvSpPr>
          <p:cNvPr id="2146" name="CustomShape 2"/>
          <p:cNvSpPr/>
          <p:nvPr/>
        </p:nvSpPr>
        <p:spPr>
          <a:xfrm>
            <a:off x="4977720" y="2831040"/>
            <a:ext cx="365040" cy="26280"/>
          </a:xfrm>
          <a:prstGeom prst="rect">
            <a:avLst/>
          </a:prstGeom>
          <a:ln w="12600">
            <a:solidFill>
              <a:srgbClr val="006374"/>
            </a:solidFill>
            <a:round/>
          </a:ln>
        </p:spPr>
      </p:sp>
      <p:sp>
        <p:nvSpPr>
          <p:cNvPr id="2147" name="CustomShape 3"/>
          <p:cNvSpPr/>
          <p:nvPr/>
        </p:nvSpPr>
        <p:spPr>
          <a:xfrm>
            <a:off x="4384800" y="1252800"/>
            <a:ext cx="1212480" cy="1212480"/>
          </a:xfrm>
          <a:prstGeom prst="rect">
            <a:avLst/>
          </a:prstGeom>
          <a:solidFill>
            <a:srgbClr val="007c92"/>
          </a:solidFill>
        </p:spPr>
      </p:sp>
      <p:sp>
        <p:nvSpPr>
          <p:cNvPr id="2148" name="CustomShape 4"/>
          <p:cNvSpPr/>
          <p:nvPr/>
        </p:nvSpPr>
        <p:spPr>
          <a:xfrm>
            <a:off x="5719320" y="3001680"/>
            <a:ext cx="122760" cy="26280"/>
          </a:xfrm>
          <a:prstGeom prst="rect">
            <a:avLst/>
          </a:prstGeom>
          <a:ln w="12600">
            <a:solidFill>
              <a:srgbClr val="006374"/>
            </a:solidFill>
            <a:round/>
          </a:ln>
        </p:spPr>
      </p:sp>
      <p:sp>
        <p:nvSpPr>
          <p:cNvPr id="2149" name="CustomShape 5"/>
          <p:cNvSpPr/>
          <p:nvPr/>
        </p:nvSpPr>
        <p:spPr>
          <a:xfrm>
            <a:off x="5751360" y="2041920"/>
            <a:ext cx="1212480" cy="1212480"/>
          </a:xfrm>
          <a:prstGeom prst="rect">
            <a:avLst/>
          </a:prstGeom>
          <a:solidFill>
            <a:srgbClr val="007c92"/>
          </a:solidFill>
        </p:spPr>
      </p:sp>
      <p:sp>
        <p:nvSpPr>
          <p:cNvPr id="2150" name="CustomShape 6"/>
          <p:cNvSpPr/>
          <p:nvPr/>
        </p:nvSpPr>
        <p:spPr>
          <a:xfrm>
            <a:off x="5732640" y="3850200"/>
            <a:ext cx="122760" cy="26280"/>
          </a:xfrm>
          <a:prstGeom prst="rect">
            <a:avLst/>
          </a:prstGeom>
          <a:ln w="12600">
            <a:solidFill>
              <a:srgbClr val="006374"/>
            </a:solidFill>
            <a:round/>
          </a:ln>
        </p:spPr>
      </p:sp>
      <p:sp>
        <p:nvSpPr>
          <p:cNvPr id="2151" name="CustomShape 7"/>
          <p:cNvSpPr/>
          <p:nvPr/>
        </p:nvSpPr>
        <p:spPr>
          <a:xfrm>
            <a:off x="5751360" y="3620160"/>
            <a:ext cx="1212480" cy="1212480"/>
          </a:xfrm>
          <a:prstGeom prst="rect">
            <a:avLst/>
          </a:prstGeom>
          <a:solidFill>
            <a:srgbClr val="007c92"/>
          </a:solidFill>
        </p:spPr>
      </p:sp>
      <p:sp>
        <p:nvSpPr>
          <p:cNvPr id="2152" name="CustomShape 8"/>
          <p:cNvSpPr/>
          <p:nvPr/>
        </p:nvSpPr>
        <p:spPr>
          <a:xfrm>
            <a:off x="5004360" y="4043880"/>
            <a:ext cx="365040" cy="26280"/>
          </a:xfrm>
          <a:prstGeom prst="rect">
            <a:avLst/>
          </a:prstGeom>
          <a:ln w="12600">
            <a:solidFill>
              <a:srgbClr val="006374"/>
            </a:solidFill>
            <a:round/>
          </a:ln>
        </p:spPr>
      </p:sp>
      <p:sp>
        <p:nvSpPr>
          <p:cNvPr id="2153" name="CustomShape 9"/>
          <p:cNvSpPr/>
          <p:nvPr/>
        </p:nvSpPr>
        <p:spPr>
          <a:xfrm>
            <a:off x="4384800" y="4409280"/>
            <a:ext cx="1212480" cy="1212480"/>
          </a:xfrm>
          <a:prstGeom prst="rect">
            <a:avLst/>
          </a:prstGeom>
          <a:solidFill>
            <a:srgbClr val="007c92"/>
          </a:solidFill>
        </p:spPr>
      </p:sp>
      <p:sp>
        <p:nvSpPr>
          <p:cNvPr id="2154" name="CustomShape 10"/>
          <p:cNvSpPr/>
          <p:nvPr/>
        </p:nvSpPr>
        <p:spPr>
          <a:xfrm>
            <a:off x="4262760" y="3873240"/>
            <a:ext cx="122760" cy="26280"/>
          </a:xfrm>
          <a:prstGeom prst="rect">
            <a:avLst/>
          </a:prstGeom>
          <a:ln w="12600">
            <a:solidFill>
              <a:srgbClr val="006374"/>
            </a:solidFill>
            <a:round/>
          </a:ln>
        </p:spPr>
      </p:sp>
      <p:sp>
        <p:nvSpPr>
          <p:cNvPr id="2155" name="CustomShape 11"/>
          <p:cNvSpPr/>
          <p:nvPr/>
        </p:nvSpPr>
        <p:spPr>
          <a:xfrm>
            <a:off x="3017880" y="3620160"/>
            <a:ext cx="1212480" cy="1212480"/>
          </a:xfrm>
          <a:prstGeom prst="rect">
            <a:avLst/>
          </a:prstGeom>
          <a:solidFill>
            <a:srgbClr val="007c92"/>
          </a:solidFill>
        </p:spPr>
      </p:sp>
      <p:sp>
        <p:nvSpPr>
          <p:cNvPr id="2156" name="CustomShape 12"/>
          <p:cNvSpPr/>
          <p:nvPr/>
        </p:nvSpPr>
        <p:spPr>
          <a:xfrm>
            <a:off x="4249440" y="3024720"/>
            <a:ext cx="122760" cy="26280"/>
          </a:xfrm>
          <a:prstGeom prst="rect">
            <a:avLst/>
          </a:prstGeom>
          <a:ln w="12600">
            <a:solidFill>
              <a:srgbClr val="006374"/>
            </a:solidFill>
            <a:round/>
          </a:ln>
        </p:spPr>
      </p:sp>
      <p:sp>
        <p:nvSpPr>
          <p:cNvPr id="2157" name="CustomShape 13"/>
          <p:cNvSpPr/>
          <p:nvPr/>
        </p:nvSpPr>
        <p:spPr>
          <a:xfrm>
            <a:off x="3017880" y="2041920"/>
            <a:ext cx="1212480" cy="1212480"/>
          </a:xfrm>
          <a:prstGeom prst="rect">
            <a:avLst/>
          </a:prstGeom>
          <a:solidFill>
            <a:srgbClr val="007c92"/>
          </a:solidFill>
        </p:spPr>
      </p:sp>
      <p:sp>
        <p:nvSpPr>
          <p:cNvPr id="2158" name="CustomShape 14"/>
          <p:cNvSpPr/>
          <p:nvPr/>
        </p:nvSpPr>
        <p:spPr>
          <a:xfrm>
            <a:off x="-773094113280" y="-773094113280"/>
            <a:ext cx="773094112920" cy="376200"/>
          </a:xfrm>
          <a:prstGeom prst="rect">
            <a:avLst/>
          </a:prstGeom>
        </p:spPr>
        <p:txBody>
          <a:bodyPr bIns="45000" lIns="90000" rIns="90000" tIns="45000"/>
          <a:p>
            <a:r>
              <a:rPr b="1" lang="it-IT" sz="1200">
                <a:solidFill>
                  <a:srgbClr val="ffffff"/>
                </a:solidFill>
                <a:ea typeface="Verdana"/>
              </a:rPr>
              <a:t>CODICE DI COMPORTAMENTO</a:t>
            </a:r>
            <a:endParaRPr/>
          </a:p>
        </p:txBody>
      </p:sp>
      <p:sp>
        <p:nvSpPr>
          <p:cNvPr id="2159" name="CustomShape 15"/>
          <p:cNvSpPr/>
          <p:nvPr/>
        </p:nvSpPr>
        <p:spPr>
          <a:xfrm>
            <a:off x="-773094113280" y="-773094113280"/>
            <a:ext cx="13298195160" cy="5177536200"/>
          </a:xfrm>
          <a:prstGeom prst="rect">
            <a:avLst/>
          </a:prstGeom>
        </p:spPr>
      </p:sp>
      <p:sp>
        <p:nvSpPr>
          <p:cNvPr id="2160" name="CustomShape 16"/>
          <p:cNvSpPr/>
          <p:nvPr/>
        </p:nvSpPr>
        <p:spPr>
          <a:xfrm>
            <a:off x="-773094113280" y="-773094113280"/>
            <a:ext cx="66490976520" cy="25887681720"/>
          </a:xfrm>
          <a:prstGeom prst="rect">
            <a:avLst/>
          </a:prstGeom>
        </p:spPr>
      </p:sp>
      <p:sp>
        <p:nvSpPr>
          <p:cNvPr id="2161" name="CustomShape 17"/>
          <p:cNvSpPr/>
          <p:nvPr/>
        </p:nvSpPr>
        <p:spPr>
          <a:xfrm>
            <a:off x="-773094113280" y="-773094113280"/>
            <a:ext cx="66490976520" cy="25887681720"/>
          </a:xfrm>
          <a:prstGeom prst="rect">
            <a:avLst/>
          </a:prstGeom>
        </p:spPr>
      </p:sp>
      <p:sp>
        <p:nvSpPr>
          <p:cNvPr id="2162" name="CustomShape 18"/>
          <p:cNvSpPr/>
          <p:nvPr/>
        </p:nvSpPr>
        <p:spPr>
          <a:xfrm>
            <a:off x="914400" y="-773094113280"/>
            <a:ext cx="66490976520" cy="25887681720"/>
          </a:xfrm>
          <a:prstGeom prst="rect">
            <a:avLst/>
          </a:prstGeom>
        </p:spPr>
      </p:sp>
      <p:sp>
        <p:nvSpPr>
          <p:cNvPr id="2163" name="CustomShape 19"/>
          <p:cNvSpPr/>
          <p:nvPr/>
        </p:nvSpPr>
        <p:spPr>
          <a:xfrm>
            <a:off x="-773094113280" y="-773094113280"/>
            <a:ext cx="66490976520" cy="25887681720"/>
          </a:xfrm>
          <a:prstGeom prst="rect">
            <a:avLst/>
          </a:prstGeom>
        </p:spPr>
      </p:sp>
      <p:sp>
        <p:nvSpPr>
          <p:cNvPr id="2164" name="CustomShape 20"/>
          <p:cNvSpPr/>
          <p:nvPr/>
        </p:nvSpPr>
        <p:spPr>
          <a:xfrm>
            <a:off x="-773094113280" y="1236240"/>
            <a:ext cx="66490976520" cy="25887681720"/>
          </a:xfrm>
          <a:prstGeom prst="rect">
            <a:avLst/>
          </a:prstGeom>
        </p:spPr>
      </p:sp>
      <p:sp>
        <p:nvSpPr>
          <p:cNvPr id="2165" name="CustomShape 21"/>
          <p:cNvSpPr/>
          <p:nvPr/>
        </p:nvSpPr>
        <p:spPr>
          <a:xfrm>
            <a:off x="-773094113280" y="-773094113280"/>
            <a:ext cx="66490976520" cy="25887681720"/>
          </a:xfrm>
          <a:prstGeom prst="rect">
            <a:avLst/>
          </a:prstGeom>
        </p:spPr>
      </p:sp>
      <p:sp>
        <p:nvSpPr>
          <p:cNvPr id="2166" name="CustomShape 22"/>
          <p:cNvSpPr/>
          <p:nvPr/>
        </p:nvSpPr>
        <p:spPr>
          <a:xfrm>
            <a:off x="152280" y="1792080"/>
            <a:ext cx="2581200" cy="639720"/>
          </a:xfrm>
          <a:prstGeom prst="rect">
            <a:avLst/>
          </a:prstGeom>
        </p:spPr>
        <p:txBody>
          <a:bodyPr bIns="0" lIns="0" rIns="0" tIns="0"/>
          <a:p>
            <a:pPr algn="ctr">
              <a:lnSpc>
                <a:spcPct val="100000"/>
              </a:lnSpc>
            </a:pPr>
            <a:r>
              <a:rPr b="1" lang="it-IT" sz="1050" u="sng">
                <a:solidFill>
                  <a:srgbClr val="003e49"/>
                </a:solidFill>
                <a:latin typeface="Arial"/>
              </a:rPr>
              <a:t>RIF.: • Art. 54, D.lgs. 165/2001 come modificato dall’art. 1,comma 44, L. 190/2012</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d.P.R. 62/2013</a:t>
            </a:r>
            <a:endParaRPr/>
          </a:p>
        </p:txBody>
      </p:sp>
      <p:sp>
        <p:nvSpPr>
          <p:cNvPr id="2167" name="CustomShape 23"/>
          <p:cNvSpPr/>
          <p:nvPr/>
        </p:nvSpPr>
        <p:spPr>
          <a:xfrm>
            <a:off x="29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a:t>
            </a:r>
            <a:endParaRPr/>
          </a:p>
        </p:txBody>
      </p:sp>
      <p:sp>
        <p:nvSpPr>
          <p:cNvPr id="2168" name="CustomShape 24"/>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O.I.V., U.P.D., organi delle associazioni di categoria di ciascuna</a:t>
            </a:r>
            <a:endParaRPr/>
          </a:p>
          <a:p>
            <a:pPr algn="ctr">
              <a:lnSpc>
                <a:spcPct val="100000"/>
              </a:lnSpc>
            </a:pPr>
            <a:r>
              <a:rPr b="1" lang="it-IT" sz="900">
                <a:solidFill>
                  <a:srgbClr val="005d6d"/>
                </a:solidFill>
                <a:latin typeface="Verdana"/>
                <a:ea typeface="Verdana"/>
              </a:rPr>
              <a:t>Magistratura e dell’Avvocatura dello Stato</a:t>
            </a:r>
            <a:endParaRPr/>
          </a:p>
        </p:txBody>
      </p:sp>
      <p:sp>
        <p:nvSpPr>
          <p:cNvPr id="2169" name="CustomShape 25"/>
          <p:cNvSpPr/>
          <p:nvPr/>
        </p:nvSpPr>
        <p:spPr>
          <a:xfrm>
            <a:off x="50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170" name="CustomShape 26"/>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171" name="CustomShape 27"/>
          <p:cNvSpPr/>
          <p:nvPr/>
        </p:nvSpPr>
        <p:spPr>
          <a:xfrm>
            <a:off x="3886200" y="137160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Adozione di un Codice di comportamento che integri e specifichi il Codice adottato dal Governo</a:t>
            </a:r>
            <a:endParaRPr/>
          </a:p>
        </p:txBody>
      </p:sp>
      <p:sp>
        <p:nvSpPr>
          <p:cNvPr id="2172" name="CustomShape 28"/>
          <p:cNvSpPr/>
          <p:nvPr/>
        </p:nvSpPr>
        <p:spPr>
          <a:xfrm>
            <a:off x="5545440" y="220536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Adeguamento degli atti di incarico e dei contratti alle</a:t>
            </a:r>
            <a:endParaRPr/>
          </a:p>
          <a:p>
            <a:pPr algn="ctr">
              <a:lnSpc>
                <a:spcPct val="100000"/>
              </a:lnSpc>
            </a:pPr>
            <a:r>
              <a:rPr b="1" lang="it-IT" sz="1200">
                <a:solidFill>
                  <a:srgbClr val="007c92"/>
                </a:solidFill>
                <a:latin typeface="Arial"/>
              </a:rPr>
              <a:t>previsioni del Codice</a:t>
            </a:r>
            <a:endParaRPr/>
          </a:p>
        </p:txBody>
      </p:sp>
      <p:sp>
        <p:nvSpPr>
          <p:cNvPr id="2173" name="CustomShape 29"/>
          <p:cNvSpPr/>
          <p:nvPr/>
        </p:nvSpPr>
        <p:spPr>
          <a:xfrm>
            <a:off x="5553000" y="381276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Formazione per la corretta conoscenza e applicazione del Codice</a:t>
            </a:r>
            <a:endParaRPr/>
          </a:p>
        </p:txBody>
      </p:sp>
      <p:sp>
        <p:nvSpPr>
          <p:cNvPr id="2174" name="CustomShape 30"/>
          <p:cNvSpPr/>
          <p:nvPr/>
        </p:nvSpPr>
        <p:spPr>
          <a:xfrm>
            <a:off x="3944520" y="458712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Verifica annuale dello stato di applicazione del Codice</a:t>
            </a:r>
            <a:endParaRPr/>
          </a:p>
          <a:p>
            <a:pPr algn="ctr">
              <a:lnSpc>
                <a:spcPct val="100000"/>
              </a:lnSpc>
            </a:pPr>
            <a:r>
              <a:rPr b="1" lang="it-IT" sz="1200">
                <a:solidFill>
                  <a:srgbClr val="007c92"/>
                </a:solidFill>
                <a:latin typeface="Arial"/>
              </a:rPr>
              <a:t>attraverso l’U.P.D. (Ufficio Procedimenti Disciplinari)</a:t>
            </a:r>
            <a:endParaRPr/>
          </a:p>
        </p:txBody>
      </p:sp>
      <p:sp>
        <p:nvSpPr>
          <p:cNvPr id="2175" name="CustomShape 31"/>
          <p:cNvSpPr/>
          <p:nvPr/>
        </p:nvSpPr>
        <p:spPr>
          <a:xfrm>
            <a:off x="2179800" y="381276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Aggiornamento delle competenze dell’U.P.D. alle previsioni del Codice</a:t>
            </a:r>
            <a:endParaRPr/>
          </a:p>
        </p:txBody>
      </p:sp>
      <p:sp>
        <p:nvSpPr>
          <p:cNvPr id="2176" name="CustomShape 32"/>
          <p:cNvSpPr/>
          <p:nvPr/>
        </p:nvSpPr>
        <p:spPr>
          <a:xfrm>
            <a:off x="2179800" y="216396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Monitoraggio annuale sull'attuazione del Codice</a:t>
            </a:r>
            <a:endParaRPr/>
          </a:p>
        </p:txBody>
      </p:sp>
      <p:sp>
        <p:nvSpPr>
          <p:cNvPr id="2177" name="CustomShape 33"/>
          <p:cNvSpPr/>
          <p:nvPr/>
        </p:nvSpPr>
        <p:spPr>
          <a:xfrm>
            <a:off x="9210600" y="113904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3</a:t>
            </a:r>
            <a:endParaRPr/>
          </a:p>
        </p:txBody>
      </p:sp>
      <p:sp>
        <p:nvSpPr>
          <p:cNvPr id="2178" name="TextShape 3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9" name="CustomShape 1"/>
          <p:cNvSpPr/>
          <p:nvPr/>
        </p:nvSpPr>
        <p:spPr>
          <a:xfrm>
            <a:off x="2063160" y="2005200"/>
            <a:ext cx="2847240" cy="284724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ea typeface="Verdana"/>
              </a:rPr>
              <a:t>ROTAZIONE DEL PERSONALE ADDETTO ALLE AREE DI RISCHIO DI CORRUZIONE</a:t>
            </a:r>
            <a:endParaRPr/>
          </a:p>
        </p:txBody>
      </p:sp>
      <p:sp>
        <p:nvSpPr>
          <p:cNvPr id="2180" name="CustomShape 2"/>
          <p:cNvSpPr/>
          <p:nvPr/>
        </p:nvSpPr>
        <p:spPr>
          <a:xfrm>
            <a:off x="4910400" y="3390120"/>
            <a:ext cx="1635480" cy="77400"/>
          </a:xfrm>
          <a:prstGeom prst="rect">
            <a:avLst/>
          </a:prstGeom>
          <a:ln w="12600">
            <a:solidFill>
              <a:srgbClr val="006374"/>
            </a:solidFill>
            <a:round/>
          </a:ln>
        </p:spPr>
      </p:sp>
      <p:sp>
        <p:nvSpPr>
          <p:cNvPr id="2181" name="CustomShape 3"/>
          <p:cNvSpPr/>
          <p:nvPr/>
        </p:nvSpPr>
        <p:spPr>
          <a:xfrm>
            <a:off x="6546600" y="2819520"/>
            <a:ext cx="1296000" cy="1218960"/>
          </a:xfrm>
          <a:prstGeom prst="rect">
            <a:avLst/>
          </a:prstGeom>
          <a:solidFill>
            <a:srgbClr val="007c92"/>
          </a:solidFill>
        </p:spPr>
        <p:txBody>
          <a:bodyPr anchor="ctr" bIns="37440" lIns="37440" rIns="37440" tIns="37440"/>
          <a:p>
            <a:pPr algn="ctr">
              <a:lnSpc>
                <a:spcPct val="90000"/>
              </a:lnSpc>
            </a:pPr>
            <a:r>
              <a:rPr lang="it-IT" sz="5900">
                <a:solidFill>
                  <a:srgbClr val="ffffff"/>
                </a:solidFill>
                <a:latin typeface="Arial"/>
              </a:rPr>
              <a:t> </a:t>
            </a:r>
            <a:endParaRPr/>
          </a:p>
        </p:txBody>
      </p:sp>
      <p:sp>
        <p:nvSpPr>
          <p:cNvPr id="2182" name="CustomShape 4"/>
          <p:cNvSpPr/>
          <p:nvPr/>
        </p:nvSpPr>
        <p:spPr>
          <a:xfrm>
            <a:off x="16141826880" y="5368078800"/>
            <a:ext cx="1717039800" cy="1166706360"/>
          </a:xfrm>
          <a:prstGeom prst="rect">
            <a:avLst/>
          </a:prstGeom>
        </p:spPr>
      </p:sp>
      <p:sp>
        <p:nvSpPr>
          <p:cNvPr id="2183" name="CustomShape 5"/>
          <p:cNvSpPr/>
          <p:nvPr/>
        </p:nvSpPr>
        <p:spPr>
          <a:xfrm>
            <a:off x="3779138880" y="10268247240"/>
            <a:ext cx="343407600" cy="233340840"/>
          </a:xfrm>
          <a:prstGeom prst="rect">
            <a:avLst/>
          </a:prstGeom>
        </p:spPr>
      </p:sp>
      <p:sp>
        <p:nvSpPr>
          <p:cNvPr id="2184" name="CustomShape 6"/>
          <p:cNvSpPr/>
          <p:nvPr/>
        </p:nvSpPr>
        <p:spPr>
          <a:xfrm>
            <a:off x="3779138880" y="701251560"/>
            <a:ext cx="6868159560" cy="490680"/>
          </a:xfrm>
          <a:prstGeom prst="rect">
            <a:avLst/>
          </a:prstGeom>
        </p:spPr>
        <p:txBody>
          <a:bodyPr bIns="45000" lIns="90000" rIns="90000" tIns="45000"/>
          <a:p>
            <a:pPr lvl="1">
              <a:buSzPct val="45000"/>
              <a:buFont typeface="StarSymbol"/>
              <a:buChar char=""/>
            </a:pPr>
            <a:r>
              <a:rPr lang="it-IT"/>
              <a:t> </a:t>
            </a:r>
            <a:endParaRPr/>
          </a:p>
        </p:txBody>
      </p:sp>
      <p:sp>
        <p:nvSpPr>
          <p:cNvPr id="2185" name="CustomShape 7"/>
          <p:cNvSpPr/>
          <p:nvPr/>
        </p:nvSpPr>
        <p:spPr>
          <a:xfrm>
            <a:off x="52092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186" name="CustomShape 8"/>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187" name="CustomShape 9"/>
          <p:cNvSpPr/>
          <p:nvPr/>
        </p:nvSpPr>
        <p:spPr>
          <a:xfrm>
            <a:off x="152280" y="1782720"/>
            <a:ext cx="2384280" cy="799560"/>
          </a:xfrm>
          <a:prstGeom prst="rect">
            <a:avLst/>
          </a:prstGeom>
        </p:spPr>
        <p:txBody>
          <a:bodyPr bIns="0" lIns="0" rIns="0" tIns="0"/>
          <a:p>
            <a:pPr algn="ctr">
              <a:lnSpc>
                <a:spcPct val="100000"/>
              </a:lnSpc>
            </a:pPr>
            <a:r>
              <a:rPr b="1" lang="it-IT" sz="1050" u="sng">
                <a:solidFill>
                  <a:srgbClr val="003e49"/>
                </a:solidFill>
                <a:latin typeface="Arial"/>
              </a:rPr>
              <a:t>RIF.: •Art. 1 comma 4, lett. e), comma 5, lett. b),  comma 10, lett. b), della </a:t>
            </a:r>
            <a:endParaRPr/>
          </a:p>
          <a:p>
            <a:pPr algn="ctr">
              <a:lnSpc>
                <a:spcPct val="100000"/>
              </a:lnSpc>
            </a:pPr>
            <a:r>
              <a:rPr b="1" lang="it-IT" sz="1050" u="sng">
                <a:solidFill>
                  <a:srgbClr val="003e49"/>
                </a:solidFill>
                <a:latin typeface="Arial"/>
              </a:rPr>
              <a:t>l. 190/2012</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art. 16, comma 1, lett. l-quater del D. lgs. 165/2001</a:t>
            </a:r>
            <a:endParaRPr/>
          </a:p>
        </p:txBody>
      </p:sp>
      <p:sp>
        <p:nvSpPr>
          <p:cNvPr id="2188" name="CustomShape 10"/>
          <p:cNvSpPr/>
          <p:nvPr/>
        </p:nvSpPr>
        <p:spPr>
          <a:xfrm>
            <a:off x="29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a:t>
            </a:r>
            <a:endParaRPr/>
          </a:p>
        </p:txBody>
      </p:sp>
      <p:sp>
        <p:nvSpPr>
          <p:cNvPr id="2189" name="CustomShape 11"/>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dirigente responsabile del personale</a:t>
            </a:r>
            <a:endParaRPr/>
          </a:p>
        </p:txBody>
      </p:sp>
      <p:sp>
        <p:nvSpPr>
          <p:cNvPr id="2190" name="CustomShape 12"/>
          <p:cNvSpPr/>
          <p:nvPr/>
        </p:nvSpPr>
        <p:spPr>
          <a:xfrm>
            <a:off x="4572000" y="1324080"/>
            <a:ext cx="4984560" cy="180000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Adozione di direttive interne per assicurare la rotazione del personale dirigenziale e del personale con funzioni di responsabilità operante nelle aree a rischio di corruzione, tra cui:</a:t>
            </a:r>
            <a:r>
              <a:rPr b="1" lang="it-IT" sz="1200">
                <a:solidFill>
                  <a:srgbClr val="007c92"/>
                </a:solidFill>
                <a:latin typeface="Arial"/>
              </a:rPr>
              <a:t>
</a:t>
            </a:r>
            <a:r>
              <a:rPr b="1" lang="it-IT" sz="1200">
                <a:solidFill>
                  <a:srgbClr val="007c92"/>
                </a:solidFill>
                <a:latin typeface="Arial"/>
              </a:rPr>
              <a:t>• Individuare modalità di attuazione della rotazione</a:t>
            </a:r>
            <a:endParaRPr/>
          </a:p>
          <a:p>
            <a:pPr algn="ctr">
              <a:lnSpc>
                <a:spcPct val="100000"/>
              </a:lnSpc>
            </a:pPr>
            <a:r>
              <a:rPr b="1" lang="it-IT" sz="1200">
                <a:solidFill>
                  <a:srgbClr val="007c92"/>
                </a:solidFill>
                <a:latin typeface="Arial"/>
              </a:rPr>
              <a:t>• </a:t>
            </a:r>
            <a:r>
              <a:rPr b="1" lang="it-IT" sz="1200">
                <a:solidFill>
                  <a:srgbClr val="007c92"/>
                </a:solidFill>
                <a:latin typeface="Arial"/>
              </a:rPr>
              <a:t>Prevedere il criterio di rotazione nell’atto di indirizzo relativo</a:t>
            </a:r>
            <a:endParaRPr/>
          </a:p>
          <a:p>
            <a:pPr algn="ctr">
              <a:lnSpc>
                <a:spcPct val="100000"/>
              </a:lnSpc>
            </a:pPr>
            <a:r>
              <a:rPr b="1" lang="it-IT" sz="1200">
                <a:solidFill>
                  <a:srgbClr val="007c92"/>
                </a:solidFill>
                <a:latin typeface="Arial"/>
              </a:rPr>
              <a:t>ai criteri per il conferimento degli incarichi</a:t>
            </a:r>
            <a:endParaRPr/>
          </a:p>
          <a:p>
            <a:pPr algn="ctr">
              <a:lnSpc>
                <a:spcPct val="100000"/>
              </a:lnSpc>
            </a:pPr>
            <a:r>
              <a:rPr b="1" lang="it-IT" sz="1200">
                <a:solidFill>
                  <a:srgbClr val="007c92"/>
                </a:solidFill>
                <a:latin typeface="Arial"/>
              </a:rPr>
              <a:t>• </a:t>
            </a:r>
            <a:r>
              <a:rPr b="1" lang="it-IT" sz="1200">
                <a:solidFill>
                  <a:srgbClr val="007c92"/>
                </a:solidFill>
                <a:latin typeface="Arial"/>
              </a:rPr>
              <a:t>Prevedere la revoca o assegnazione ad altro incarico per avvio di procedimento penale o disciplinare</a:t>
            </a:r>
            <a:endParaRPr/>
          </a:p>
        </p:txBody>
      </p:sp>
      <p:sp>
        <p:nvSpPr>
          <p:cNvPr id="2191" name="CustomShape 13"/>
          <p:cNvSpPr/>
          <p:nvPr/>
        </p:nvSpPr>
        <p:spPr>
          <a:xfrm>
            <a:off x="9296280" y="114840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4</a:t>
            </a:r>
            <a:endParaRPr/>
          </a:p>
        </p:txBody>
      </p:sp>
      <p:sp>
        <p:nvSpPr>
          <p:cNvPr id="2192"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3" name="CustomShape 1"/>
          <p:cNvSpPr/>
          <p:nvPr/>
        </p:nvSpPr>
        <p:spPr>
          <a:xfrm>
            <a:off x="2778120" y="1414440"/>
            <a:ext cx="2847240" cy="2847240"/>
          </a:xfrm>
          <a:prstGeom prst="rect">
            <a:avLst/>
          </a:prstGeom>
          <a:solidFill>
            <a:srgbClr val="007c92"/>
          </a:solidFill>
        </p:spPr>
        <p:txBody>
          <a:bodyPr anchor="ctr" bIns="9000" lIns="9000" rIns="9000" tIns="9000"/>
          <a:p>
            <a:pPr algn="ctr">
              <a:lnSpc>
                <a:spcPct val="90000"/>
              </a:lnSpc>
            </a:pPr>
            <a:r>
              <a:rPr b="1" lang="it-IT" sz="1400">
                <a:solidFill>
                  <a:srgbClr val="ffffff"/>
                </a:solidFill>
                <a:latin typeface="Arial"/>
              </a:rPr>
              <a:t>ASTENSIONE IN CASO</a:t>
            </a:r>
            <a:endParaRPr/>
          </a:p>
          <a:p>
            <a:pPr algn="ctr">
              <a:lnSpc>
                <a:spcPct val="90000"/>
              </a:lnSpc>
            </a:pPr>
            <a:r>
              <a:rPr b="1" lang="it-IT" sz="1400">
                <a:solidFill>
                  <a:srgbClr val="ffffff"/>
                </a:solidFill>
                <a:latin typeface="Arial"/>
              </a:rPr>
              <a:t>DI CONFLITTO DI INTERESSE</a:t>
            </a:r>
            <a:endParaRPr/>
          </a:p>
          <a:p>
            <a:pPr algn="ctr">
              <a:lnSpc>
                <a:spcPct val="90000"/>
              </a:lnSpc>
            </a:pPr>
            <a:endParaRPr/>
          </a:p>
        </p:txBody>
      </p:sp>
      <p:sp>
        <p:nvSpPr>
          <p:cNvPr id="2194" name="CustomShape 2"/>
          <p:cNvSpPr/>
          <p:nvPr/>
        </p:nvSpPr>
        <p:spPr>
          <a:xfrm>
            <a:off x="5625000" y="2780640"/>
            <a:ext cx="1231200" cy="77400"/>
          </a:xfrm>
          <a:prstGeom prst="rect">
            <a:avLst/>
          </a:prstGeom>
          <a:ln w="12600">
            <a:solidFill>
              <a:srgbClr val="006374"/>
            </a:solidFill>
            <a:round/>
          </a:ln>
        </p:spPr>
      </p:sp>
      <p:sp>
        <p:nvSpPr>
          <p:cNvPr id="2195" name="CustomShape 3"/>
          <p:cNvSpPr/>
          <p:nvPr/>
        </p:nvSpPr>
        <p:spPr>
          <a:xfrm>
            <a:off x="6856920" y="2185560"/>
            <a:ext cx="1296000" cy="1218960"/>
          </a:xfrm>
          <a:prstGeom prst="rect">
            <a:avLst/>
          </a:prstGeom>
          <a:solidFill>
            <a:srgbClr val="007c92"/>
          </a:solidFill>
        </p:spPr>
      </p:sp>
      <p:sp>
        <p:nvSpPr>
          <p:cNvPr id="2196" name="CustomShape 4"/>
          <p:cNvSpPr/>
          <p:nvPr/>
        </p:nvSpPr>
        <p:spPr>
          <a:xfrm>
            <a:off x="-773094113280" y="240915165840"/>
            <a:ext cx="773094112920" cy="416880"/>
          </a:xfrm>
          <a:prstGeom prst="rect">
            <a:avLst/>
          </a:prstGeom>
        </p:spPr>
        <p:txBody>
          <a:bodyPr bIns="45000" lIns="90000" rIns="90000" tIns="45000"/>
          <a:p>
            <a:r>
              <a:rPr b="1" lang="it-IT" sz="1400"/>
              <a:t>ASTENSIONE IN CASO</a:t>
            </a:r>
            <a:endParaRPr/>
          </a:p>
        </p:txBody>
      </p:sp>
      <p:sp>
        <p:nvSpPr>
          <p:cNvPr id="2197" name="CustomShape 5"/>
          <p:cNvSpPr/>
          <p:nvPr/>
        </p:nvSpPr>
        <p:spPr>
          <a:xfrm>
            <a:off x="394623671040" y="450834328440"/>
            <a:ext cx="4642611480" cy="1408853160"/>
          </a:xfrm>
          <a:prstGeom prst="rect">
            <a:avLst/>
          </a:prstGeom>
        </p:spPr>
      </p:sp>
      <p:sp>
        <p:nvSpPr>
          <p:cNvPr id="2198" name="CustomShape 6"/>
          <p:cNvSpPr/>
          <p:nvPr/>
        </p:nvSpPr>
        <p:spPr>
          <a:xfrm>
            <a:off x="394623671040" y="32404856760"/>
            <a:ext cx="23213059560" cy="7044266880"/>
          </a:xfrm>
          <a:prstGeom prst="rect">
            <a:avLst/>
          </a:prstGeom>
        </p:spPr>
      </p:sp>
      <p:sp>
        <p:nvSpPr>
          <p:cNvPr id="2199" name="CustomShape 7"/>
          <p:cNvSpPr/>
          <p:nvPr/>
        </p:nvSpPr>
        <p:spPr>
          <a:xfrm>
            <a:off x="6471000" y="2502360"/>
            <a:ext cx="190476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Adeguate iniziative di formazione/informazione</a:t>
            </a:r>
            <a:endParaRPr/>
          </a:p>
        </p:txBody>
      </p:sp>
      <p:sp>
        <p:nvSpPr>
          <p:cNvPr id="2200" name="CustomShape 8"/>
          <p:cNvSpPr/>
          <p:nvPr/>
        </p:nvSpPr>
        <p:spPr>
          <a:xfrm>
            <a:off x="304920" y="1810440"/>
            <a:ext cx="2581200" cy="320040"/>
          </a:xfrm>
          <a:prstGeom prst="rect">
            <a:avLst/>
          </a:prstGeom>
        </p:spPr>
        <p:txBody>
          <a:bodyPr bIns="0" lIns="0" rIns="0" tIns="0"/>
          <a:p>
            <a:pPr algn="ctr">
              <a:lnSpc>
                <a:spcPct val="100000"/>
              </a:lnSpc>
            </a:pPr>
            <a:r>
              <a:rPr b="1" lang="it-IT" sz="1050" u="sng">
                <a:solidFill>
                  <a:srgbClr val="003e49"/>
                </a:solidFill>
                <a:latin typeface="Arial"/>
              </a:rPr>
              <a:t>RIF.: • Art. 6 bis, della L. 241/1990</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d.P.R. 62/2013</a:t>
            </a:r>
            <a:endParaRPr/>
          </a:p>
        </p:txBody>
      </p:sp>
      <p:sp>
        <p:nvSpPr>
          <p:cNvPr id="2201" name="CustomShape 9"/>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e del P.F.P.</a:t>
            </a:r>
            <a:endParaRPr/>
          </a:p>
        </p:txBody>
      </p:sp>
      <p:sp>
        <p:nvSpPr>
          <p:cNvPr id="2202" name="CustomShape 10"/>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dirigente responsabile del personale</a:t>
            </a:r>
            <a:endParaRPr/>
          </a:p>
        </p:txBody>
      </p:sp>
      <p:sp>
        <p:nvSpPr>
          <p:cNvPr id="2203" name="CustomShape 11"/>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204" name="CustomShape 12"/>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205" name="CustomShape 13"/>
          <p:cNvSpPr/>
          <p:nvPr/>
        </p:nvSpPr>
        <p:spPr>
          <a:xfrm>
            <a:off x="9220320" y="115236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5</a:t>
            </a:r>
            <a:endParaRPr/>
          </a:p>
        </p:txBody>
      </p:sp>
      <p:sp>
        <p:nvSpPr>
          <p:cNvPr id="2206"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
        <p:nvSpPr>
          <p:cNvPr id="2207" name="CustomShape 15"/>
          <p:cNvSpPr/>
          <p:nvPr/>
        </p:nvSpPr>
        <p:spPr>
          <a:xfrm>
            <a:off x="2613240" y="4047480"/>
            <a:ext cx="7267320" cy="927360"/>
          </a:xfrm>
          <a:prstGeom prst="rect">
            <a:avLst/>
          </a:prstGeom>
        </p:spPr>
        <p:txBody>
          <a:bodyPr bIns="45000" lIns="90000" rIns="90000" tIns="45000"/>
          <a:p>
            <a:pPr algn="ctr">
              <a:lnSpc>
                <a:spcPct val="100000"/>
              </a:lnSpc>
            </a:pPr>
            <a:r>
              <a:rPr b="1" lang="it-IT" sz="1100">
                <a:solidFill>
                  <a:srgbClr val="000000"/>
                </a:solidFill>
                <a:latin typeface="Verdana"/>
              </a:rPr>
              <a:t>Art. 6-bis.</a:t>
            </a:r>
            <a:r>
              <a:rPr b="1" lang="it-IT" sz="1100">
                <a:solidFill>
                  <a:srgbClr val="000000"/>
                </a:solidFill>
                <a:latin typeface="Verdana"/>
              </a:rPr>
              <a:t>
</a:t>
            </a:r>
            <a:r>
              <a:rPr b="1" lang="it-IT" sz="1100">
                <a:solidFill>
                  <a:srgbClr val="000000"/>
                </a:solidFill>
                <a:latin typeface="Verdana"/>
              </a:rPr>
              <a:t>Conflitto di interessi</a:t>
            </a:r>
            <a:endParaRPr/>
          </a:p>
          <a:p>
            <a:pPr algn="just">
              <a:lnSpc>
                <a:spcPct val="100000"/>
              </a:lnSpc>
            </a:pPr>
            <a:r>
              <a:rPr lang="it-IT" sz="1100">
                <a:solidFill>
                  <a:srgbClr val="000000"/>
                </a:solidFill>
                <a:latin typeface="Verdana"/>
              </a:rPr>
              <a:t>1. Il responsabile del procedimento e i titolari degli uffici competenti ad adottare i pareri, le valutazioni tecniche, gli atti endoprocedimentali e il provvedimento finale devono astenersi in caso di conflitto di interessi, segnalando ogni situazione di conflitto, anche potenziale</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8" name="CustomShape 1"/>
          <p:cNvSpPr/>
          <p:nvPr/>
        </p:nvSpPr>
        <p:spPr>
          <a:xfrm>
            <a:off x="3736080" y="3179520"/>
            <a:ext cx="2509560" cy="1478880"/>
          </a:xfrm>
          <a:prstGeom prst="rect">
            <a:avLst/>
          </a:prstGeom>
          <a:solidFill>
            <a:srgbClr val="007c92"/>
          </a:solidFill>
        </p:spPr>
        <p:txBody>
          <a:bodyPr anchor="ctr" bIns="7560" lIns="7560" rIns="7560" tIns="7560"/>
          <a:p>
            <a:pPr algn="ctr">
              <a:lnSpc>
                <a:spcPct val="90000"/>
              </a:lnSpc>
            </a:pPr>
            <a:endParaRPr/>
          </a:p>
          <a:p>
            <a:pPr algn="ctr">
              <a:lnSpc>
                <a:spcPct val="90000"/>
              </a:lnSpc>
            </a:pPr>
            <a:r>
              <a:rPr b="1" lang="it-IT" sz="1200">
                <a:solidFill>
                  <a:srgbClr val="ffffff"/>
                </a:solidFill>
                <a:latin typeface="Arial"/>
                <a:ea typeface="Verdana"/>
              </a:rPr>
              <a:t>SVOLGIMENTO DI INCARICHI D'UFFICIO – ATTIVITA' E INCARICHI EXTRA ISTITUZIONALI</a:t>
            </a:r>
            <a:endParaRPr/>
          </a:p>
          <a:p>
            <a:pPr algn="ctr">
              <a:lnSpc>
                <a:spcPct val="90000"/>
              </a:lnSpc>
            </a:pPr>
            <a:endParaRPr/>
          </a:p>
        </p:txBody>
      </p:sp>
      <p:sp>
        <p:nvSpPr>
          <p:cNvPr id="2209" name="CustomShape 2"/>
          <p:cNvSpPr/>
          <p:nvPr/>
        </p:nvSpPr>
        <p:spPr>
          <a:xfrm>
            <a:off x="4974840" y="3179520"/>
            <a:ext cx="446760" cy="32400"/>
          </a:xfrm>
          <a:prstGeom prst="rect">
            <a:avLst/>
          </a:prstGeom>
          <a:ln w="12600">
            <a:solidFill>
              <a:srgbClr val="006374"/>
            </a:solidFill>
            <a:round/>
          </a:ln>
        </p:spPr>
      </p:sp>
      <p:sp>
        <p:nvSpPr>
          <p:cNvPr id="2210" name="CustomShape 3"/>
          <p:cNvSpPr/>
          <p:nvPr/>
        </p:nvSpPr>
        <p:spPr>
          <a:xfrm>
            <a:off x="4251600" y="1252800"/>
            <a:ext cx="1478880" cy="1478880"/>
          </a:xfrm>
          <a:prstGeom prst="rect">
            <a:avLst/>
          </a:prstGeom>
          <a:solidFill>
            <a:srgbClr val="007c92"/>
          </a:solidFill>
        </p:spPr>
      </p:sp>
      <p:sp>
        <p:nvSpPr>
          <p:cNvPr id="2211" name="CustomShape 4"/>
          <p:cNvSpPr/>
          <p:nvPr/>
        </p:nvSpPr>
        <p:spPr>
          <a:xfrm>
            <a:off x="5937840" y="4395240"/>
            <a:ext cx="281160" cy="32400"/>
          </a:xfrm>
          <a:prstGeom prst="rect">
            <a:avLst/>
          </a:prstGeom>
          <a:ln w="12600">
            <a:solidFill>
              <a:srgbClr val="006374"/>
            </a:solidFill>
            <a:round/>
          </a:ln>
        </p:spPr>
      </p:sp>
      <p:sp>
        <p:nvSpPr>
          <p:cNvPr id="2212" name="CustomShape 5"/>
          <p:cNvSpPr/>
          <p:nvPr/>
        </p:nvSpPr>
        <p:spPr>
          <a:xfrm>
            <a:off x="6095880" y="4142520"/>
            <a:ext cx="1478880" cy="1478880"/>
          </a:xfrm>
          <a:prstGeom prst="rect">
            <a:avLst/>
          </a:prstGeom>
          <a:solidFill>
            <a:srgbClr val="007c92"/>
          </a:solidFill>
        </p:spPr>
      </p:sp>
      <p:sp>
        <p:nvSpPr>
          <p:cNvPr id="2213" name="CustomShape 6"/>
          <p:cNvSpPr/>
          <p:nvPr/>
        </p:nvSpPr>
        <p:spPr>
          <a:xfrm>
            <a:off x="4066560" y="4428720"/>
            <a:ext cx="293400" cy="32400"/>
          </a:xfrm>
          <a:prstGeom prst="rect">
            <a:avLst/>
          </a:prstGeom>
          <a:ln w="12600">
            <a:solidFill>
              <a:srgbClr val="006374"/>
            </a:solidFill>
            <a:round/>
          </a:ln>
        </p:spPr>
      </p:sp>
      <p:sp>
        <p:nvSpPr>
          <p:cNvPr id="2214" name="CustomShape 7"/>
          <p:cNvSpPr/>
          <p:nvPr/>
        </p:nvSpPr>
        <p:spPr>
          <a:xfrm>
            <a:off x="2406960" y="4159440"/>
            <a:ext cx="1478880" cy="1478880"/>
          </a:xfrm>
          <a:prstGeom prst="rect">
            <a:avLst/>
          </a:prstGeom>
          <a:solidFill>
            <a:srgbClr val="007c92"/>
          </a:solidFill>
        </p:spPr>
      </p:sp>
      <p:sp>
        <p:nvSpPr>
          <p:cNvPr id="2215" name="CustomShape 8"/>
          <p:cNvSpPr/>
          <p:nvPr/>
        </p:nvSpPr>
        <p:spPr>
          <a:xfrm>
            <a:off x="685800000" y="146524320"/>
            <a:ext cx="489203640" cy="242146440"/>
          </a:xfrm>
          <a:prstGeom prst="rect">
            <a:avLst/>
          </a:prstGeom>
        </p:spPr>
      </p:sp>
      <p:sp>
        <p:nvSpPr>
          <p:cNvPr id="2216" name="CustomShape 9"/>
          <p:cNvSpPr/>
          <p:nvPr/>
        </p:nvSpPr>
        <p:spPr>
          <a:xfrm>
            <a:off x="490118400" y="340241400"/>
            <a:ext cx="97840440" cy="48429000"/>
          </a:xfrm>
          <a:prstGeom prst="rect">
            <a:avLst/>
          </a:prstGeom>
        </p:spPr>
      </p:sp>
      <p:sp>
        <p:nvSpPr>
          <p:cNvPr id="2217" name="CustomShape 10"/>
          <p:cNvSpPr/>
          <p:nvPr/>
        </p:nvSpPr>
        <p:spPr>
          <a:xfrm>
            <a:off x="914400" y="291812040"/>
            <a:ext cx="489203640" cy="242146440"/>
          </a:xfrm>
          <a:prstGeom prst="rect">
            <a:avLst/>
          </a:prstGeom>
        </p:spPr>
      </p:sp>
      <p:sp>
        <p:nvSpPr>
          <p:cNvPr id="2218" name="CustomShape 11"/>
          <p:cNvSpPr/>
          <p:nvPr/>
        </p:nvSpPr>
        <p:spPr>
          <a:xfrm>
            <a:off x="914400" y="49665600"/>
            <a:ext cx="489203640" cy="242146440"/>
          </a:xfrm>
          <a:prstGeom prst="rect">
            <a:avLst/>
          </a:prstGeom>
        </p:spPr>
      </p:sp>
      <p:sp>
        <p:nvSpPr>
          <p:cNvPr id="2219" name="CustomShape 12"/>
          <p:cNvSpPr/>
          <p:nvPr/>
        </p:nvSpPr>
        <p:spPr>
          <a:xfrm>
            <a:off x="490118400" y="1236240"/>
            <a:ext cx="489203640" cy="242146440"/>
          </a:xfrm>
          <a:prstGeom prst="rect">
            <a:avLst/>
          </a:prstGeom>
        </p:spPr>
      </p:sp>
      <p:sp>
        <p:nvSpPr>
          <p:cNvPr id="2220" name="CustomShape 13"/>
          <p:cNvSpPr/>
          <p:nvPr/>
        </p:nvSpPr>
        <p:spPr>
          <a:xfrm>
            <a:off x="152280" y="1868400"/>
            <a:ext cx="2581200" cy="639720"/>
          </a:xfrm>
          <a:prstGeom prst="rect">
            <a:avLst/>
          </a:prstGeom>
        </p:spPr>
        <p:txBody>
          <a:bodyPr bIns="0" lIns="0" rIns="0" tIns="0"/>
          <a:p>
            <a:pPr algn="ctr">
              <a:lnSpc>
                <a:spcPct val="100000"/>
              </a:lnSpc>
            </a:pPr>
            <a:r>
              <a:rPr b="1" lang="it-IT" sz="1050" u="sng">
                <a:solidFill>
                  <a:srgbClr val="003e49"/>
                </a:solidFill>
                <a:latin typeface="Arial"/>
              </a:rPr>
              <a:t>RIF.: •Art. 53, D. lgs. 165/2001, come modificato dall’art.1, comma 42, della L. 190/2012</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Art. 1, comma 58 bis, della L. 662/1996</a:t>
            </a:r>
            <a:endParaRPr/>
          </a:p>
        </p:txBody>
      </p:sp>
      <p:sp>
        <p:nvSpPr>
          <p:cNvPr id="2221" name="CustomShape 14"/>
          <p:cNvSpPr/>
          <p:nvPr/>
        </p:nvSpPr>
        <p:spPr>
          <a:xfrm>
            <a:off x="29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a:t>
            </a:r>
            <a:endParaRPr/>
          </a:p>
        </p:txBody>
      </p:sp>
      <p:sp>
        <p:nvSpPr>
          <p:cNvPr id="2222" name="CustomShape 15"/>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dirigente responsabile del personale</a:t>
            </a:r>
            <a:endParaRPr/>
          </a:p>
        </p:txBody>
      </p:sp>
      <p:sp>
        <p:nvSpPr>
          <p:cNvPr id="2223" name="CustomShape 16"/>
          <p:cNvSpPr/>
          <p:nvPr/>
        </p:nvSpPr>
        <p:spPr>
          <a:xfrm>
            <a:off x="50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224" name="CustomShape 17"/>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225" name="CustomShape 18"/>
          <p:cNvSpPr/>
          <p:nvPr/>
        </p:nvSpPr>
        <p:spPr>
          <a:xfrm>
            <a:off x="3809880" y="1546920"/>
            <a:ext cx="233172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Adozione dell’atto contenente criteri per il conferimento e l’autorizzazione di incarichi</a:t>
            </a:r>
            <a:endParaRPr/>
          </a:p>
        </p:txBody>
      </p:sp>
      <p:sp>
        <p:nvSpPr>
          <p:cNvPr id="2226" name="CustomShape 19"/>
          <p:cNvSpPr/>
          <p:nvPr/>
        </p:nvSpPr>
        <p:spPr>
          <a:xfrm>
            <a:off x="6324480" y="4374000"/>
            <a:ext cx="233172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 </a:t>
            </a:r>
            <a:r>
              <a:rPr b="1" lang="it-IT" sz="1200">
                <a:solidFill>
                  <a:srgbClr val="007c92"/>
                </a:solidFill>
                <a:latin typeface="Arial"/>
              </a:rPr>
              <a:t>Elaborazione e trasmissione di proposte di regolamento per le amministrazioni</a:t>
            </a:r>
            <a:endParaRPr/>
          </a:p>
        </p:txBody>
      </p:sp>
      <p:sp>
        <p:nvSpPr>
          <p:cNvPr id="2227" name="CustomShape 20"/>
          <p:cNvSpPr/>
          <p:nvPr/>
        </p:nvSpPr>
        <p:spPr>
          <a:xfrm>
            <a:off x="1356840" y="4374000"/>
            <a:ext cx="233172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Approvazione di atti normativi</a:t>
            </a:r>
            <a:endParaRPr/>
          </a:p>
        </p:txBody>
      </p:sp>
      <p:sp>
        <p:nvSpPr>
          <p:cNvPr id="2228" name="CustomShape 21"/>
          <p:cNvSpPr/>
          <p:nvPr/>
        </p:nvSpPr>
        <p:spPr>
          <a:xfrm>
            <a:off x="9210600" y="115416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6</a:t>
            </a:r>
            <a:endParaRPr/>
          </a:p>
        </p:txBody>
      </p:sp>
      <p:sp>
        <p:nvSpPr>
          <p:cNvPr id="2229" name="TextShape 2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0" name="CustomShape 1"/>
          <p:cNvSpPr/>
          <p:nvPr/>
        </p:nvSpPr>
        <p:spPr>
          <a:xfrm>
            <a:off x="3733920" y="2666880"/>
            <a:ext cx="2437920" cy="152352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INCONFERIBILITA' DEGLI INCARICHI</a:t>
            </a:r>
            <a:endParaRPr/>
          </a:p>
        </p:txBody>
      </p:sp>
      <p:sp>
        <p:nvSpPr>
          <p:cNvPr id="2231" name="CustomShape 2"/>
          <p:cNvSpPr/>
          <p:nvPr/>
        </p:nvSpPr>
        <p:spPr>
          <a:xfrm>
            <a:off x="4936320" y="2666880"/>
            <a:ext cx="210240" cy="32760"/>
          </a:xfrm>
          <a:prstGeom prst="rect">
            <a:avLst/>
          </a:prstGeom>
          <a:ln w="12600">
            <a:solidFill>
              <a:srgbClr val="006374"/>
            </a:solidFill>
            <a:round/>
          </a:ln>
        </p:spPr>
      </p:sp>
      <p:sp>
        <p:nvSpPr>
          <p:cNvPr id="2232" name="CustomShape 3"/>
          <p:cNvSpPr/>
          <p:nvPr/>
        </p:nvSpPr>
        <p:spPr>
          <a:xfrm>
            <a:off x="4346640" y="1243800"/>
            <a:ext cx="1212120" cy="1212120"/>
          </a:xfrm>
          <a:prstGeom prst="rect">
            <a:avLst/>
          </a:prstGeom>
          <a:solidFill>
            <a:srgbClr val="007c92"/>
          </a:solidFill>
        </p:spPr>
      </p:sp>
      <p:sp>
        <p:nvSpPr>
          <p:cNvPr id="2233" name="CustomShape 4"/>
          <p:cNvSpPr/>
          <p:nvPr/>
        </p:nvSpPr>
        <p:spPr>
          <a:xfrm>
            <a:off x="4969440" y="4191120"/>
            <a:ext cx="210240" cy="32760"/>
          </a:xfrm>
          <a:prstGeom prst="rect">
            <a:avLst/>
          </a:prstGeom>
          <a:ln w="12600">
            <a:solidFill>
              <a:srgbClr val="006374"/>
            </a:solidFill>
            <a:round/>
          </a:ln>
        </p:spPr>
      </p:sp>
      <p:sp>
        <p:nvSpPr>
          <p:cNvPr id="2234" name="CustomShape 5"/>
          <p:cNvSpPr/>
          <p:nvPr/>
        </p:nvSpPr>
        <p:spPr>
          <a:xfrm>
            <a:off x="4346640" y="4401360"/>
            <a:ext cx="1212120" cy="1212120"/>
          </a:xfrm>
          <a:prstGeom prst="rect">
            <a:avLst/>
          </a:prstGeom>
          <a:solidFill>
            <a:srgbClr val="007c92"/>
          </a:solidFill>
        </p:spPr>
      </p:sp>
      <p:sp>
        <p:nvSpPr>
          <p:cNvPr id="2235" name="CustomShape 6"/>
          <p:cNvSpPr/>
          <p:nvPr/>
        </p:nvSpPr>
        <p:spPr>
          <a:xfrm>
            <a:off x="437514840" y="106891560"/>
            <a:ext cx="363219480" cy="176106240"/>
          </a:xfrm>
          <a:prstGeom prst="rect">
            <a:avLst/>
          </a:prstGeom>
        </p:spPr>
      </p:sp>
      <p:sp>
        <p:nvSpPr>
          <p:cNvPr id="2236" name="CustomShape 7"/>
          <p:cNvSpPr/>
          <p:nvPr/>
        </p:nvSpPr>
        <p:spPr>
          <a:xfrm>
            <a:off x="219583080" y="212555520"/>
            <a:ext cx="72643680" cy="35220960"/>
          </a:xfrm>
          <a:prstGeom prst="rect">
            <a:avLst/>
          </a:prstGeom>
        </p:spPr>
      </p:sp>
      <p:sp>
        <p:nvSpPr>
          <p:cNvPr id="2237" name="CustomShape 8"/>
          <p:cNvSpPr/>
          <p:nvPr/>
        </p:nvSpPr>
        <p:spPr>
          <a:xfrm>
            <a:off x="1650960" y="106891560"/>
            <a:ext cx="363219480" cy="176106240"/>
          </a:xfrm>
          <a:prstGeom prst="rect">
            <a:avLst/>
          </a:prstGeom>
        </p:spPr>
      </p:sp>
      <p:sp>
        <p:nvSpPr>
          <p:cNvPr id="2238" name="CustomShape 9"/>
          <p:cNvSpPr/>
          <p:nvPr/>
        </p:nvSpPr>
        <p:spPr>
          <a:xfrm>
            <a:off x="219583080" y="1227600"/>
            <a:ext cx="363219480" cy="176106240"/>
          </a:xfrm>
          <a:prstGeom prst="rect">
            <a:avLst/>
          </a:prstGeom>
        </p:spPr>
      </p:sp>
      <p:sp>
        <p:nvSpPr>
          <p:cNvPr id="2239" name="CustomShape 10"/>
          <p:cNvSpPr/>
          <p:nvPr/>
        </p:nvSpPr>
        <p:spPr>
          <a:xfrm>
            <a:off x="3429000" y="1456920"/>
            <a:ext cx="3047760" cy="87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adeguamento degli atti di interpello</a:t>
            </a:r>
            <a:endParaRPr/>
          </a:p>
          <a:p>
            <a:pPr algn="ctr">
              <a:lnSpc>
                <a:spcPct val="100000"/>
              </a:lnSpc>
            </a:pPr>
            <a:r>
              <a:rPr b="1" lang="it-IT" sz="1200">
                <a:solidFill>
                  <a:srgbClr val="007c92"/>
                </a:solidFill>
                <a:latin typeface="Arial"/>
              </a:rPr>
              <a:t>relativi al conferimento di incarichi</a:t>
            </a:r>
            <a:endParaRPr/>
          </a:p>
        </p:txBody>
      </p:sp>
      <p:sp>
        <p:nvSpPr>
          <p:cNvPr id="2240" name="CustomShape 11"/>
          <p:cNvSpPr/>
          <p:nvPr/>
        </p:nvSpPr>
        <p:spPr>
          <a:xfrm>
            <a:off x="304920" y="1886760"/>
            <a:ext cx="2581200" cy="320040"/>
          </a:xfrm>
          <a:prstGeom prst="rect">
            <a:avLst/>
          </a:prstGeom>
        </p:spPr>
        <p:txBody>
          <a:bodyPr bIns="0" lIns="0" rIns="0" tIns="0"/>
          <a:p>
            <a:pPr algn="ctr">
              <a:lnSpc>
                <a:spcPct val="100000"/>
              </a:lnSpc>
            </a:pPr>
            <a:r>
              <a:rPr b="1" lang="it-IT" sz="1050" u="sng">
                <a:solidFill>
                  <a:srgbClr val="003e49"/>
                </a:solidFill>
                <a:latin typeface="Arial"/>
              </a:rPr>
              <a:t>RIF.: • Capi II, III e IV del D.lgs 39/2013</a:t>
            </a:r>
            <a:endParaRPr/>
          </a:p>
          <a:p>
            <a:pPr algn="ctr">
              <a:lnSpc>
                <a:spcPct val="100000"/>
              </a:lnSpc>
            </a:pPr>
            <a:r>
              <a:rPr b="1" lang="it-IT" sz="1050" u="sng">
                <a:solidFill>
                  <a:srgbClr val="003e49"/>
                </a:solidFill>
                <a:latin typeface="Arial"/>
              </a:rPr>
              <a:t>•</a:t>
            </a:r>
            <a:r>
              <a:rPr b="1" lang="it-IT" sz="1050" u="sng">
                <a:solidFill>
                  <a:srgbClr val="003e49"/>
                </a:solidFill>
                <a:latin typeface="Arial"/>
              </a:rPr>
              <a:t>Artt. 15, 17, 18 e 20 del D.lgs 39/2013</a:t>
            </a:r>
            <a:endParaRPr/>
          </a:p>
        </p:txBody>
      </p:sp>
      <p:sp>
        <p:nvSpPr>
          <p:cNvPr id="2241" name="CustomShape 12"/>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a:t>
            </a:r>
            <a:endParaRPr/>
          </a:p>
        </p:txBody>
      </p:sp>
      <p:sp>
        <p:nvSpPr>
          <p:cNvPr id="2242" name="CustomShape 13"/>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dirigente responsabile del personale</a:t>
            </a:r>
            <a:endParaRPr/>
          </a:p>
        </p:txBody>
      </p:sp>
      <p:sp>
        <p:nvSpPr>
          <p:cNvPr id="2243" name="CustomShape 14"/>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244" name="CustomShape 15"/>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245" name="CustomShape 16"/>
          <p:cNvSpPr/>
          <p:nvPr/>
        </p:nvSpPr>
        <p:spPr>
          <a:xfrm>
            <a:off x="3536280" y="4592880"/>
            <a:ext cx="3047760" cy="87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affinché gli interessati rendano la dichiarazione sostitutiva all’atto del conferimento dell’incarico</a:t>
            </a:r>
            <a:endParaRPr/>
          </a:p>
        </p:txBody>
      </p:sp>
      <p:sp>
        <p:nvSpPr>
          <p:cNvPr id="2246" name="CustomShape 17"/>
          <p:cNvSpPr/>
          <p:nvPr/>
        </p:nvSpPr>
        <p:spPr>
          <a:xfrm>
            <a:off x="9210600" y="119484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7</a:t>
            </a:r>
            <a:endParaRPr/>
          </a:p>
        </p:txBody>
      </p:sp>
      <p:sp>
        <p:nvSpPr>
          <p:cNvPr id="2247"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8" name="CustomShape 1"/>
          <p:cNvSpPr/>
          <p:nvPr/>
        </p:nvSpPr>
        <p:spPr>
          <a:xfrm>
            <a:off x="3657600" y="2666880"/>
            <a:ext cx="2590560" cy="152352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INCOMPATIBILITA’ PER</a:t>
            </a:r>
            <a:endParaRPr/>
          </a:p>
          <a:p>
            <a:pPr algn="ctr">
              <a:lnSpc>
                <a:spcPct val="90000"/>
              </a:lnSpc>
            </a:pPr>
            <a:r>
              <a:rPr b="1" lang="it-IT" sz="1400">
                <a:solidFill>
                  <a:srgbClr val="ffffff"/>
                </a:solidFill>
                <a:latin typeface="Arial"/>
              </a:rPr>
              <a:t>PARTICOLARI POSIZIONI</a:t>
            </a:r>
            <a:endParaRPr/>
          </a:p>
          <a:p>
            <a:pPr algn="ctr">
              <a:lnSpc>
                <a:spcPct val="90000"/>
              </a:lnSpc>
            </a:pPr>
            <a:r>
              <a:rPr b="1" lang="it-IT" sz="1400">
                <a:solidFill>
                  <a:srgbClr val="ffffff"/>
                </a:solidFill>
                <a:latin typeface="Arial"/>
              </a:rPr>
              <a:t>DIRIGENZIALI</a:t>
            </a:r>
            <a:endParaRPr/>
          </a:p>
          <a:p>
            <a:pPr algn="ctr">
              <a:lnSpc>
                <a:spcPct val="90000"/>
              </a:lnSpc>
            </a:pPr>
            <a:endParaRPr/>
          </a:p>
        </p:txBody>
      </p:sp>
      <p:sp>
        <p:nvSpPr>
          <p:cNvPr id="2249" name="CustomShape 2"/>
          <p:cNvSpPr/>
          <p:nvPr/>
        </p:nvSpPr>
        <p:spPr>
          <a:xfrm>
            <a:off x="4936320" y="2666880"/>
            <a:ext cx="210240" cy="32760"/>
          </a:xfrm>
          <a:prstGeom prst="rect">
            <a:avLst/>
          </a:prstGeom>
          <a:ln w="12600">
            <a:solidFill>
              <a:srgbClr val="006374"/>
            </a:solidFill>
            <a:round/>
          </a:ln>
        </p:spPr>
      </p:sp>
      <p:sp>
        <p:nvSpPr>
          <p:cNvPr id="2250" name="CustomShape 3"/>
          <p:cNvSpPr/>
          <p:nvPr/>
        </p:nvSpPr>
        <p:spPr>
          <a:xfrm>
            <a:off x="4346640" y="1243800"/>
            <a:ext cx="1212120" cy="1212120"/>
          </a:xfrm>
          <a:prstGeom prst="rect">
            <a:avLst/>
          </a:prstGeom>
          <a:solidFill>
            <a:srgbClr val="007c92"/>
          </a:solidFill>
        </p:spPr>
      </p:sp>
      <p:sp>
        <p:nvSpPr>
          <p:cNvPr id="2251" name="CustomShape 4"/>
          <p:cNvSpPr/>
          <p:nvPr/>
        </p:nvSpPr>
        <p:spPr>
          <a:xfrm>
            <a:off x="4969440" y="4191120"/>
            <a:ext cx="210240" cy="32760"/>
          </a:xfrm>
          <a:prstGeom prst="rect">
            <a:avLst/>
          </a:prstGeom>
          <a:ln w="12600">
            <a:solidFill>
              <a:srgbClr val="006374"/>
            </a:solidFill>
            <a:round/>
          </a:ln>
        </p:spPr>
      </p:sp>
      <p:sp>
        <p:nvSpPr>
          <p:cNvPr id="2252" name="CustomShape 5"/>
          <p:cNvSpPr/>
          <p:nvPr/>
        </p:nvSpPr>
        <p:spPr>
          <a:xfrm>
            <a:off x="4346640" y="4401360"/>
            <a:ext cx="1212120" cy="1212120"/>
          </a:xfrm>
          <a:prstGeom prst="rect">
            <a:avLst/>
          </a:prstGeom>
          <a:solidFill>
            <a:srgbClr val="007c92"/>
          </a:solidFill>
        </p:spPr>
      </p:sp>
      <p:sp>
        <p:nvSpPr>
          <p:cNvPr id="2253" name="CustomShape 6"/>
          <p:cNvSpPr/>
          <p:nvPr/>
        </p:nvSpPr>
        <p:spPr>
          <a:xfrm>
            <a:off x="437514840" y="106891560"/>
            <a:ext cx="363219480" cy="176106240"/>
          </a:xfrm>
          <a:prstGeom prst="rect">
            <a:avLst/>
          </a:prstGeom>
        </p:spPr>
      </p:sp>
      <p:sp>
        <p:nvSpPr>
          <p:cNvPr id="2254" name="CustomShape 7"/>
          <p:cNvSpPr/>
          <p:nvPr/>
        </p:nvSpPr>
        <p:spPr>
          <a:xfrm>
            <a:off x="219583080" y="212555520"/>
            <a:ext cx="72643680" cy="35220960"/>
          </a:xfrm>
          <a:prstGeom prst="rect">
            <a:avLst/>
          </a:prstGeom>
        </p:spPr>
      </p:sp>
      <p:sp>
        <p:nvSpPr>
          <p:cNvPr id="2255" name="CustomShape 8"/>
          <p:cNvSpPr/>
          <p:nvPr/>
        </p:nvSpPr>
        <p:spPr>
          <a:xfrm>
            <a:off x="1650960" y="106891560"/>
            <a:ext cx="363219480" cy="176106240"/>
          </a:xfrm>
          <a:prstGeom prst="rect">
            <a:avLst/>
          </a:prstGeom>
        </p:spPr>
      </p:sp>
      <p:sp>
        <p:nvSpPr>
          <p:cNvPr id="2256" name="CustomShape 9"/>
          <p:cNvSpPr/>
          <p:nvPr/>
        </p:nvSpPr>
        <p:spPr>
          <a:xfrm>
            <a:off x="219583080" y="1227600"/>
            <a:ext cx="363219480" cy="176106240"/>
          </a:xfrm>
          <a:prstGeom prst="rect">
            <a:avLst/>
          </a:prstGeom>
        </p:spPr>
      </p:sp>
      <p:sp>
        <p:nvSpPr>
          <p:cNvPr id="2257" name="CustomShape 10"/>
          <p:cNvSpPr/>
          <p:nvPr/>
        </p:nvSpPr>
        <p:spPr>
          <a:xfrm>
            <a:off x="2757240" y="1456920"/>
            <a:ext cx="470988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effettuare controlli su situazioni di</a:t>
            </a:r>
            <a:endParaRPr/>
          </a:p>
          <a:p>
            <a:pPr algn="ctr">
              <a:lnSpc>
                <a:spcPct val="100000"/>
              </a:lnSpc>
            </a:pPr>
            <a:r>
              <a:rPr b="1" lang="it-IT" sz="1200">
                <a:solidFill>
                  <a:srgbClr val="007c92"/>
                </a:solidFill>
                <a:latin typeface="Arial"/>
              </a:rPr>
              <a:t>incompatibilità e sulle conseguenti determinazioni in caso di</a:t>
            </a:r>
            <a:endParaRPr/>
          </a:p>
          <a:p>
            <a:pPr algn="ctr">
              <a:lnSpc>
                <a:spcPct val="100000"/>
              </a:lnSpc>
            </a:pPr>
            <a:r>
              <a:rPr b="1" lang="it-IT" sz="1200">
                <a:solidFill>
                  <a:srgbClr val="007c92"/>
                </a:solidFill>
                <a:latin typeface="Arial"/>
              </a:rPr>
              <a:t>esito positivo del controllo</a:t>
            </a:r>
            <a:endParaRPr/>
          </a:p>
        </p:txBody>
      </p:sp>
      <p:sp>
        <p:nvSpPr>
          <p:cNvPr id="2258" name="CustomShape 11"/>
          <p:cNvSpPr/>
          <p:nvPr/>
        </p:nvSpPr>
        <p:spPr>
          <a:xfrm>
            <a:off x="304920" y="1810440"/>
            <a:ext cx="2581200" cy="320040"/>
          </a:xfrm>
          <a:prstGeom prst="rect">
            <a:avLst/>
          </a:prstGeom>
        </p:spPr>
        <p:txBody>
          <a:bodyPr bIns="0" lIns="0" rIns="0" tIns="0"/>
          <a:p>
            <a:pPr algn="ctr">
              <a:lnSpc>
                <a:spcPct val="100000"/>
              </a:lnSpc>
            </a:pPr>
            <a:r>
              <a:rPr b="1" lang="it-IT" sz="1050" u="sng">
                <a:solidFill>
                  <a:srgbClr val="003e49"/>
                </a:solidFill>
                <a:latin typeface="Arial"/>
              </a:rPr>
              <a:t>RIF.: • Capi V e VI del D.lgs. 39/2013</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Artt. 15, 19 e 20 del D.lgs. 39/2013</a:t>
            </a:r>
            <a:endParaRPr/>
          </a:p>
        </p:txBody>
      </p:sp>
      <p:sp>
        <p:nvSpPr>
          <p:cNvPr id="2259" name="CustomShape 12"/>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a:t>
            </a:r>
            <a:endParaRPr/>
          </a:p>
        </p:txBody>
      </p:sp>
      <p:sp>
        <p:nvSpPr>
          <p:cNvPr id="2260" name="CustomShape 13"/>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dirigente responsabile del personale</a:t>
            </a:r>
            <a:endParaRPr/>
          </a:p>
        </p:txBody>
      </p:sp>
      <p:sp>
        <p:nvSpPr>
          <p:cNvPr id="2261" name="CustomShape 14"/>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262" name="CustomShape 15"/>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263" name="CustomShape 16"/>
          <p:cNvSpPr/>
          <p:nvPr/>
        </p:nvSpPr>
        <p:spPr>
          <a:xfrm>
            <a:off x="2864520" y="4592880"/>
            <a:ext cx="470988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adeguamento degli atti di interpello</a:t>
            </a:r>
            <a:endParaRPr/>
          </a:p>
          <a:p>
            <a:pPr algn="ctr">
              <a:lnSpc>
                <a:spcPct val="100000"/>
              </a:lnSpc>
            </a:pPr>
            <a:r>
              <a:rPr b="1" lang="it-IT" sz="1200">
                <a:solidFill>
                  <a:srgbClr val="007c92"/>
                </a:solidFill>
                <a:latin typeface="Arial"/>
              </a:rPr>
              <a:t>relativi al conferimento di incarichi</a:t>
            </a:r>
            <a:endParaRPr/>
          </a:p>
        </p:txBody>
      </p:sp>
      <p:sp>
        <p:nvSpPr>
          <p:cNvPr id="2264" name="CustomShape 17"/>
          <p:cNvSpPr/>
          <p:nvPr/>
        </p:nvSpPr>
        <p:spPr>
          <a:xfrm>
            <a:off x="9099720" y="119052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8</a:t>
            </a:r>
            <a:endParaRPr/>
          </a:p>
        </p:txBody>
      </p:sp>
      <p:sp>
        <p:nvSpPr>
          <p:cNvPr id="2265"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6" name="CustomShape 1"/>
          <p:cNvSpPr/>
          <p:nvPr/>
        </p:nvSpPr>
        <p:spPr>
          <a:xfrm>
            <a:off x="3581280" y="2590920"/>
            <a:ext cx="2742840" cy="167616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ATTIVITÀ SUCCESSIVE ALLA</a:t>
            </a:r>
            <a:endParaRPr/>
          </a:p>
          <a:p>
            <a:pPr algn="ctr">
              <a:lnSpc>
                <a:spcPct val="90000"/>
              </a:lnSpc>
            </a:pPr>
            <a:r>
              <a:rPr b="1" lang="it-IT" sz="1400">
                <a:solidFill>
                  <a:srgbClr val="ffffff"/>
                </a:solidFill>
                <a:latin typeface="Arial"/>
              </a:rPr>
              <a:t>CESSAZIONE DAL SERVIZIO (</a:t>
            </a:r>
            <a:r>
              <a:rPr b="1" i="1" lang="it-IT" sz="1400">
                <a:solidFill>
                  <a:srgbClr val="ffffff"/>
                </a:solidFill>
                <a:latin typeface="Arial"/>
              </a:rPr>
              <a:t>PANTOUFLAGE – REVOLVING DOORS</a:t>
            </a:r>
            <a:r>
              <a:rPr b="1" lang="it-IT" sz="1400">
                <a:solidFill>
                  <a:srgbClr val="ffffff"/>
                </a:solidFill>
                <a:latin typeface="Arial"/>
              </a:rPr>
              <a:t>)</a:t>
            </a:r>
            <a:endParaRPr/>
          </a:p>
          <a:p>
            <a:pPr algn="ctr">
              <a:lnSpc>
                <a:spcPct val="90000"/>
              </a:lnSpc>
            </a:pPr>
            <a:endParaRPr/>
          </a:p>
        </p:txBody>
      </p:sp>
      <p:sp>
        <p:nvSpPr>
          <p:cNvPr id="2267" name="CustomShape 2"/>
          <p:cNvSpPr/>
          <p:nvPr/>
        </p:nvSpPr>
        <p:spPr>
          <a:xfrm>
            <a:off x="4936320" y="2590920"/>
            <a:ext cx="133920" cy="32760"/>
          </a:xfrm>
          <a:prstGeom prst="rect">
            <a:avLst/>
          </a:prstGeom>
          <a:ln w="12600">
            <a:solidFill>
              <a:srgbClr val="006374"/>
            </a:solidFill>
            <a:round/>
          </a:ln>
        </p:spPr>
      </p:sp>
      <p:sp>
        <p:nvSpPr>
          <p:cNvPr id="2268" name="CustomShape 3"/>
          <p:cNvSpPr/>
          <p:nvPr/>
        </p:nvSpPr>
        <p:spPr>
          <a:xfrm>
            <a:off x="4346640" y="1243800"/>
            <a:ext cx="1212120" cy="1212120"/>
          </a:xfrm>
          <a:prstGeom prst="rect">
            <a:avLst/>
          </a:prstGeom>
          <a:solidFill>
            <a:srgbClr val="007c92"/>
          </a:solidFill>
        </p:spPr>
      </p:sp>
      <p:sp>
        <p:nvSpPr>
          <p:cNvPr id="2269" name="CustomShape 4"/>
          <p:cNvSpPr/>
          <p:nvPr/>
        </p:nvSpPr>
        <p:spPr>
          <a:xfrm>
            <a:off x="4969440" y="4267080"/>
            <a:ext cx="133920" cy="32760"/>
          </a:xfrm>
          <a:prstGeom prst="rect">
            <a:avLst/>
          </a:prstGeom>
          <a:ln w="12600">
            <a:solidFill>
              <a:srgbClr val="006374"/>
            </a:solidFill>
            <a:round/>
          </a:ln>
        </p:spPr>
      </p:sp>
      <p:sp>
        <p:nvSpPr>
          <p:cNvPr id="2270" name="CustomShape 5"/>
          <p:cNvSpPr/>
          <p:nvPr/>
        </p:nvSpPr>
        <p:spPr>
          <a:xfrm>
            <a:off x="4346640" y="4401360"/>
            <a:ext cx="1212120" cy="1212120"/>
          </a:xfrm>
          <a:prstGeom prst="rect">
            <a:avLst/>
          </a:prstGeom>
          <a:solidFill>
            <a:srgbClr val="007c92"/>
          </a:solidFill>
        </p:spPr>
      </p:sp>
      <p:sp>
        <p:nvSpPr>
          <p:cNvPr id="2271" name="CustomShape 6"/>
          <p:cNvSpPr/>
          <p:nvPr/>
        </p:nvSpPr>
        <p:spPr>
          <a:xfrm>
            <a:off x="437514840" y="106891560"/>
            <a:ext cx="363219480" cy="176106240"/>
          </a:xfrm>
          <a:prstGeom prst="rect">
            <a:avLst/>
          </a:prstGeom>
        </p:spPr>
      </p:sp>
      <p:sp>
        <p:nvSpPr>
          <p:cNvPr id="2272" name="CustomShape 7"/>
          <p:cNvSpPr/>
          <p:nvPr/>
        </p:nvSpPr>
        <p:spPr>
          <a:xfrm>
            <a:off x="219583080" y="212555520"/>
            <a:ext cx="72643680" cy="35220960"/>
          </a:xfrm>
          <a:prstGeom prst="rect">
            <a:avLst/>
          </a:prstGeom>
        </p:spPr>
      </p:sp>
      <p:sp>
        <p:nvSpPr>
          <p:cNvPr id="2273" name="CustomShape 8"/>
          <p:cNvSpPr/>
          <p:nvPr/>
        </p:nvSpPr>
        <p:spPr>
          <a:xfrm>
            <a:off x="1650960" y="106891560"/>
            <a:ext cx="363219480" cy="176106240"/>
          </a:xfrm>
          <a:prstGeom prst="rect">
            <a:avLst/>
          </a:prstGeom>
        </p:spPr>
      </p:sp>
      <p:sp>
        <p:nvSpPr>
          <p:cNvPr id="2274" name="CustomShape 9"/>
          <p:cNvSpPr/>
          <p:nvPr/>
        </p:nvSpPr>
        <p:spPr>
          <a:xfrm>
            <a:off x="219583080" y="1227600"/>
            <a:ext cx="363219480" cy="176106240"/>
          </a:xfrm>
          <a:prstGeom prst="rect">
            <a:avLst/>
          </a:prstGeom>
        </p:spPr>
      </p:sp>
      <p:sp>
        <p:nvSpPr>
          <p:cNvPr id="2275" name="CustomShape 10"/>
          <p:cNvSpPr/>
          <p:nvPr/>
        </p:nvSpPr>
        <p:spPr>
          <a:xfrm>
            <a:off x="3581280" y="1399320"/>
            <a:ext cx="3123720" cy="7617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effettuare i controlli sui precedenti penali e per adottare le conseguenti determinazioni</a:t>
            </a:r>
            <a:endParaRPr/>
          </a:p>
        </p:txBody>
      </p:sp>
      <p:sp>
        <p:nvSpPr>
          <p:cNvPr id="2276" name="CustomShape 11"/>
          <p:cNvSpPr/>
          <p:nvPr/>
        </p:nvSpPr>
        <p:spPr>
          <a:xfrm>
            <a:off x="304920" y="2029680"/>
            <a:ext cx="2581200" cy="479880"/>
          </a:xfrm>
          <a:prstGeom prst="rect">
            <a:avLst/>
          </a:prstGeom>
        </p:spPr>
        <p:txBody>
          <a:bodyPr bIns="0" lIns="0" rIns="0" tIns="0"/>
          <a:p>
            <a:pPr algn="ctr">
              <a:lnSpc>
                <a:spcPct val="100000"/>
              </a:lnSpc>
            </a:pPr>
            <a:r>
              <a:rPr b="1" lang="it-IT" sz="1050" u="sng">
                <a:solidFill>
                  <a:srgbClr val="003e49"/>
                </a:solidFill>
                <a:latin typeface="Arial"/>
              </a:rPr>
              <a:t>RIF.: Art. 53, 16-ter, D. lgs. 2001, aggiunto dall’art. 1, comma 42, lettera l, della L. 190/2012</a:t>
            </a:r>
            <a:endParaRPr/>
          </a:p>
        </p:txBody>
      </p:sp>
      <p:sp>
        <p:nvSpPr>
          <p:cNvPr id="2277" name="CustomShape 12"/>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a:t>
            </a:r>
            <a:endParaRPr/>
          </a:p>
        </p:txBody>
      </p:sp>
      <p:sp>
        <p:nvSpPr>
          <p:cNvPr id="2278" name="CustomShape 13"/>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dirigente responsabile del personale, dirigente dell’area appalti</a:t>
            </a:r>
            <a:endParaRPr/>
          </a:p>
        </p:txBody>
      </p:sp>
      <p:sp>
        <p:nvSpPr>
          <p:cNvPr id="2279" name="CustomShape 14"/>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280" name="CustomShape 15"/>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281" name="CustomShape 16"/>
          <p:cNvSpPr/>
          <p:nvPr/>
        </p:nvSpPr>
        <p:spPr>
          <a:xfrm>
            <a:off x="3435840" y="4615560"/>
            <a:ext cx="3123720" cy="7617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Adozione di atti normativi</a:t>
            </a:r>
            <a:endParaRPr/>
          </a:p>
        </p:txBody>
      </p:sp>
      <p:sp>
        <p:nvSpPr>
          <p:cNvPr id="2282" name="CustomShape 17"/>
          <p:cNvSpPr/>
          <p:nvPr/>
        </p:nvSpPr>
        <p:spPr>
          <a:xfrm>
            <a:off x="9099720" y="113688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9</a:t>
            </a:r>
            <a:endParaRPr/>
          </a:p>
        </p:txBody>
      </p:sp>
      <p:sp>
        <p:nvSpPr>
          <p:cNvPr id="2283"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2" name="CustomShape 1"/>
          <p:cNvSpPr/>
          <p:nvPr/>
        </p:nvSpPr>
        <p:spPr>
          <a:xfrm>
            <a:off x="1095480" y="2214720"/>
            <a:ext cx="1356840" cy="642600"/>
          </a:xfrm>
          <a:prstGeom prst="rect">
            <a:avLst/>
          </a:prstGeom>
        </p:spPr>
      </p:sp>
      <p:sp>
        <p:nvSpPr>
          <p:cNvPr id="1523" name="Line 2"/>
          <p:cNvSpPr/>
          <p:nvPr/>
        </p:nvSpPr>
        <p:spPr>
          <a:xfrm>
            <a:off x="4808520" y="1508040"/>
            <a:ext cx="0" cy="4968720"/>
          </a:xfrm>
          <a:prstGeom prst="line">
            <a:avLst/>
          </a:prstGeom>
          <a:ln w="6480">
            <a:solidFill>
              <a:srgbClr val="007c92"/>
            </a:solidFill>
            <a:round/>
          </a:ln>
        </p:spPr>
      </p:sp>
      <p:sp>
        <p:nvSpPr>
          <p:cNvPr id="1524" name="CustomShape 3"/>
          <p:cNvSpPr/>
          <p:nvPr/>
        </p:nvSpPr>
        <p:spPr>
          <a:xfrm>
            <a:off x="490680" y="2489760"/>
            <a:ext cx="1496160" cy="88560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000">
                <a:solidFill>
                  <a:srgbClr val="366b7e"/>
                </a:solidFill>
                <a:latin typeface="Calibri"/>
              </a:rPr>
              <a:t>NOMINA DI UN</a:t>
            </a:r>
            <a:endParaRPr/>
          </a:p>
          <a:p>
            <a:pPr algn="ctr">
              <a:lnSpc>
                <a:spcPct val="100000"/>
              </a:lnSpc>
            </a:pPr>
            <a:r>
              <a:rPr lang="it-IT" sz="1000">
                <a:solidFill>
                  <a:srgbClr val="366b7e"/>
                </a:solidFill>
                <a:latin typeface="Calibri"/>
              </a:rPr>
              <a:t>RESPONSABILE DELLA</a:t>
            </a:r>
            <a:endParaRPr/>
          </a:p>
          <a:p>
            <a:pPr algn="ctr">
              <a:lnSpc>
                <a:spcPct val="100000"/>
              </a:lnSpc>
            </a:pPr>
            <a:r>
              <a:rPr lang="it-IT" sz="1000">
                <a:solidFill>
                  <a:srgbClr val="366b7e"/>
                </a:solidFill>
                <a:latin typeface="Calibri"/>
              </a:rPr>
              <a:t>PREVENZIONE</a:t>
            </a:r>
            <a:endParaRPr/>
          </a:p>
          <a:p>
            <a:pPr algn="ctr">
              <a:lnSpc>
                <a:spcPct val="100000"/>
              </a:lnSpc>
            </a:pPr>
            <a:r>
              <a:rPr lang="it-IT" sz="1000">
                <a:solidFill>
                  <a:srgbClr val="366b7e"/>
                </a:solidFill>
                <a:latin typeface="Calibri"/>
              </a:rPr>
              <a:t>DELLA CORRUZIONE</a:t>
            </a:r>
            <a:endParaRPr/>
          </a:p>
        </p:txBody>
      </p:sp>
      <p:pic>
        <p:nvPicPr>
          <p:cNvPr descr="" id="1525" name="Picture 3"/>
          <p:cNvPicPr/>
          <p:nvPr/>
        </p:nvPicPr>
        <p:blipFill>
          <a:blip r:embed="rId1"/>
          <a:stretch>
            <a:fillRect/>
          </a:stretch>
        </p:blipFill>
        <p:spPr>
          <a:xfrm>
            <a:off x="347400" y="2057400"/>
            <a:ext cx="574200" cy="504360"/>
          </a:xfrm>
          <a:prstGeom prst="rect">
            <a:avLst/>
          </a:prstGeom>
          <a:ln w="9360">
            <a:solidFill>
              <a:srgbClr val="366b7e"/>
            </a:solidFill>
            <a:miter/>
          </a:ln>
        </p:spPr>
      </p:pic>
      <p:sp>
        <p:nvSpPr>
          <p:cNvPr id="1526" name="CustomShape 4"/>
          <p:cNvSpPr/>
          <p:nvPr/>
        </p:nvSpPr>
        <p:spPr>
          <a:xfrm>
            <a:off x="2936880" y="2491920"/>
            <a:ext cx="1496160" cy="88560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000">
                <a:solidFill>
                  <a:srgbClr val="366b7e"/>
                </a:solidFill>
                <a:latin typeface="Calibri"/>
              </a:rPr>
              <a:t>ADOZIONE DEL</a:t>
            </a:r>
            <a:endParaRPr/>
          </a:p>
          <a:p>
            <a:pPr algn="ctr">
              <a:lnSpc>
                <a:spcPct val="100000"/>
              </a:lnSpc>
            </a:pPr>
            <a:r>
              <a:rPr lang="it-IT" sz="1000">
                <a:solidFill>
                  <a:srgbClr val="366b7e"/>
                </a:solidFill>
                <a:latin typeface="Calibri"/>
              </a:rPr>
              <a:t>PIANO DI PREVENZIONE</a:t>
            </a:r>
            <a:endParaRPr/>
          </a:p>
          <a:p>
            <a:pPr algn="ctr">
              <a:lnSpc>
                <a:spcPct val="100000"/>
              </a:lnSpc>
            </a:pPr>
            <a:r>
              <a:rPr lang="it-IT" sz="1000">
                <a:solidFill>
                  <a:srgbClr val="366b7e"/>
                </a:solidFill>
                <a:latin typeface="Calibri"/>
              </a:rPr>
              <a:t>DELLA CORRUZIONE</a:t>
            </a:r>
            <a:endParaRPr/>
          </a:p>
        </p:txBody>
      </p:sp>
      <p:pic>
        <p:nvPicPr>
          <p:cNvPr descr="" id="1527" name="Picture 4"/>
          <p:cNvPicPr/>
          <p:nvPr/>
        </p:nvPicPr>
        <p:blipFill>
          <a:blip r:embed="rId2"/>
          <a:stretch>
            <a:fillRect/>
          </a:stretch>
        </p:blipFill>
        <p:spPr>
          <a:xfrm>
            <a:off x="2792520" y="2060280"/>
            <a:ext cx="647280" cy="518760"/>
          </a:xfrm>
          <a:prstGeom prst="rect">
            <a:avLst/>
          </a:prstGeom>
          <a:ln w="9360">
            <a:solidFill>
              <a:srgbClr val="366b7e"/>
            </a:solidFill>
            <a:miter/>
          </a:ln>
        </p:spPr>
      </p:pic>
      <p:sp>
        <p:nvSpPr>
          <p:cNvPr id="1528" name="CustomShape 5"/>
          <p:cNvSpPr/>
          <p:nvPr/>
        </p:nvSpPr>
        <p:spPr>
          <a:xfrm>
            <a:off x="946080" y="1447920"/>
            <a:ext cx="3168360" cy="637920"/>
          </a:xfrm>
          <a:prstGeom prst="rect">
            <a:avLst/>
          </a:prstGeom>
        </p:spPr>
        <p:txBody>
          <a:bodyPr bIns="45000" lIns="90000" rIns="90000" tIns="45000"/>
          <a:p>
            <a:pPr algn="ctr">
              <a:lnSpc>
                <a:spcPct val="100000"/>
              </a:lnSpc>
            </a:pPr>
            <a:r>
              <a:rPr b="1" lang="it-IT" sz="1200">
                <a:solidFill>
                  <a:srgbClr val="366b7e"/>
                </a:solidFill>
                <a:latin typeface="Arial"/>
              </a:rPr>
              <a:t>PRINCIPALI DISPOSIZIONI IN MATERIA DI PROGRAMMAZIONE E PREVENZIONE</a:t>
            </a:r>
            <a:endParaRPr/>
          </a:p>
          <a:p>
            <a:pPr algn="ctr">
              <a:lnSpc>
                <a:spcPct val="100000"/>
              </a:lnSpc>
            </a:pPr>
            <a:endParaRPr/>
          </a:p>
        </p:txBody>
      </p:sp>
      <p:sp>
        <p:nvSpPr>
          <p:cNvPr id="1529" name="CustomShape 6"/>
          <p:cNvSpPr/>
          <p:nvPr/>
        </p:nvSpPr>
        <p:spPr>
          <a:xfrm>
            <a:off x="4880880" y="2514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MONITORAGGIO</a:t>
            </a:r>
            <a:endParaRPr/>
          </a:p>
          <a:p>
            <a:pPr algn="ctr">
              <a:lnSpc>
                <a:spcPct val="100000"/>
              </a:lnSpc>
            </a:pPr>
            <a:r>
              <a:rPr lang="it-IT" sz="800">
                <a:solidFill>
                  <a:srgbClr val="366b7e"/>
                </a:solidFill>
                <a:latin typeface="Calibri"/>
              </a:rPr>
              <a:t>DURATA</a:t>
            </a:r>
            <a:endParaRPr/>
          </a:p>
          <a:p>
            <a:pPr algn="ctr">
              <a:lnSpc>
                <a:spcPct val="100000"/>
              </a:lnSpc>
            </a:pPr>
            <a:r>
              <a:rPr lang="it-IT" sz="800">
                <a:solidFill>
                  <a:srgbClr val="366b7e"/>
                </a:solidFill>
                <a:latin typeface="Calibri"/>
              </a:rPr>
              <a:t>PROCEDIMENTI</a:t>
            </a:r>
            <a:endParaRPr/>
          </a:p>
        </p:txBody>
      </p:sp>
      <p:sp>
        <p:nvSpPr>
          <p:cNvPr id="1530" name="CustomShape 7"/>
          <p:cNvSpPr/>
          <p:nvPr/>
        </p:nvSpPr>
        <p:spPr>
          <a:xfrm>
            <a:off x="6177240" y="2514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INDICAZIONE</a:t>
            </a:r>
            <a:endParaRPr/>
          </a:p>
          <a:p>
            <a:pPr algn="ctr">
              <a:lnSpc>
                <a:spcPct val="100000"/>
              </a:lnSpc>
            </a:pPr>
            <a:r>
              <a:rPr lang="it-IT" sz="800">
                <a:solidFill>
                  <a:srgbClr val="366b7e"/>
                </a:solidFill>
                <a:latin typeface="Calibri"/>
              </a:rPr>
              <a:t>INDIRIZZO PEC</a:t>
            </a:r>
            <a:endParaRPr/>
          </a:p>
          <a:p>
            <a:pPr algn="ctr">
              <a:lnSpc>
                <a:spcPct val="100000"/>
              </a:lnSpc>
            </a:pPr>
            <a:r>
              <a:rPr lang="it-IT" sz="800">
                <a:solidFill>
                  <a:srgbClr val="366b7e"/>
                </a:solidFill>
                <a:latin typeface="Calibri"/>
              </a:rPr>
              <a:t>PER CITTADINI</a:t>
            </a:r>
            <a:endParaRPr/>
          </a:p>
        </p:txBody>
      </p:sp>
      <p:sp>
        <p:nvSpPr>
          <p:cNvPr id="1531" name="CustomShape 8"/>
          <p:cNvSpPr/>
          <p:nvPr/>
        </p:nvSpPr>
        <p:spPr>
          <a:xfrm>
            <a:off x="7473240" y="2514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PUBBLICAZIONE SU</a:t>
            </a:r>
            <a:endParaRPr/>
          </a:p>
          <a:p>
            <a:pPr algn="ctr">
              <a:lnSpc>
                <a:spcPct val="100000"/>
              </a:lnSpc>
            </a:pPr>
            <a:r>
              <a:rPr lang="it-IT" sz="800">
                <a:solidFill>
                  <a:srgbClr val="366b7e"/>
                </a:solidFill>
                <a:latin typeface="Calibri"/>
              </a:rPr>
              <a:t>SITI WEB</a:t>
            </a:r>
            <a:endParaRPr/>
          </a:p>
          <a:p>
            <a:pPr algn="ctr">
              <a:lnSpc>
                <a:spcPct val="100000"/>
              </a:lnSpc>
            </a:pPr>
            <a:r>
              <a:rPr lang="it-IT" sz="800">
                <a:solidFill>
                  <a:srgbClr val="366b7e"/>
                </a:solidFill>
                <a:latin typeface="Calibri"/>
              </a:rPr>
              <a:t>ISTITUZIONALI</a:t>
            </a:r>
            <a:endParaRPr/>
          </a:p>
        </p:txBody>
      </p:sp>
      <p:sp>
        <p:nvSpPr>
          <p:cNvPr id="1532" name="CustomShape 9"/>
          <p:cNvSpPr/>
          <p:nvPr/>
        </p:nvSpPr>
        <p:spPr>
          <a:xfrm>
            <a:off x="8697240" y="2514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ACCESSO DATI</a:t>
            </a:r>
            <a:endParaRPr/>
          </a:p>
          <a:p>
            <a:pPr algn="ctr">
              <a:lnSpc>
                <a:spcPct val="100000"/>
              </a:lnSpc>
            </a:pPr>
            <a:r>
              <a:rPr lang="it-IT" sz="800">
                <a:solidFill>
                  <a:srgbClr val="366b7e"/>
                </a:solidFill>
                <a:latin typeface="Calibri"/>
              </a:rPr>
              <a:t>ISTANTANEO</a:t>
            </a:r>
            <a:endParaRPr/>
          </a:p>
          <a:p>
            <a:pPr algn="ctr">
              <a:lnSpc>
                <a:spcPct val="100000"/>
              </a:lnSpc>
            </a:pPr>
            <a:r>
              <a:rPr lang="it-IT" sz="800">
                <a:solidFill>
                  <a:srgbClr val="366b7e"/>
                </a:solidFill>
                <a:latin typeface="Calibri"/>
              </a:rPr>
              <a:t>ED INFORMATICO</a:t>
            </a:r>
            <a:endParaRPr/>
          </a:p>
        </p:txBody>
      </p:sp>
      <p:pic>
        <p:nvPicPr>
          <p:cNvPr descr="" id="1533" name="Picture 9"/>
          <p:cNvPicPr/>
          <p:nvPr/>
        </p:nvPicPr>
        <p:blipFill>
          <a:blip r:embed="rId3"/>
          <a:stretch>
            <a:fillRect/>
          </a:stretch>
        </p:blipFill>
        <p:spPr>
          <a:xfrm>
            <a:off x="4881600" y="2946600"/>
            <a:ext cx="404280" cy="360000"/>
          </a:xfrm>
          <a:prstGeom prst="rect">
            <a:avLst/>
          </a:prstGeom>
          <a:ln w="9360">
            <a:solidFill>
              <a:srgbClr val="366b7e"/>
            </a:solidFill>
            <a:miter/>
          </a:ln>
        </p:spPr>
      </p:pic>
      <p:pic>
        <p:nvPicPr>
          <p:cNvPr descr="" id="1534" name="Picture 10"/>
          <p:cNvPicPr/>
          <p:nvPr/>
        </p:nvPicPr>
        <p:blipFill>
          <a:blip r:embed="rId4"/>
          <a:stretch>
            <a:fillRect/>
          </a:stretch>
        </p:blipFill>
        <p:spPr>
          <a:xfrm>
            <a:off x="6105600" y="2946600"/>
            <a:ext cx="393480" cy="393480"/>
          </a:xfrm>
          <a:prstGeom prst="rect">
            <a:avLst/>
          </a:prstGeom>
          <a:ln w="9360">
            <a:solidFill>
              <a:srgbClr val="366b7e"/>
            </a:solidFill>
            <a:miter/>
          </a:ln>
        </p:spPr>
      </p:pic>
      <p:sp>
        <p:nvSpPr>
          <p:cNvPr id="1535" name="CustomShape 10"/>
          <p:cNvSpPr/>
          <p:nvPr/>
        </p:nvSpPr>
        <p:spPr>
          <a:xfrm>
            <a:off x="6177240" y="3666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INFORMAZIONI SU</a:t>
            </a:r>
            <a:endParaRPr/>
          </a:p>
          <a:p>
            <a:pPr algn="ctr">
              <a:lnSpc>
                <a:spcPct val="100000"/>
              </a:lnSpc>
            </a:pPr>
            <a:r>
              <a:rPr lang="it-IT" sz="800">
                <a:solidFill>
                  <a:srgbClr val="366b7e"/>
                </a:solidFill>
                <a:latin typeface="Calibri"/>
              </a:rPr>
              <a:t>PROCEDIMENTI</a:t>
            </a:r>
            <a:endParaRPr/>
          </a:p>
          <a:p>
            <a:pPr algn="ctr">
              <a:lnSpc>
                <a:spcPct val="100000"/>
              </a:lnSpc>
            </a:pPr>
            <a:r>
              <a:rPr lang="it-IT" sz="800">
                <a:solidFill>
                  <a:srgbClr val="366b7e"/>
                </a:solidFill>
                <a:latin typeface="Calibri"/>
              </a:rPr>
              <a:t>AMMINISTRATIVI</a:t>
            </a:r>
            <a:endParaRPr/>
          </a:p>
        </p:txBody>
      </p:sp>
      <p:sp>
        <p:nvSpPr>
          <p:cNvPr id="1536" name="CustomShape 11"/>
          <p:cNvSpPr/>
          <p:nvPr/>
        </p:nvSpPr>
        <p:spPr>
          <a:xfrm>
            <a:off x="7473240" y="3666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BILANCI E CONTI</a:t>
            </a:r>
            <a:endParaRPr/>
          </a:p>
          <a:p>
            <a:pPr algn="ctr">
              <a:lnSpc>
                <a:spcPct val="100000"/>
              </a:lnSpc>
            </a:pPr>
            <a:r>
              <a:rPr lang="it-IT" sz="800">
                <a:solidFill>
                  <a:srgbClr val="366b7e"/>
                </a:solidFill>
                <a:latin typeface="Calibri"/>
              </a:rPr>
              <a:t>CONSUNTIVI</a:t>
            </a:r>
            <a:endParaRPr/>
          </a:p>
        </p:txBody>
      </p:sp>
      <p:sp>
        <p:nvSpPr>
          <p:cNvPr id="1537" name="CustomShape 12"/>
          <p:cNvSpPr/>
          <p:nvPr/>
        </p:nvSpPr>
        <p:spPr>
          <a:xfrm>
            <a:off x="8769600" y="3666600"/>
            <a:ext cx="1136160" cy="50364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800">
                <a:solidFill>
                  <a:srgbClr val="366b7e"/>
                </a:solidFill>
                <a:latin typeface="Calibri"/>
              </a:rPr>
              <a:t>COSTI </a:t>
            </a:r>
            <a:endParaRPr/>
          </a:p>
          <a:p>
            <a:pPr algn="ctr">
              <a:lnSpc>
                <a:spcPct val="100000"/>
              </a:lnSpc>
            </a:pPr>
            <a:r>
              <a:rPr lang="it-IT" sz="800">
                <a:solidFill>
                  <a:srgbClr val="366b7e"/>
                </a:solidFill>
                <a:latin typeface="Calibri"/>
              </a:rPr>
              <a:t>OPERE PUBBLICHE</a:t>
            </a:r>
            <a:endParaRPr/>
          </a:p>
          <a:p>
            <a:pPr algn="ctr">
              <a:lnSpc>
                <a:spcPct val="100000"/>
              </a:lnSpc>
            </a:pPr>
            <a:r>
              <a:rPr lang="it-IT" sz="800">
                <a:solidFill>
                  <a:srgbClr val="366b7e"/>
                </a:solidFill>
                <a:latin typeface="Calibri"/>
              </a:rPr>
              <a:t>E SERVIZI</a:t>
            </a:r>
            <a:endParaRPr/>
          </a:p>
        </p:txBody>
      </p:sp>
      <p:pic>
        <p:nvPicPr>
          <p:cNvPr descr="" id="1538" name="Picture 13"/>
          <p:cNvPicPr/>
          <p:nvPr/>
        </p:nvPicPr>
        <p:blipFill>
          <a:blip r:embed="rId5"/>
          <a:stretch>
            <a:fillRect/>
          </a:stretch>
        </p:blipFill>
        <p:spPr>
          <a:xfrm>
            <a:off x="6105600" y="4098960"/>
            <a:ext cx="539280" cy="360000"/>
          </a:xfrm>
          <a:prstGeom prst="rect">
            <a:avLst/>
          </a:prstGeom>
          <a:ln w="9360">
            <a:solidFill>
              <a:srgbClr val="366b7e"/>
            </a:solidFill>
            <a:miter/>
          </a:ln>
        </p:spPr>
      </p:pic>
      <p:pic>
        <p:nvPicPr>
          <p:cNvPr descr="" id="1539" name="Picture 15"/>
          <p:cNvPicPr/>
          <p:nvPr/>
        </p:nvPicPr>
        <p:blipFill>
          <a:blip r:embed="rId6"/>
          <a:stretch>
            <a:fillRect/>
          </a:stretch>
        </p:blipFill>
        <p:spPr>
          <a:xfrm>
            <a:off x="7400880" y="4068720"/>
            <a:ext cx="441000" cy="390240"/>
          </a:xfrm>
          <a:prstGeom prst="rect">
            <a:avLst/>
          </a:prstGeom>
          <a:ln w="9360">
            <a:solidFill>
              <a:srgbClr val="366b7e"/>
            </a:solidFill>
            <a:miter/>
          </a:ln>
        </p:spPr>
      </p:pic>
      <p:pic>
        <p:nvPicPr>
          <p:cNvPr descr="" id="1540" name="Picture 16"/>
          <p:cNvPicPr/>
          <p:nvPr/>
        </p:nvPicPr>
        <p:blipFill>
          <a:blip r:embed="rId7"/>
          <a:stretch>
            <a:fillRect/>
          </a:stretch>
        </p:blipFill>
        <p:spPr>
          <a:xfrm>
            <a:off x="8624880" y="4098960"/>
            <a:ext cx="420480" cy="360000"/>
          </a:xfrm>
          <a:prstGeom prst="rect">
            <a:avLst/>
          </a:prstGeom>
          <a:ln w="9360">
            <a:solidFill>
              <a:srgbClr val="366b7e"/>
            </a:solidFill>
            <a:miter/>
          </a:ln>
        </p:spPr>
      </p:pic>
      <p:sp>
        <p:nvSpPr>
          <p:cNvPr id="1541" name="CustomShape 13"/>
          <p:cNvSpPr/>
          <p:nvPr/>
        </p:nvSpPr>
        <p:spPr>
          <a:xfrm>
            <a:off x="5096880" y="4602960"/>
            <a:ext cx="1656000" cy="1223640"/>
          </a:xfrm>
          <a:prstGeom prst="rect">
            <a:avLst>
              <a:gd fmla="val 16667" name="adj"/>
            </a:avLst>
          </a:prstGeom>
          <a:solidFill>
            <a:srgbClr val="e0fcdc"/>
          </a:solidFill>
          <a:ln w="25560">
            <a:solidFill>
              <a:srgbClr val="366b7e"/>
            </a:solidFill>
            <a:round/>
          </a:ln>
        </p:spPr>
        <p:txBody>
          <a:bodyPr anchor="ctr" bIns="0" lIns="0" rIns="0" tIns="0" wrap="none"/>
          <a:p>
            <a:pPr algn="ctr">
              <a:lnSpc>
                <a:spcPct val="100000"/>
              </a:lnSpc>
            </a:pPr>
            <a:endParaRPr/>
          </a:p>
          <a:p>
            <a:pPr algn="ctr">
              <a:lnSpc>
                <a:spcPct val="100000"/>
              </a:lnSpc>
            </a:pPr>
            <a:endParaRPr/>
          </a:p>
          <a:p>
            <a:pPr algn="ctr">
              <a:lnSpc>
                <a:spcPct val="100000"/>
              </a:lnSpc>
              <a:buFont charset="2" typeface="Wingdings"/>
              <a:buChar char=""/>
            </a:pPr>
            <a:r>
              <a:rPr lang="it-IT" sz="1000">
                <a:solidFill>
                  <a:srgbClr val="366b7e"/>
                </a:solidFill>
                <a:latin typeface="Calibri"/>
              </a:rPr>
              <a:t>AUTORIZZAZIONI O</a:t>
            </a:r>
            <a:endParaRPr/>
          </a:p>
          <a:p>
            <a:pPr algn="ctr">
              <a:lnSpc>
                <a:spcPct val="100000"/>
              </a:lnSpc>
            </a:pPr>
            <a:r>
              <a:rPr lang="it-IT" sz="1000">
                <a:solidFill>
                  <a:srgbClr val="366b7e"/>
                </a:solidFill>
                <a:latin typeface="Calibri"/>
              </a:rPr>
              <a:t>CONCESSIONI</a:t>
            </a:r>
            <a:endParaRPr/>
          </a:p>
          <a:p>
            <a:pPr algn="ctr">
              <a:lnSpc>
                <a:spcPct val="100000"/>
              </a:lnSpc>
            </a:pPr>
            <a:endParaRPr/>
          </a:p>
          <a:p>
            <a:pPr algn="ctr">
              <a:lnSpc>
                <a:spcPct val="100000"/>
              </a:lnSpc>
              <a:buFont charset="2" typeface="Wingdings"/>
              <a:buChar char=""/>
            </a:pPr>
            <a:r>
              <a:rPr lang="it-IT" sz="1000">
                <a:solidFill>
                  <a:srgbClr val="366b7e"/>
                </a:solidFill>
                <a:latin typeface="Calibri"/>
              </a:rPr>
              <a:t>AFFIDAMENTI LAVORI, </a:t>
            </a:r>
            <a:endParaRPr/>
          </a:p>
          <a:p>
            <a:pPr algn="ctr">
              <a:lnSpc>
                <a:spcPct val="100000"/>
              </a:lnSpc>
            </a:pPr>
            <a:r>
              <a:rPr lang="it-IT" sz="1000">
                <a:solidFill>
                  <a:srgbClr val="366b7e"/>
                </a:solidFill>
                <a:latin typeface="Calibri"/>
              </a:rPr>
              <a:t>SERVIZI E FORNITURE</a:t>
            </a:r>
            <a:endParaRPr/>
          </a:p>
          <a:p>
            <a:pPr algn="ctr">
              <a:lnSpc>
                <a:spcPct val="100000"/>
              </a:lnSpc>
            </a:pPr>
            <a:endParaRPr/>
          </a:p>
          <a:p>
            <a:pPr algn="ctr">
              <a:lnSpc>
                <a:spcPct val="100000"/>
              </a:lnSpc>
              <a:buFont charset="2" typeface="Wingdings"/>
              <a:buChar char=""/>
            </a:pPr>
            <a:r>
              <a:rPr lang="it-IT" sz="1000">
                <a:solidFill>
                  <a:srgbClr val="366b7e"/>
                </a:solidFill>
                <a:latin typeface="Calibri"/>
              </a:rPr>
              <a:t>FINANZIAMENTI</a:t>
            </a:r>
            <a:endParaRPr/>
          </a:p>
          <a:p>
            <a:pPr algn="ctr">
              <a:lnSpc>
                <a:spcPct val="100000"/>
              </a:lnSpc>
              <a:buFont charset="2" typeface="Wingdings"/>
              <a:buChar char=""/>
            </a:pPr>
            <a:r>
              <a:rPr lang="it-IT" sz="1000">
                <a:solidFill>
                  <a:srgbClr val="366b7e"/>
                </a:solidFill>
                <a:latin typeface="Calibri"/>
              </a:rPr>
              <a:t>CONCORSI</a:t>
            </a:r>
            <a:endParaRPr/>
          </a:p>
          <a:p>
            <a:pPr>
              <a:lnSpc>
                <a:spcPct val="100000"/>
              </a:lnSpc>
            </a:pPr>
            <a:endParaRPr/>
          </a:p>
        </p:txBody>
      </p:sp>
      <p:sp>
        <p:nvSpPr>
          <p:cNvPr id="1542" name="CustomShape 14"/>
          <p:cNvSpPr/>
          <p:nvPr/>
        </p:nvSpPr>
        <p:spPr>
          <a:xfrm>
            <a:off x="5097600" y="4962600"/>
            <a:ext cx="1655280" cy="431280"/>
          </a:xfrm>
          <a:prstGeom prst="rect">
            <a:avLst/>
          </a:prstGeom>
          <a:ln w="25560">
            <a:solidFill>
              <a:srgbClr val="366b7e"/>
            </a:solidFill>
            <a:round/>
          </a:ln>
        </p:spPr>
      </p:sp>
      <p:sp>
        <p:nvSpPr>
          <p:cNvPr id="1543" name="CustomShape 15"/>
          <p:cNvSpPr/>
          <p:nvPr/>
        </p:nvSpPr>
        <p:spPr>
          <a:xfrm>
            <a:off x="6753240" y="5394600"/>
            <a:ext cx="286920" cy="-17191440"/>
          </a:xfrm>
          <a:prstGeom prst="straightConnector1">
            <a:avLst/>
          </a:prstGeom>
          <a:ln w="25560">
            <a:solidFill>
              <a:srgbClr val="366b7e"/>
            </a:solidFill>
            <a:round/>
            <a:tailEnd len="med" type="triangle" w="med"/>
          </a:ln>
        </p:spPr>
      </p:sp>
      <p:sp>
        <p:nvSpPr>
          <p:cNvPr id="1544" name="CustomShape 16"/>
          <p:cNvSpPr/>
          <p:nvPr/>
        </p:nvSpPr>
        <p:spPr>
          <a:xfrm>
            <a:off x="8042400" y="3017880"/>
            <a:ext cx="-19839240" cy="649080"/>
          </a:xfrm>
          <a:prstGeom prst="straightConnector1">
            <a:avLst/>
          </a:prstGeom>
          <a:ln w="25560">
            <a:solidFill>
              <a:srgbClr val="366b7e"/>
            </a:solidFill>
            <a:round/>
            <a:tailEnd len="med" type="triangle" w="med"/>
          </a:ln>
        </p:spPr>
      </p:sp>
      <p:sp>
        <p:nvSpPr>
          <p:cNvPr id="1545" name="CustomShape 17"/>
          <p:cNvSpPr/>
          <p:nvPr/>
        </p:nvSpPr>
        <p:spPr>
          <a:xfrm>
            <a:off x="8042400" y="3017880"/>
            <a:ext cx="649080" cy="1296720"/>
          </a:xfrm>
          <a:prstGeom prst="rect">
            <a:avLst>
              <a:gd fmla="val 50000" name="adj"/>
            </a:avLst>
          </a:prstGeom>
          <a:ln w="25560">
            <a:solidFill>
              <a:srgbClr val="366b7e"/>
            </a:solidFill>
            <a:round/>
            <a:tailEnd len="med" type="triangle" w="med"/>
          </a:ln>
        </p:spPr>
      </p:sp>
      <p:pic>
        <p:nvPicPr>
          <p:cNvPr descr="" id="1546" name="Picture 11"/>
          <p:cNvPicPr/>
          <p:nvPr/>
        </p:nvPicPr>
        <p:blipFill>
          <a:blip r:embed="rId8"/>
          <a:stretch>
            <a:fillRect/>
          </a:stretch>
        </p:blipFill>
        <p:spPr>
          <a:xfrm>
            <a:off x="7400880" y="2946600"/>
            <a:ext cx="431280" cy="360000"/>
          </a:xfrm>
          <a:prstGeom prst="rect">
            <a:avLst/>
          </a:prstGeom>
          <a:ln w="9360">
            <a:solidFill>
              <a:srgbClr val="366b7e"/>
            </a:solidFill>
            <a:miter/>
          </a:ln>
        </p:spPr>
      </p:pic>
      <p:sp>
        <p:nvSpPr>
          <p:cNvPr id="1547" name="CustomShape 18"/>
          <p:cNvSpPr/>
          <p:nvPr/>
        </p:nvSpPr>
        <p:spPr>
          <a:xfrm>
            <a:off x="8041680" y="3667320"/>
            <a:ext cx="649080" cy="1294920"/>
          </a:xfrm>
          <a:prstGeom prst="rect">
            <a:avLst>
              <a:gd fmla="val 50000" name="adj"/>
            </a:avLst>
          </a:prstGeom>
          <a:ln w="25560">
            <a:solidFill>
              <a:srgbClr val="366b7e"/>
            </a:solidFill>
            <a:round/>
            <a:tailEnd len="med" type="triangle" w="med"/>
          </a:ln>
        </p:spPr>
      </p:sp>
      <p:pic>
        <p:nvPicPr>
          <p:cNvPr descr="" id="1548" name="Picture 12"/>
          <p:cNvPicPr/>
          <p:nvPr/>
        </p:nvPicPr>
        <p:blipFill>
          <a:blip r:embed="rId9"/>
          <a:stretch>
            <a:fillRect/>
          </a:stretch>
        </p:blipFill>
        <p:spPr>
          <a:xfrm>
            <a:off x="8624880" y="2946600"/>
            <a:ext cx="504360" cy="379080"/>
          </a:xfrm>
          <a:prstGeom prst="rect">
            <a:avLst/>
          </a:prstGeom>
          <a:ln w="9360">
            <a:solidFill>
              <a:srgbClr val="366b7e"/>
            </a:solidFill>
            <a:miter/>
          </a:ln>
        </p:spPr>
      </p:pic>
      <p:sp>
        <p:nvSpPr>
          <p:cNvPr id="1549" name="CustomShape 19"/>
          <p:cNvSpPr/>
          <p:nvPr/>
        </p:nvSpPr>
        <p:spPr>
          <a:xfrm>
            <a:off x="7040520" y="4602240"/>
            <a:ext cx="1728360" cy="1152000"/>
          </a:xfrm>
          <a:prstGeom prst="rect">
            <a:avLst>
              <a:gd fmla="val 16667" name="adj"/>
            </a:avLst>
          </a:prstGeom>
          <a:ln cap="rnd" w="25560">
            <a:solidFill>
              <a:srgbClr val="366b7e"/>
            </a:solidFill>
            <a:custDash>
              <a:ds d="213000" sp="71000"/>
            </a:custDash>
            <a:round/>
          </a:ln>
        </p:spPr>
        <p:txBody>
          <a:bodyPr anchor="ctr" bIns="0" lIns="0" rIns="0" tIns="0" wrap="none"/>
          <a:p>
            <a:pPr>
              <a:lnSpc>
                <a:spcPct val="100000"/>
              </a:lnSpc>
            </a:pPr>
            <a:endParaRPr/>
          </a:p>
          <a:p>
            <a:pPr>
              <a:lnSpc>
                <a:spcPct val="100000"/>
              </a:lnSpc>
              <a:buFont charset="2" typeface="Wingdings"/>
              <a:buChar char=""/>
            </a:pPr>
            <a:r>
              <a:rPr lang="it-IT" sz="900">
                <a:solidFill>
                  <a:srgbClr val="366b7e"/>
                </a:solidFill>
                <a:latin typeface="Calibri"/>
              </a:rPr>
              <a:t>STRUTTURA PROPONENTE;</a:t>
            </a:r>
            <a:endParaRPr/>
          </a:p>
          <a:p>
            <a:pPr>
              <a:lnSpc>
                <a:spcPct val="100000"/>
              </a:lnSpc>
              <a:buFont charset="2" typeface="Wingdings"/>
              <a:buChar char=""/>
            </a:pPr>
            <a:r>
              <a:rPr lang="it-IT" sz="900">
                <a:solidFill>
                  <a:srgbClr val="366b7e"/>
                </a:solidFill>
                <a:latin typeface="Calibri"/>
              </a:rPr>
              <a:t>OGGETTO DEL BANDO;</a:t>
            </a:r>
            <a:endParaRPr/>
          </a:p>
          <a:p>
            <a:pPr>
              <a:lnSpc>
                <a:spcPct val="100000"/>
              </a:lnSpc>
              <a:buFont charset="2" typeface="Wingdings"/>
              <a:buChar char=""/>
            </a:pPr>
            <a:r>
              <a:rPr lang="it-IT" sz="900">
                <a:solidFill>
                  <a:srgbClr val="366b7e"/>
                </a:solidFill>
                <a:latin typeface="Calibri"/>
              </a:rPr>
              <a:t>ELENCO OPERATORI INVITATI;</a:t>
            </a:r>
            <a:endParaRPr/>
          </a:p>
          <a:p>
            <a:pPr>
              <a:lnSpc>
                <a:spcPct val="100000"/>
              </a:lnSpc>
              <a:buFont charset="2" typeface="Wingdings"/>
              <a:buChar char=""/>
            </a:pPr>
            <a:r>
              <a:rPr lang="it-IT" sz="900">
                <a:solidFill>
                  <a:srgbClr val="366b7e"/>
                </a:solidFill>
                <a:latin typeface="Calibri"/>
              </a:rPr>
              <a:t>AGGIUDICATARIO;</a:t>
            </a:r>
            <a:endParaRPr/>
          </a:p>
          <a:p>
            <a:pPr>
              <a:lnSpc>
                <a:spcPct val="100000"/>
              </a:lnSpc>
              <a:buFont charset="2" typeface="Wingdings"/>
              <a:buChar char=""/>
            </a:pPr>
            <a:r>
              <a:rPr lang="it-IT" sz="900">
                <a:solidFill>
                  <a:srgbClr val="366b7e"/>
                </a:solidFill>
                <a:latin typeface="Calibri"/>
              </a:rPr>
              <a:t>IMPORTO DI AGGIUDICAZIONE;</a:t>
            </a:r>
            <a:endParaRPr/>
          </a:p>
          <a:p>
            <a:pPr>
              <a:lnSpc>
                <a:spcPct val="100000"/>
              </a:lnSpc>
              <a:buFont charset="2" typeface="Wingdings"/>
              <a:buChar char=""/>
            </a:pPr>
            <a:r>
              <a:rPr lang="it-IT" sz="900">
                <a:solidFill>
                  <a:srgbClr val="366b7e"/>
                </a:solidFill>
                <a:latin typeface="Calibri"/>
              </a:rPr>
              <a:t>TEMPI DI COMPLETAMENTO;</a:t>
            </a:r>
            <a:endParaRPr/>
          </a:p>
          <a:p>
            <a:pPr>
              <a:lnSpc>
                <a:spcPct val="100000"/>
              </a:lnSpc>
              <a:buFont charset="2" typeface="Wingdings"/>
              <a:buChar char=""/>
            </a:pPr>
            <a:r>
              <a:rPr lang="it-IT" sz="900">
                <a:solidFill>
                  <a:srgbClr val="366b7e"/>
                </a:solidFill>
                <a:latin typeface="Calibri"/>
              </a:rPr>
              <a:t>IMPORTO SOMME LIIQUIDATE</a:t>
            </a:r>
            <a:endParaRPr/>
          </a:p>
          <a:p>
            <a:pPr>
              <a:lnSpc>
                <a:spcPct val="100000"/>
              </a:lnSpc>
            </a:pPr>
            <a:endParaRPr/>
          </a:p>
        </p:txBody>
      </p:sp>
      <p:sp>
        <p:nvSpPr>
          <p:cNvPr id="1550" name="CustomShape 20"/>
          <p:cNvSpPr/>
          <p:nvPr/>
        </p:nvSpPr>
        <p:spPr>
          <a:xfrm>
            <a:off x="6105600" y="4530960"/>
            <a:ext cx="647280" cy="720360"/>
          </a:xfrm>
          <a:prstGeom prst="rect">
            <a:avLst>
              <a:gd fmla="val 16755" name="adj1"/>
              <a:gd fmla="val 21466" name="adj2"/>
              <a:gd fmla="val 25000" name="adj3"/>
            </a:avLst>
          </a:prstGeom>
          <a:solidFill>
            <a:srgbClr val="747678"/>
          </a:solidFill>
          <a:ln w="6480">
            <a:solidFill>
              <a:srgbClr val="007c92"/>
            </a:solidFill>
            <a:round/>
          </a:ln>
        </p:spPr>
      </p:sp>
      <p:pic>
        <p:nvPicPr>
          <p:cNvPr descr="" id="1551" name="Picture 7"/>
          <p:cNvPicPr/>
          <p:nvPr/>
        </p:nvPicPr>
        <p:blipFill>
          <a:blip r:embed="rId10"/>
          <a:stretch>
            <a:fillRect/>
          </a:stretch>
        </p:blipFill>
        <p:spPr>
          <a:xfrm>
            <a:off x="1447920" y="3463920"/>
            <a:ext cx="601200" cy="510840"/>
          </a:xfrm>
          <a:prstGeom prst="rect">
            <a:avLst/>
          </a:prstGeom>
          <a:ln w="9360">
            <a:solidFill>
              <a:srgbClr val="366b7e"/>
            </a:solidFill>
            <a:miter/>
          </a:ln>
        </p:spPr>
      </p:pic>
      <p:sp>
        <p:nvSpPr>
          <p:cNvPr id="1552" name="CustomShape 21"/>
          <p:cNvSpPr/>
          <p:nvPr/>
        </p:nvSpPr>
        <p:spPr>
          <a:xfrm>
            <a:off x="1591200" y="3968280"/>
            <a:ext cx="1800000" cy="885600"/>
          </a:xfrm>
          <a:prstGeom prst="rect">
            <a:avLst>
              <a:gd fmla="val 16667" name="adj"/>
            </a:avLst>
          </a:prstGeom>
          <a:gradFill>
            <a:gsLst>
              <a:gs pos="0">
                <a:srgbClr val="156b13"/>
              </a:gs>
              <a:gs pos="50000">
                <a:srgbClr val="e0fcdc"/>
              </a:gs>
              <a:gs pos="100000">
                <a:srgbClr val="156b13"/>
              </a:gs>
            </a:gsLst>
            <a:lin ang="5400000"/>
          </a:gradFill>
          <a:ln w="25560">
            <a:solidFill>
              <a:srgbClr val="366b7e"/>
            </a:solidFill>
            <a:round/>
          </a:ln>
        </p:spPr>
        <p:txBody>
          <a:bodyPr anchor="ctr" bIns="0" lIns="0" rIns="0" tIns="0" wrap="none"/>
          <a:p>
            <a:pPr algn="ctr">
              <a:lnSpc>
                <a:spcPct val="100000"/>
              </a:lnSpc>
            </a:pPr>
            <a:r>
              <a:rPr lang="it-IT" sz="1000">
                <a:solidFill>
                  <a:srgbClr val="366b7e"/>
                </a:solidFill>
                <a:latin typeface="Verdana"/>
              </a:rPr>
              <a:t> </a:t>
            </a:r>
            <a:r>
              <a:rPr lang="it-IT" sz="1000">
                <a:solidFill>
                  <a:srgbClr val="366b7e"/>
                </a:solidFill>
                <a:latin typeface="Calibri"/>
              </a:rPr>
              <a:t>DEFINIZIONE DI CRITERI DI</a:t>
            </a:r>
            <a:endParaRPr/>
          </a:p>
          <a:p>
            <a:pPr algn="ctr">
              <a:lnSpc>
                <a:spcPct val="100000"/>
              </a:lnSpc>
            </a:pPr>
            <a:r>
              <a:rPr lang="it-IT" sz="1000">
                <a:solidFill>
                  <a:srgbClr val="366b7e"/>
                </a:solidFill>
                <a:latin typeface="Calibri"/>
              </a:rPr>
              <a:t>SELEZIONE / FORMAZIONE </a:t>
            </a:r>
            <a:endParaRPr/>
          </a:p>
          <a:p>
            <a:pPr algn="ctr">
              <a:lnSpc>
                <a:spcPct val="100000"/>
              </a:lnSpc>
            </a:pPr>
            <a:r>
              <a:rPr lang="it-IT" sz="1000">
                <a:solidFill>
                  <a:srgbClr val="366b7e"/>
                </a:solidFill>
                <a:latin typeface="Calibri"/>
              </a:rPr>
              <a:t>PERSONALE</a:t>
            </a:r>
            <a:endParaRPr/>
          </a:p>
          <a:p>
            <a:pPr algn="ctr">
              <a:lnSpc>
                <a:spcPct val="100000"/>
              </a:lnSpc>
            </a:pPr>
            <a:r>
              <a:rPr lang="it-IT" sz="1000">
                <a:solidFill>
                  <a:srgbClr val="366b7e"/>
                </a:solidFill>
                <a:latin typeface="Calibri"/>
              </a:rPr>
              <a:t>ESPOSTO A  </a:t>
            </a:r>
            <a:endParaRPr/>
          </a:p>
          <a:p>
            <a:pPr algn="ctr">
              <a:lnSpc>
                <a:spcPct val="100000"/>
              </a:lnSpc>
            </a:pPr>
            <a:r>
              <a:rPr lang="it-IT" sz="1000">
                <a:solidFill>
                  <a:srgbClr val="366b7e"/>
                </a:solidFill>
                <a:latin typeface="Calibri"/>
              </a:rPr>
              <a:t>CORRUZIONE E ROTAZIONE</a:t>
            </a:r>
            <a:endParaRPr/>
          </a:p>
        </p:txBody>
      </p:sp>
      <p:sp>
        <p:nvSpPr>
          <p:cNvPr id="1553" name="CustomShape 22"/>
          <p:cNvSpPr/>
          <p:nvPr/>
        </p:nvSpPr>
        <p:spPr>
          <a:xfrm>
            <a:off x="1219320" y="1170000"/>
            <a:ext cx="7549920" cy="277560"/>
          </a:xfrm>
          <a:prstGeom prst="rect">
            <a:avLst/>
          </a:prstGeom>
        </p:spPr>
        <p:txBody>
          <a:bodyPr anchor="ctr" bIns="0" lIns="0" rIns="0" tIns="0"/>
          <a:p>
            <a:pPr algn="ctr">
              <a:lnSpc>
                <a:spcPct val="100000"/>
              </a:lnSpc>
            </a:pPr>
            <a:r>
              <a:rPr b="1" lang="it-IT" sz="1200" u="sng">
                <a:solidFill>
                  <a:srgbClr val="007c92"/>
                </a:solidFill>
                <a:latin typeface="Arial"/>
              </a:rPr>
              <a:t>PRINCIPALI DISPOSIZIONI CONTENUTE NELLA LEGGE 190/2012 IN MATERIA DI PREVENZIONE DELLA CORRUZIONE E DI TRASPARENZA</a:t>
            </a:r>
            <a:endParaRPr/>
          </a:p>
        </p:txBody>
      </p:sp>
      <p:sp>
        <p:nvSpPr>
          <p:cNvPr id="1554" name="CustomShape 23"/>
          <p:cNvSpPr/>
          <p:nvPr/>
        </p:nvSpPr>
        <p:spPr>
          <a:xfrm>
            <a:off x="5613840" y="1470960"/>
            <a:ext cx="3168360" cy="637920"/>
          </a:xfrm>
          <a:prstGeom prst="rect">
            <a:avLst/>
          </a:prstGeom>
        </p:spPr>
        <p:txBody>
          <a:bodyPr bIns="45000" lIns="90000" rIns="90000" tIns="45000"/>
          <a:p>
            <a:pPr algn="ctr">
              <a:lnSpc>
                <a:spcPct val="100000"/>
              </a:lnSpc>
            </a:pPr>
            <a:r>
              <a:rPr b="1" lang="it-IT" sz="1200">
                <a:solidFill>
                  <a:srgbClr val="366b7e"/>
                </a:solidFill>
                <a:latin typeface="Arial"/>
              </a:rPr>
              <a:t>PRINCIPALI DISPOSIZIONI IN MATERIA DI TRASPARENZA</a:t>
            </a:r>
            <a:endParaRPr/>
          </a:p>
          <a:p>
            <a:pPr algn="ctr">
              <a:lnSpc>
                <a:spcPct val="100000"/>
              </a:lnSpc>
            </a:pPr>
            <a:endParaRPr/>
          </a:p>
        </p:txBody>
      </p:sp>
      <p:sp>
        <p:nvSpPr>
          <p:cNvPr id="1555" name="TextShape 2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4" name="CustomShape 1"/>
          <p:cNvSpPr/>
          <p:nvPr/>
        </p:nvSpPr>
        <p:spPr>
          <a:xfrm>
            <a:off x="3736080" y="3179520"/>
            <a:ext cx="2509560" cy="1478880"/>
          </a:xfrm>
          <a:prstGeom prst="rect">
            <a:avLst/>
          </a:prstGeom>
          <a:solidFill>
            <a:srgbClr val="007c92"/>
          </a:solidFill>
        </p:spPr>
        <p:txBody>
          <a:bodyPr anchor="ctr" bIns="7560" lIns="7560" rIns="7560" tIns="7560"/>
          <a:p>
            <a:pPr algn="ctr">
              <a:lnSpc>
                <a:spcPct val="90000"/>
              </a:lnSpc>
            </a:pPr>
            <a:endParaRPr/>
          </a:p>
          <a:p>
            <a:pPr algn="ctr">
              <a:lnSpc>
                <a:spcPct val="90000"/>
              </a:lnSpc>
            </a:pPr>
            <a:r>
              <a:rPr b="1" lang="it-IT" sz="1200">
                <a:solidFill>
                  <a:srgbClr val="ffffff"/>
                </a:solidFill>
                <a:latin typeface="Arial"/>
                <a:ea typeface="Verdana"/>
              </a:rPr>
              <a:t>COMMISSIONI, UFFICI, INCARICHI IN CASO DI DELITTI CONTRO LA P.A.</a:t>
            </a:r>
            <a:endParaRPr/>
          </a:p>
          <a:p>
            <a:pPr algn="ctr">
              <a:lnSpc>
                <a:spcPct val="90000"/>
              </a:lnSpc>
            </a:pPr>
            <a:endParaRPr/>
          </a:p>
        </p:txBody>
      </p:sp>
      <p:sp>
        <p:nvSpPr>
          <p:cNvPr id="2285" name="CustomShape 2"/>
          <p:cNvSpPr/>
          <p:nvPr/>
        </p:nvSpPr>
        <p:spPr>
          <a:xfrm>
            <a:off x="4974840" y="3179520"/>
            <a:ext cx="446760" cy="32400"/>
          </a:xfrm>
          <a:prstGeom prst="rect">
            <a:avLst/>
          </a:prstGeom>
          <a:ln w="12600">
            <a:solidFill>
              <a:srgbClr val="006374"/>
            </a:solidFill>
            <a:round/>
          </a:ln>
        </p:spPr>
      </p:sp>
      <p:sp>
        <p:nvSpPr>
          <p:cNvPr id="2286" name="CustomShape 3"/>
          <p:cNvSpPr/>
          <p:nvPr/>
        </p:nvSpPr>
        <p:spPr>
          <a:xfrm>
            <a:off x="4251600" y="1252800"/>
            <a:ext cx="1478880" cy="1478880"/>
          </a:xfrm>
          <a:prstGeom prst="rect">
            <a:avLst/>
          </a:prstGeom>
          <a:solidFill>
            <a:srgbClr val="007c92"/>
          </a:solidFill>
        </p:spPr>
      </p:sp>
      <p:sp>
        <p:nvSpPr>
          <p:cNvPr id="2287" name="CustomShape 4"/>
          <p:cNvSpPr/>
          <p:nvPr/>
        </p:nvSpPr>
        <p:spPr>
          <a:xfrm>
            <a:off x="5937840" y="4395240"/>
            <a:ext cx="281160" cy="32400"/>
          </a:xfrm>
          <a:prstGeom prst="rect">
            <a:avLst/>
          </a:prstGeom>
          <a:ln w="12600">
            <a:solidFill>
              <a:srgbClr val="006374"/>
            </a:solidFill>
            <a:round/>
          </a:ln>
        </p:spPr>
      </p:sp>
      <p:sp>
        <p:nvSpPr>
          <p:cNvPr id="2288" name="CustomShape 5"/>
          <p:cNvSpPr/>
          <p:nvPr/>
        </p:nvSpPr>
        <p:spPr>
          <a:xfrm>
            <a:off x="6095880" y="4142520"/>
            <a:ext cx="1478880" cy="1478880"/>
          </a:xfrm>
          <a:prstGeom prst="rect">
            <a:avLst/>
          </a:prstGeom>
          <a:solidFill>
            <a:srgbClr val="007c92"/>
          </a:solidFill>
        </p:spPr>
      </p:sp>
      <p:sp>
        <p:nvSpPr>
          <p:cNvPr id="2289" name="CustomShape 6"/>
          <p:cNvSpPr/>
          <p:nvPr/>
        </p:nvSpPr>
        <p:spPr>
          <a:xfrm>
            <a:off x="4066560" y="4428720"/>
            <a:ext cx="293400" cy="32400"/>
          </a:xfrm>
          <a:prstGeom prst="rect">
            <a:avLst/>
          </a:prstGeom>
          <a:ln w="12600">
            <a:solidFill>
              <a:srgbClr val="006374"/>
            </a:solidFill>
            <a:round/>
          </a:ln>
        </p:spPr>
      </p:sp>
      <p:sp>
        <p:nvSpPr>
          <p:cNvPr id="2290" name="CustomShape 7"/>
          <p:cNvSpPr/>
          <p:nvPr/>
        </p:nvSpPr>
        <p:spPr>
          <a:xfrm>
            <a:off x="2406960" y="4159440"/>
            <a:ext cx="1478880" cy="1478880"/>
          </a:xfrm>
          <a:prstGeom prst="rect">
            <a:avLst/>
          </a:prstGeom>
          <a:solidFill>
            <a:srgbClr val="007c92"/>
          </a:solidFill>
        </p:spPr>
      </p:sp>
      <p:sp>
        <p:nvSpPr>
          <p:cNvPr id="2291" name="CustomShape 8"/>
          <p:cNvSpPr/>
          <p:nvPr/>
        </p:nvSpPr>
        <p:spPr>
          <a:xfrm>
            <a:off x="685800000" y="146524320"/>
            <a:ext cx="489203640" cy="242146440"/>
          </a:xfrm>
          <a:prstGeom prst="rect">
            <a:avLst/>
          </a:prstGeom>
        </p:spPr>
      </p:sp>
      <p:sp>
        <p:nvSpPr>
          <p:cNvPr id="2292" name="CustomShape 9"/>
          <p:cNvSpPr/>
          <p:nvPr/>
        </p:nvSpPr>
        <p:spPr>
          <a:xfrm>
            <a:off x="490118400" y="340241400"/>
            <a:ext cx="97840440" cy="48429000"/>
          </a:xfrm>
          <a:prstGeom prst="rect">
            <a:avLst/>
          </a:prstGeom>
        </p:spPr>
      </p:sp>
      <p:sp>
        <p:nvSpPr>
          <p:cNvPr id="2293" name="CustomShape 10"/>
          <p:cNvSpPr/>
          <p:nvPr/>
        </p:nvSpPr>
        <p:spPr>
          <a:xfrm>
            <a:off x="914400" y="291812040"/>
            <a:ext cx="489203640" cy="242146440"/>
          </a:xfrm>
          <a:prstGeom prst="rect">
            <a:avLst/>
          </a:prstGeom>
        </p:spPr>
      </p:sp>
      <p:sp>
        <p:nvSpPr>
          <p:cNvPr id="2294" name="CustomShape 11"/>
          <p:cNvSpPr/>
          <p:nvPr/>
        </p:nvSpPr>
        <p:spPr>
          <a:xfrm>
            <a:off x="914400" y="49665600"/>
            <a:ext cx="489203640" cy="242146440"/>
          </a:xfrm>
          <a:prstGeom prst="rect">
            <a:avLst/>
          </a:prstGeom>
        </p:spPr>
      </p:sp>
      <p:sp>
        <p:nvSpPr>
          <p:cNvPr id="2295" name="CustomShape 12"/>
          <p:cNvSpPr/>
          <p:nvPr/>
        </p:nvSpPr>
        <p:spPr>
          <a:xfrm>
            <a:off x="490118400" y="1236240"/>
            <a:ext cx="489203640" cy="242146440"/>
          </a:xfrm>
          <a:prstGeom prst="rect">
            <a:avLst/>
          </a:prstGeom>
        </p:spPr>
      </p:sp>
      <p:sp>
        <p:nvSpPr>
          <p:cNvPr id="2296" name="CustomShape 13"/>
          <p:cNvSpPr/>
          <p:nvPr/>
        </p:nvSpPr>
        <p:spPr>
          <a:xfrm>
            <a:off x="152280" y="1907640"/>
            <a:ext cx="2581200" cy="1279080"/>
          </a:xfrm>
          <a:prstGeom prst="rect">
            <a:avLst/>
          </a:prstGeom>
        </p:spPr>
        <p:txBody>
          <a:bodyPr bIns="0" lIns="0" rIns="0" tIns="0"/>
          <a:p>
            <a:pPr algn="ctr">
              <a:lnSpc>
                <a:spcPct val="100000"/>
              </a:lnSpc>
            </a:pPr>
            <a:r>
              <a:rPr b="1" lang="it-IT" sz="1050" u="sng">
                <a:solidFill>
                  <a:srgbClr val="003e49"/>
                </a:solidFill>
                <a:latin typeface="Arial"/>
              </a:rPr>
              <a:t>RIF.: •Art. 35 bis, D. lgs. 165/2001, aggiunto dall’art.1, comma 46, della L. 190/2012</a:t>
            </a:r>
            <a:endParaRPr/>
          </a:p>
          <a:p>
            <a:pPr algn="ctr">
              <a:lnSpc>
                <a:spcPct val="100000"/>
              </a:lnSpc>
            </a:pPr>
            <a:r>
              <a:rPr b="1" lang="it-IT" sz="1050" u="sng">
                <a:solidFill>
                  <a:srgbClr val="003e49"/>
                </a:solidFill>
                <a:latin typeface="Arial"/>
              </a:rPr>
              <a:t>•</a:t>
            </a:r>
            <a:r>
              <a:rPr b="1" lang="it-IT" sz="1050" u="sng">
                <a:solidFill>
                  <a:srgbClr val="003e49"/>
                </a:solidFill>
                <a:latin typeface="Arial"/>
              </a:rPr>
              <a:t>Art. 1, commi 3, 15, 17, 18 e 20, L. 190/2012</a:t>
            </a:r>
            <a:endParaRPr/>
          </a:p>
          <a:p>
            <a:pPr algn="ctr">
              <a:lnSpc>
                <a:spcPct val="100000"/>
              </a:lnSpc>
            </a:pPr>
            <a:r>
              <a:rPr b="1" lang="it-IT" sz="1050" u="sng">
                <a:solidFill>
                  <a:srgbClr val="003e49"/>
                </a:solidFill>
                <a:latin typeface="Arial"/>
              </a:rPr>
              <a:t>•</a:t>
            </a:r>
            <a:r>
              <a:rPr b="1" lang="it-IT" sz="1050" u="sng">
                <a:solidFill>
                  <a:srgbClr val="003e49"/>
                </a:solidFill>
                <a:latin typeface="Arial"/>
              </a:rPr>
              <a:t>Art. 16, comma 1, lett. l quater), D.lgs. 165/2001</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Capo II del D.lgs 39/2013</a:t>
            </a:r>
            <a:endParaRPr/>
          </a:p>
        </p:txBody>
      </p:sp>
      <p:sp>
        <p:nvSpPr>
          <p:cNvPr id="2297" name="CustomShape 14"/>
          <p:cNvSpPr/>
          <p:nvPr/>
        </p:nvSpPr>
        <p:spPr>
          <a:xfrm>
            <a:off x="29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a:t>
            </a:r>
            <a:endParaRPr/>
          </a:p>
        </p:txBody>
      </p:sp>
      <p:sp>
        <p:nvSpPr>
          <p:cNvPr id="2298" name="CustomShape 15"/>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Organo di indirizzo politico, responsabile della prevenzione, dirigente responsabile del personale, dirigente responsabile dell’area appalti</a:t>
            </a:r>
            <a:endParaRPr/>
          </a:p>
        </p:txBody>
      </p:sp>
      <p:sp>
        <p:nvSpPr>
          <p:cNvPr id="2299" name="CustomShape 16"/>
          <p:cNvSpPr/>
          <p:nvPr/>
        </p:nvSpPr>
        <p:spPr>
          <a:xfrm>
            <a:off x="50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300" name="CustomShape 17"/>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301" name="CustomShape 18"/>
          <p:cNvSpPr/>
          <p:nvPr/>
        </p:nvSpPr>
        <p:spPr>
          <a:xfrm>
            <a:off x="3505320" y="1546920"/>
            <a:ext cx="320004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Atti normativi di modifica dei regolamenti sulle commissioni</a:t>
            </a:r>
            <a:endParaRPr/>
          </a:p>
        </p:txBody>
      </p:sp>
      <p:sp>
        <p:nvSpPr>
          <p:cNvPr id="2302" name="CustomShape 19"/>
          <p:cNvSpPr/>
          <p:nvPr/>
        </p:nvSpPr>
        <p:spPr>
          <a:xfrm>
            <a:off x="5410080" y="4374000"/>
            <a:ext cx="320004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effettuare controlli sui precedenti penali</a:t>
            </a:r>
            <a:endParaRPr/>
          </a:p>
          <a:p>
            <a:pPr algn="ctr">
              <a:lnSpc>
                <a:spcPct val="100000"/>
              </a:lnSpc>
            </a:pPr>
            <a:r>
              <a:rPr b="1" lang="it-IT" sz="1200">
                <a:solidFill>
                  <a:srgbClr val="007c92"/>
                </a:solidFill>
                <a:latin typeface="Arial"/>
              </a:rPr>
              <a:t>e sulle conseguenti determinazioni in caso di esito positivo del controllo</a:t>
            </a:r>
            <a:endParaRPr/>
          </a:p>
        </p:txBody>
      </p:sp>
      <p:sp>
        <p:nvSpPr>
          <p:cNvPr id="2303" name="CustomShape 20"/>
          <p:cNvSpPr/>
          <p:nvPr/>
        </p:nvSpPr>
        <p:spPr>
          <a:xfrm>
            <a:off x="1356840" y="4374000"/>
            <a:ext cx="3200040" cy="80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Direttive interne per l'adeguamento degli atti di interpello per conferimento di incarichi</a:t>
            </a:r>
            <a:endParaRPr/>
          </a:p>
        </p:txBody>
      </p:sp>
      <p:sp>
        <p:nvSpPr>
          <p:cNvPr id="2304" name="CustomShape 21"/>
          <p:cNvSpPr/>
          <p:nvPr/>
        </p:nvSpPr>
        <p:spPr>
          <a:xfrm>
            <a:off x="9210600" y="115416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10</a:t>
            </a:r>
            <a:endParaRPr/>
          </a:p>
        </p:txBody>
      </p:sp>
      <p:sp>
        <p:nvSpPr>
          <p:cNvPr id="2305" name="TextShape 2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6" name="CustomShape 1"/>
          <p:cNvSpPr/>
          <p:nvPr/>
        </p:nvSpPr>
        <p:spPr>
          <a:xfrm>
            <a:off x="3733920" y="2666880"/>
            <a:ext cx="2437920" cy="152352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TUTELA DEL DIPENDENTE PUBBLICO CHE</a:t>
            </a:r>
            <a:endParaRPr/>
          </a:p>
          <a:p>
            <a:pPr algn="ctr">
              <a:lnSpc>
                <a:spcPct val="90000"/>
              </a:lnSpc>
            </a:pPr>
            <a:r>
              <a:rPr b="1" lang="it-IT" sz="1400">
                <a:solidFill>
                  <a:srgbClr val="ffffff"/>
                </a:solidFill>
                <a:latin typeface="Arial"/>
              </a:rPr>
              <a:t>SEGNALA GLI ILLECITI (C.D. </a:t>
            </a:r>
            <a:r>
              <a:rPr b="1" i="1" lang="it-IT" sz="1400">
                <a:solidFill>
                  <a:srgbClr val="ffffff"/>
                </a:solidFill>
                <a:latin typeface="Arial"/>
              </a:rPr>
              <a:t>WHISTLEBLOWER</a:t>
            </a:r>
            <a:r>
              <a:rPr b="1" lang="it-IT" sz="1400">
                <a:solidFill>
                  <a:srgbClr val="ffffff"/>
                </a:solidFill>
                <a:latin typeface="Arial"/>
              </a:rPr>
              <a:t>)</a:t>
            </a:r>
            <a:endParaRPr/>
          </a:p>
          <a:p>
            <a:pPr algn="ctr">
              <a:lnSpc>
                <a:spcPct val="90000"/>
              </a:lnSpc>
            </a:pPr>
            <a:endParaRPr/>
          </a:p>
        </p:txBody>
      </p:sp>
      <p:sp>
        <p:nvSpPr>
          <p:cNvPr id="2307" name="CustomShape 2"/>
          <p:cNvSpPr/>
          <p:nvPr/>
        </p:nvSpPr>
        <p:spPr>
          <a:xfrm>
            <a:off x="4936320" y="2666880"/>
            <a:ext cx="210240" cy="32760"/>
          </a:xfrm>
          <a:prstGeom prst="rect">
            <a:avLst/>
          </a:prstGeom>
          <a:ln w="12600">
            <a:solidFill>
              <a:srgbClr val="006374"/>
            </a:solidFill>
            <a:round/>
          </a:ln>
        </p:spPr>
      </p:sp>
      <p:sp>
        <p:nvSpPr>
          <p:cNvPr id="2308" name="CustomShape 3"/>
          <p:cNvSpPr/>
          <p:nvPr/>
        </p:nvSpPr>
        <p:spPr>
          <a:xfrm>
            <a:off x="4346640" y="1243800"/>
            <a:ext cx="1212120" cy="1212120"/>
          </a:xfrm>
          <a:prstGeom prst="rect">
            <a:avLst/>
          </a:prstGeom>
          <a:solidFill>
            <a:srgbClr val="007c92"/>
          </a:solidFill>
        </p:spPr>
      </p:sp>
      <p:sp>
        <p:nvSpPr>
          <p:cNvPr id="2309" name="CustomShape 4"/>
          <p:cNvSpPr/>
          <p:nvPr/>
        </p:nvSpPr>
        <p:spPr>
          <a:xfrm>
            <a:off x="4969440" y="4191120"/>
            <a:ext cx="210240" cy="32760"/>
          </a:xfrm>
          <a:prstGeom prst="rect">
            <a:avLst/>
          </a:prstGeom>
          <a:ln w="12600">
            <a:solidFill>
              <a:srgbClr val="006374"/>
            </a:solidFill>
            <a:round/>
          </a:ln>
        </p:spPr>
      </p:sp>
      <p:sp>
        <p:nvSpPr>
          <p:cNvPr id="2310" name="CustomShape 5"/>
          <p:cNvSpPr/>
          <p:nvPr/>
        </p:nvSpPr>
        <p:spPr>
          <a:xfrm>
            <a:off x="4346640" y="4401360"/>
            <a:ext cx="1212120" cy="1212120"/>
          </a:xfrm>
          <a:prstGeom prst="rect">
            <a:avLst/>
          </a:prstGeom>
          <a:solidFill>
            <a:srgbClr val="007c92"/>
          </a:solidFill>
        </p:spPr>
      </p:sp>
      <p:sp>
        <p:nvSpPr>
          <p:cNvPr id="2311" name="CustomShape 6"/>
          <p:cNvSpPr/>
          <p:nvPr/>
        </p:nvSpPr>
        <p:spPr>
          <a:xfrm>
            <a:off x="437514840" y="106891560"/>
            <a:ext cx="363219480" cy="176106240"/>
          </a:xfrm>
          <a:prstGeom prst="rect">
            <a:avLst/>
          </a:prstGeom>
        </p:spPr>
      </p:sp>
      <p:sp>
        <p:nvSpPr>
          <p:cNvPr id="2312" name="CustomShape 7"/>
          <p:cNvSpPr/>
          <p:nvPr/>
        </p:nvSpPr>
        <p:spPr>
          <a:xfrm>
            <a:off x="219583080" y="212555520"/>
            <a:ext cx="72643680" cy="35220960"/>
          </a:xfrm>
          <a:prstGeom prst="rect">
            <a:avLst/>
          </a:prstGeom>
        </p:spPr>
      </p:sp>
      <p:sp>
        <p:nvSpPr>
          <p:cNvPr id="2313" name="CustomShape 8"/>
          <p:cNvSpPr/>
          <p:nvPr/>
        </p:nvSpPr>
        <p:spPr>
          <a:xfrm>
            <a:off x="1650960" y="106891560"/>
            <a:ext cx="363219480" cy="176106240"/>
          </a:xfrm>
          <a:prstGeom prst="rect">
            <a:avLst/>
          </a:prstGeom>
        </p:spPr>
      </p:sp>
      <p:sp>
        <p:nvSpPr>
          <p:cNvPr id="2314" name="CustomShape 9"/>
          <p:cNvSpPr/>
          <p:nvPr/>
        </p:nvSpPr>
        <p:spPr>
          <a:xfrm>
            <a:off x="219583080" y="1227600"/>
            <a:ext cx="363219480" cy="176106240"/>
          </a:xfrm>
          <a:prstGeom prst="rect">
            <a:avLst/>
          </a:prstGeom>
        </p:spPr>
      </p:sp>
      <p:sp>
        <p:nvSpPr>
          <p:cNvPr id="2315" name="CustomShape 10"/>
          <p:cNvSpPr/>
          <p:nvPr/>
        </p:nvSpPr>
        <p:spPr>
          <a:xfrm>
            <a:off x="2940480" y="1456920"/>
            <a:ext cx="411444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Introduzione di obblighi di riservatezza nel P.T.P.C.</a:t>
            </a:r>
            <a:endParaRPr/>
          </a:p>
        </p:txBody>
      </p:sp>
      <p:sp>
        <p:nvSpPr>
          <p:cNvPr id="2316" name="CustomShape 11"/>
          <p:cNvSpPr/>
          <p:nvPr/>
        </p:nvSpPr>
        <p:spPr>
          <a:xfrm>
            <a:off x="304920" y="1801080"/>
            <a:ext cx="2581200" cy="479880"/>
          </a:xfrm>
          <a:prstGeom prst="rect">
            <a:avLst/>
          </a:prstGeom>
        </p:spPr>
        <p:txBody>
          <a:bodyPr bIns="0" lIns="0" rIns="0" tIns="0"/>
          <a:p>
            <a:pPr algn="ctr">
              <a:lnSpc>
                <a:spcPct val="100000"/>
              </a:lnSpc>
            </a:pPr>
            <a:r>
              <a:rPr b="1" lang="it-IT" sz="1050" u="sng">
                <a:solidFill>
                  <a:srgbClr val="003e49"/>
                </a:solidFill>
                <a:latin typeface="Arial"/>
              </a:rPr>
              <a:t>RIF.: Art. 54 bis del D. lgs. 165/2001, aggiunto dall’art. 1, comma 51 della L. 190/2012</a:t>
            </a:r>
            <a:endParaRPr/>
          </a:p>
        </p:txBody>
      </p:sp>
      <p:sp>
        <p:nvSpPr>
          <p:cNvPr id="2317" name="CustomShape 12"/>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a:t>
            </a:r>
            <a:endParaRPr/>
          </a:p>
        </p:txBody>
      </p:sp>
      <p:sp>
        <p:nvSpPr>
          <p:cNvPr id="2318" name="CustomShape 13"/>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dirigente responsabile del personale, dirigente responsabile dell’area informatica, U.P.D.</a:t>
            </a:r>
            <a:endParaRPr/>
          </a:p>
        </p:txBody>
      </p:sp>
      <p:sp>
        <p:nvSpPr>
          <p:cNvPr id="2319" name="CustomShape 14"/>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320" name="CustomShape 15"/>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321" name="CustomShape 16"/>
          <p:cNvSpPr/>
          <p:nvPr/>
        </p:nvSpPr>
        <p:spPr>
          <a:xfrm>
            <a:off x="3048120" y="4648320"/>
            <a:ext cx="4114440" cy="6854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Sperimentazione di un sistema informatico differenziato e riservato di ricezione delle segnalazioni</a:t>
            </a:r>
            <a:endParaRPr/>
          </a:p>
        </p:txBody>
      </p:sp>
      <p:sp>
        <p:nvSpPr>
          <p:cNvPr id="2322" name="CustomShape 17"/>
          <p:cNvSpPr/>
          <p:nvPr/>
        </p:nvSpPr>
        <p:spPr>
          <a:xfrm>
            <a:off x="9099720" y="119484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11</a:t>
            </a:r>
            <a:endParaRPr/>
          </a:p>
        </p:txBody>
      </p:sp>
      <p:sp>
        <p:nvSpPr>
          <p:cNvPr id="2323"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4" name="CustomShape 1"/>
          <p:cNvSpPr/>
          <p:nvPr/>
        </p:nvSpPr>
        <p:spPr>
          <a:xfrm>
            <a:off x="3886920" y="2948400"/>
            <a:ext cx="2207880" cy="1301040"/>
          </a:xfrm>
          <a:prstGeom prst="rect">
            <a:avLst/>
          </a:prstGeom>
          <a:solidFill>
            <a:srgbClr val="007c92"/>
          </a:solidFill>
        </p:spPr>
        <p:txBody>
          <a:bodyPr anchor="ctr" bIns="7560" lIns="7560" rIns="7560" tIns="7560"/>
          <a:p>
            <a:pPr algn="ctr">
              <a:lnSpc>
                <a:spcPct val="90000"/>
              </a:lnSpc>
            </a:pPr>
            <a:r>
              <a:rPr b="1" lang="it-IT" sz="1200">
                <a:solidFill>
                  <a:srgbClr val="ffffff"/>
                </a:solidFill>
                <a:latin typeface="Arial"/>
                <a:ea typeface="Verdana"/>
              </a:rPr>
              <a:t>FORMAZIONE</a:t>
            </a:r>
            <a:endParaRPr/>
          </a:p>
        </p:txBody>
      </p:sp>
      <p:sp>
        <p:nvSpPr>
          <p:cNvPr id="2325" name="CustomShape 2"/>
          <p:cNvSpPr/>
          <p:nvPr/>
        </p:nvSpPr>
        <p:spPr>
          <a:xfrm>
            <a:off x="4976640" y="2948400"/>
            <a:ext cx="392400" cy="28440"/>
          </a:xfrm>
          <a:prstGeom prst="rect">
            <a:avLst/>
          </a:prstGeom>
          <a:ln w="12600">
            <a:solidFill>
              <a:srgbClr val="006374"/>
            </a:solidFill>
            <a:round/>
          </a:ln>
        </p:spPr>
      </p:sp>
      <p:sp>
        <p:nvSpPr>
          <p:cNvPr id="2326" name="CustomShape 3"/>
          <p:cNvSpPr/>
          <p:nvPr/>
        </p:nvSpPr>
        <p:spPr>
          <a:xfrm>
            <a:off x="4340160" y="1254240"/>
            <a:ext cx="1301040" cy="1301040"/>
          </a:xfrm>
          <a:prstGeom prst="rect">
            <a:avLst/>
          </a:prstGeom>
          <a:solidFill>
            <a:srgbClr val="007c92"/>
          </a:solidFill>
        </p:spPr>
      </p:sp>
      <p:sp>
        <p:nvSpPr>
          <p:cNvPr id="2327" name="CustomShape 4"/>
          <p:cNvSpPr/>
          <p:nvPr/>
        </p:nvSpPr>
        <p:spPr>
          <a:xfrm>
            <a:off x="5994720" y="3318840"/>
            <a:ext cx="353160" cy="28440"/>
          </a:xfrm>
          <a:prstGeom prst="rect">
            <a:avLst/>
          </a:prstGeom>
          <a:ln w="12600">
            <a:solidFill>
              <a:srgbClr val="006374"/>
            </a:solidFill>
            <a:round/>
          </a:ln>
        </p:spPr>
      </p:sp>
      <p:sp>
        <p:nvSpPr>
          <p:cNvPr id="2328" name="CustomShape 5"/>
          <p:cNvSpPr/>
          <p:nvPr/>
        </p:nvSpPr>
        <p:spPr>
          <a:xfrm>
            <a:off x="6318360" y="2424960"/>
            <a:ext cx="1301040" cy="1301040"/>
          </a:xfrm>
          <a:prstGeom prst="rect">
            <a:avLst/>
          </a:prstGeom>
          <a:solidFill>
            <a:srgbClr val="007c92"/>
          </a:solidFill>
        </p:spPr>
      </p:sp>
      <p:sp>
        <p:nvSpPr>
          <p:cNvPr id="2329" name="CustomShape 6"/>
          <p:cNvSpPr/>
          <p:nvPr/>
        </p:nvSpPr>
        <p:spPr>
          <a:xfrm>
            <a:off x="5437440" y="4188960"/>
            <a:ext cx="303840" cy="28440"/>
          </a:xfrm>
          <a:prstGeom prst="rect">
            <a:avLst/>
          </a:prstGeom>
          <a:ln w="12600">
            <a:solidFill>
              <a:srgbClr val="006374"/>
            </a:solidFill>
            <a:round/>
          </a:ln>
        </p:spPr>
      </p:sp>
      <p:sp>
        <p:nvSpPr>
          <p:cNvPr id="2330" name="CustomShape 7"/>
          <p:cNvSpPr/>
          <p:nvPr/>
        </p:nvSpPr>
        <p:spPr>
          <a:xfrm>
            <a:off x="5336280" y="4319280"/>
            <a:ext cx="1301040" cy="1301040"/>
          </a:xfrm>
          <a:prstGeom prst="rect">
            <a:avLst/>
          </a:prstGeom>
          <a:solidFill>
            <a:srgbClr val="007c92"/>
          </a:solidFill>
        </p:spPr>
      </p:sp>
      <p:sp>
        <p:nvSpPr>
          <p:cNvPr id="2331" name="CustomShape 8"/>
          <p:cNvSpPr/>
          <p:nvPr/>
        </p:nvSpPr>
        <p:spPr>
          <a:xfrm>
            <a:off x="4568040" y="4205880"/>
            <a:ext cx="303840" cy="28440"/>
          </a:xfrm>
          <a:prstGeom prst="rect">
            <a:avLst/>
          </a:prstGeom>
          <a:ln w="12600">
            <a:solidFill>
              <a:srgbClr val="006374"/>
            </a:solidFill>
            <a:round/>
          </a:ln>
        </p:spPr>
      </p:sp>
      <p:sp>
        <p:nvSpPr>
          <p:cNvPr id="2332" name="CustomShape 9"/>
          <p:cNvSpPr/>
          <p:nvPr/>
        </p:nvSpPr>
        <p:spPr>
          <a:xfrm>
            <a:off x="3344400" y="4319280"/>
            <a:ext cx="1301040" cy="1301040"/>
          </a:xfrm>
          <a:prstGeom prst="rect">
            <a:avLst/>
          </a:prstGeom>
          <a:solidFill>
            <a:srgbClr val="007c92"/>
          </a:solidFill>
        </p:spPr>
      </p:sp>
      <p:sp>
        <p:nvSpPr>
          <p:cNvPr id="2333" name="CustomShape 10"/>
          <p:cNvSpPr/>
          <p:nvPr/>
        </p:nvSpPr>
        <p:spPr>
          <a:xfrm>
            <a:off x="3980160" y="3346560"/>
            <a:ext cx="353160" cy="28440"/>
          </a:xfrm>
          <a:prstGeom prst="rect">
            <a:avLst/>
          </a:prstGeom>
          <a:ln w="12600">
            <a:solidFill>
              <a:srgbClr val="006374"/>
            </a:solidFill>
            <a:round/>
          </a:ln>
        </p:spPr>
      </p:sp>
      <p:sp>
        <p:nvSpPr>
          <p:cNvPr id="2334" name="CustomShape 11"/>
          <p:cNvSpPr/>
          <p:nvPr/>
        </p:nvSpPr>
        <p:spPr>
          <a:xfrm>
            <a:off x="2362320" y="2424960"/>
            <a:ext cx="1301040" cy="1301040"/>
          </a:xfrm>
          <a:prstGeom prst="rect">
            <a:avLst/>
          </a:prstGeom>
          <a:solidFill>
            <a:srgbClr val="007c92"/>
          </a:solidFill>
        </p:spPr>
      </p:sp>
      <p:sp>
        <p:nvSpPr>
          <p:cNvPr id="2335" name="CustomShape 12"/>
          <p:cNvSpPr/>
          <p:nvPr/>
        </p:nvSpPr>
        <p:spPr>
          <a:xfrm>
            <a:off x="-773094113280" y="434940708960"/>
            <a:ext cx="773094112920" cy="376200"/>
          </a:xfrm>
          <a:prstGeom prst="rect">
            <a:avLst/>
          </a:prstGeom>
        </p:spPr>
        <p:txBody>
          <a:bodyPr bIns="45000" lIns="90000" rIns="90000" tIns="45000"/>
          <a:p>
            <a:r>
              <a:rPr b="1" lang="it-IT" sz="1200">
                <a:solidFill>
                  <a:srgbClr val="ffffff"/>
                </a:solidFill>
                <a:ea typeface="Verdana"/>
              </a:rPr>
              <a:t>FORMAZIONE</a:t>
            </a:r>
            <a:endParaRPr/>
          </a:p>
        </p:txBody>
      </p:sp>
      <p:sp>
        <p:nvSpPr>
          <p:cNvPr id="2336" name="CustomShape 13"/>
          <p:cNvSpPr/>
          <p:nvPr/>
        </p:nvSpPr>
        <p:spPr>
          <a:xfrm>
            <a:off x="-773094113280" y="-773094113280"/>
            <a:ext cx="5258942640" cy="1959186600"/>
          </a:xfrm>
          <a:prstGeom prst="rect">
            <a:avLst/>
          </a:prstGeom>
        </p:spPr>
      </p:sp>
      <p:sp>
        <p:nvSpPr>
          <p:cNvPr id="2337" name="CustomShape 14"/>
          <p:cNvSpPr/>
          <p:nvPr/>
        </p:nvSpPr>
        <p:spPr>
          <a:xfrm>
            <a:off x="-773094113280" y="-773094113280"/>
            <a:ext cx="26294714640" cy="9795933720"/>
          </a:xfrm>
          <a:prstGeom prst="rect">
            <a:avLst/>
          </a:prstGeom>
        </p:spPr>
      </p:sp>
      <p:sp>
        <p:nvSpPr>
          <p:cNvPr id="2338" name="CustomShape 15"/>
          <p:cNvSpPr/>
          <p:nvPr/>
        </p:nvSpPr>
        <p:spPr>
          <a:xfrm>
            <a:off x="115697660400" y="624981830040"/>
            <a:ext cx="26294714640" cy="9795933720"/>
          </a:xfrm>
          <a:prstGeom prst="rect">
            <a:avLst/>
          </a:prstGeom>
        </p:spPr>
      </p:sp>
      <p:sp>
        <p:nvSpPr>
          <p:cNvPr id="2339" name="CustomShape 16"/>
          <p:cNvSpPr/>
          <p:nvPr/>
        </p:nvSpPr>
        <p:spPr>
          <a:xfrm>
            <a:off x="115697660400" y="246858774840"/>
            <a:ext cx="26294714640" cy="9795933720"/>
          </a:xfrm>
          <a:prstGeom prst="rect">
            <a:avLst/>
          </a:prstGeom>
        </p:spPr>
      </p:sp>
      <p:sp>
        <p:nvSpPr>
          <p:cNvPr id="2340" name="CustomShape 17"/>
          <p:cNvSpPr/>
          <p:nvPr/>
        </p:nvSpPr>
        <p:spPr>
          <a:xfrm>
            <a:off x="-773094113280" y="9797170320"/>
            <a:ext cx="26294714640" cy="9795933720"/>
          </a:xfrm>
          <a:prstGeom prst="rect">
            <a:avLst/>
          </a:prstGeom>
        </p:spPr>
      </p:sp>
      <p:sp>
        <p:nvSpPr>
          <p:cNvPr id="2341" name="CustomShape 18"/>
          <p:cNvSpPr/>
          <p:nvPr/>
        </p:nvSpPr>
        <p:spPr>
          <a:xfrm>
            <a:off x="-773094113280" y="94042203120"/>
            <a:ext cx="26294714640" cy="9795933720"/>
          </a:xfrm>
          <a:prstGeom prst="rect">
            <a:avLst/>
          </a:prstGeom>
        </p:spPr>
      </p:sp>
      <p:sp>
        <p:nvSpPr>
          <p:cNvPr id="2342" name="CustomShape 19"/>
          <p:cNvSpPr/>
          <p:nvPr/>
        </p:nvSpPr>
        <p:spPr>
          <a:xfrm>
            <a:off x="152280" y="1752480"/>
            <a:ext cx="2581200" cy="799560"/>
          </a:xfrm>
          <a:prstGeom prst="rect">
            <a:avLst/>
          </a:prstGeom>
        </p:spPr>
        <p:txBody>
          <a:bodyPr bIns="0" lIns="0" rIns="0" tIns="0"/>
          <a:p>
            <a:pPr algn="ctr">
              <a:lnSpc>
                <a:spcPct val="100000"/>
              </a:lnSpc>
            </a:pPr>
            <a:r>
              <a:rPr b="1" lang="it-IT" sz="1050" u="sng">
                <a:solidFill>
                  <a:srgbClr val="003e49"/>
                </a:solidFill>
                <a:latin typeface="Arial"/>
              </a:rPr>
              <a:t>RIF.: • Art. 1, comma 5, lett. b), comma 8</a:t>
            </a:r>
            <a:endParaRPr/>
          </a:p>
          <a:p>
            <a:pPr algn="ctr">
              <a:lnSpc>
                <a:spcPct val="100000"/>
              </a:lnSpc>
            </a:pPr>
            <a:r>
              <a:rPr b="1" lang="it-IT" sz="1050" u="sng">
                <a:solidFill>
                  <a:srgbClr val="003e49"/>
                </a:solidFill>
                <a:latin typeface="Arial"/>
              </a:rPr>
              <a:t>comma 10, lett. c), comma 11, della L. 190/2012</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Art. 7-bis del D.lgs 165/2001</a:t>
            </a:r>
            <a:endParaRPr/>
          </a:p>
          <a:p>
            <a:pPr algn="ctr">
              <a:lnSpc>
                <a:spcPct val="100000"/>
              </a:lnSpc>
            </a:pPr>
            <a:r>
              <a:rPr b="1" lang="it-IT" sz="1050" u="sng">
                <a:solidFill>
                  <a:srgbClr val="003e49"/>
                </a:solidFill>
                <a:latin typeface="Arial"/>
              </a:rPr>
              <a:t>• </a:t>
            </a:r>
            <a:r>
              <a:rPr b="1" lang="it-IT" sz="1050" u="sng">
                <a:solidFill>
                  <a:srgbClr val="003e49"/>
                </a:solidFill>
                <a:latin typeface="Arial"/>
              </a:rPr>
              <a:t>d.P.R. 70/2013</a:t>
            </a:r>
            <a:endParaRPr/>
          </a:p>
        </p:txBody>
      </p:sp>
      <p:sp>
        <p:nvSpPr>
          <p:cNvPr id="2343" name="CustomShape 20"/>
          <p:cNvSpPr/>
          <p:nvPr/>
        </p:nvSpPr>
        <p:spPr>
          <a:xfrm>
            <a:off x="29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e del P.F.P.</a:t>
            </a:r>
            <a:endParaRPr/>
          </a:p>
        </p:txBody>
      </p:sp>
      <p:sp>
        <p:nvSpPr>
          <p:cNvPr id="2344" name="CustomShape 21"/>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dirigente responsabile del personale, Scuola Superiore delle Pubbliche Amministrazioni</a:t>
            </a:r>
            <a:endParaRPr/>
          </a:p>
        </p:txBody>
      </p:sp>
      <p:sp>
        <p:nvSpPr>
          <p:cNvPr id="2345" name="CustomShape 22"/>
          <p:cNvSpPr/>
          <p:nvPr/>
        </p:nvSpPr>
        <p:spPr>
          <a:xfrm>
            <a:off x="50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346" name="CustomShape 23"/>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347" name="CustomShape 24"/>
          <p:cNvSpPr/>
          <p:nvPr/>
        </p:nvSpPr>
        <p:spPr>
          <a:xfrm>
            <a:off x="3824280" y="147348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Definizione di procedure per formare i dipendenti, anche in collaborazione con la S.N.A.</a:t>
            </a:r>
            <a:endParaRPr/>
          </a:p>
        </p:txBody>
      </p:sp>
      <p:sp>
        <p:nvSpPr>
          <p:cNvPr id="2348" name="CustomShape 25"/>
          <p:cNvSpPr/>
          <p:nvPr/>
        </p:nvSpPr>
        <p:spPr>
          <a:xfrm>
            <a:off x="6186600" y="262512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Pubblicità dei criteri di selezione del personale da</a:t>
            </a:r>
            <a:endParaRPr/>
          </a:p>
          <a:p>
            <a:pPr algn="ctr">
              <a:lnSpc>
                <a:spcPct val="100000"/>
              </a:lnSpc>
            </a:pPr>
            <a:r>
              <a:rPr b="1" lang="it-IT" sz="1200">
                <a:solidFill>
                  <a:srgbClr val="007c92"/>
                </a:solidFill>
                <a:latin typeface="Arial"/>
              </a:rPr>
              <a:t>formare</a:t>
            </a:r>
            <a:endParaRPr/>
          </a:p>
        </p:txBody>
      </p:sp>
      <p:sp>
        <p:nvSpPr>
          <p:cNvPr id="2349" name="CustomShape 26"/>
          <p:cNvSpPr/>
          <p:nvPr/>
        </p:nvSpPr>
        <p:spPr>
          <a:xfrm>
            <a:off x="5067360" y="457380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Realizzazione di percorsi formativi differenziati per destinatari</a:t>
            </a:r>
            <a:endParaRPr/>
          </a:p>
        </p:txBody>
      </p:sp>
      <p:sp>
        <p:nvSpPr>
          <p:cNvPr id="2350" name="CustomShape 27"/>
          <p:cNvSpPr/>
          <p:nvPr/>
        </p:nvSpPr>
        <p:spPr>
          <a:xfrm>
            <a:off x="2522880" y="459288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Forme di “tutoraggio” per l’avvio al lavoro in occasione dell’inserimento in nuovi settori lavorativi</a:t>
            </a:r>
            <a:endParaRPr/>
          </a:p>
        </p:txBody>
      </p:sp>
      <p:sp>
        <p:nvSpPr>
          <p:cNvPr id="2351" name="CustomShape 28"/>
          <p:cNvSpPr/>
          <p:nvPr/>
        </p:nvSpPr>
        <p:spPr>
          <a:xfrm>
            <a:off x="1456560" y="2603160"/>
            <a:ext cx="2361960" cy="7801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Organizzazione di </a:t>
            </a:r>
            <a:r>
              <a:rPr b="1" i="1" lang="it-IT" sz="1200">
                <a:solidFill>
                  <a:srgbClr val="007c92"/>
                </a:solidFill>
                <a:latin typeface="Arial"/>
              </a:rPr>
              <a:t>focus group </a:t>
            </a:r>
            <a:r>
              <a:rPr b="1" lang="it-IT" sz="1200">
                <a:solidFill>
                  <a:srgbClr val="007c92"/>
                </a:solidFill>
                <a:latin typeface="Arial"/>
              </a:rPr>
              <a:t>sui temi dell’etica e della legalità</a:t>
            </a:r>
            <a:endParaRPr/>
          </a:p>
        </p:txBody>
      </p:sp>
      <p:sp>
        <p:nvSpPr>
          <p:cNvPr id="2352" name="CustomShape 29"/>
          <p:cNvSpPr/>
          <p:nvPr/>
        </p:nvSpPr>
        <p:spPr>
          <a:xfrm>
            <a:off x="9210600" y="113472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12</a:t>
            </a:r>
            <a:endParaRPr/>
          </a:p>
        </p:txBody>
      </p:sp>
      <p:sp>
        <p:nvSpPr>
          <p:cNvPr id="2353" name="TextShape 30"/>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4" name="CustomShape 1"/>
          <p:cNvSpPr/>
          <p:nvPr/>
        </p:nvSpPr>
        <p:spPr>
          <a:xfrm>
            <a:off x="3809880" y="2590920"/>
            <a:ext cx="2285640" cy="1676160"/>
          </a:xfrm>
          <a:prstGeom prst="rect">
            <a:avLst/>
          </a:prstGeom>
          <a:solidFill>
            <a:srgbClr val="007c92"/>
          </a:solidFill>
        </p:spPr>
        <p:txBody>
          <a:bodyPr anchor="ctr" bIns="9000" lIns="9000" rIns="9000" tIns="9000"/>
          <a:p>
            <a:pPr algn="ctr">
              <a:lnSpc>
                <a:spcPct val="90000"/>
              </a:lnSpc>
            </a:pPr>
            <a:endParaRPr/>
          </a:p>
          <a:p>
            <a:pPr algn="ctr">
              <a:lnSpc>
                <a:spcPct val="90000"/>
              </a:lnSpc>
            </a:pPr>
            <a:r>
              <a:rPr b="1" lang="it-IT" sz="1400">
                <a:solidFill>
                  <a:srgbClr val="ffffff"/>
                </a:solidFill>
                <a:latin typeface="Arial"/>
              </a:rPr>
              <a:t>PATTI DI INTEGRITA’</a:t>
            </a:r>
            <a:endParaRPr/>
          </a:p>
          <a:p>
            <a:pPr algn="ctr">
              <a:lnSpc>
                <a:spcPct val="90000"/>
              </a:lnSpc>
            </a:pPr>
            <a:endParaRPr/>
          </a:p>
        </p:txBody>
      </p:sp>
      <p:sp>
        <p:nvSpPr>
          <p:cNvPr id="2355" name="CustomShape 2"/>
          <p:cNvSpPr/>
          <p:nvPr/>
        </p:nvSpPr>
        <p:spPr>
          <a:xfrm>
            <a:off x="4936320" y="2590920"/>
            <a:ext cx="133920" cy="32760"/>
          </a:xfrm>
          <a:prstGeom prst="rect">
            <a:avLst/>
          </a:prstGeom>
          <a:ln w="12600">
            <a:solidFill>
              <a:srgbClr val="006374"/>
            </a:solidFill>
            <a:round/>
          </a:ln>
        </p:spPr>
      </p:sp>
      <p:sp>
        <p:nvSpPr>
          <p:cNvPr id="2356" name="CustomShape 3"/>
          <p:cNvSpPr/>
          <p:nvPr/>
        </p:nvSpPr>
        <p:spPr>
          <a:xfrm>
            <a:off x="4346640" y="1243800"/>
            <a:ext cx="1212120" cy="1212120"/>
          </a:xfrm>
          <a:prstGeom prst="rect">
            <a:avLst/>
          </a:prstGeom>
          <a:solidFill>
            <a:srgbClr val="007c92"/>
          </a:solidFill>
        </p:spPr>
      </p:sp>
      <p:sp>
        <p:nvSpPr>
          <p:cNvPr id="2357" name="CustomShape 4"/>
          <p:cNvSpPr/>
          <p:nvPr/>
        </p:nvSpPr>
        <p:spPr>
          <a:xfrm>
            <a:off x="4969440" y="4267080"/>
            <a:ext cx="133920" cy="32760"/>
          </a:xfrm>
          <a:prstGeom prst="rect">
            <a:avLst/>
          </a:prstGeom>
          <a:ln w="12600">
            <a:solidFill>
              <a:srgbClr val="006374"/>
            </a:solidFill>
            <a:round/>
          </a:ln>
        </p:spPr>
      </p:sp>
      <p:sp>
        <p:nvSpPr>
          <p:cNvPr id="2358" name="CustomShape 5"/>
          <p:cNvSpPr/>
          <p:nvPr/>
        </p:nvSpPr>
        <p:spPr>
          <a:xfrm>
            <a:off x="4346640" y="4401360"/>
            <a:ext cx="1212120" cy="1212120"/>
          </a:xfrm>
          <a:prstGeom prst="rect">
            <a:avLst/>
          </a:prstGeom>
          <a:solidFill>
            <a:srgbClr val="007c92"/>
          </a:solidFill>
        </p:spPr>
      </p:sp>
      <p:sp>
        <p:nvSpPr>
          <p:cNvPr id="2359" name="CustomShape 6"/>
          <p:cNvSpPr/>
          <p:nvPr/>
        </p:nvSpPr>
        <p:spPr>
          <a:xfrm>
            <a:off x="437514840" y="106891560"/>
            <a:ext cx="363219480" cy="176106240"/>
          </a:xfrm>
          <a:prstGeom prst="rect">
            <a:avLst/>
          </a:prstGeom>
        </p:spPr>
      </p:sp>
      <p:sp>
        <p:nvSpPr>
          <p:cNvPr id="2360" name="CustomShape 7"/>
          <p:cNvSpPr/>
          <p:nvPr/>
        </p:nvSpPr>
        <p:spPr>
          <a:xfrm>
            <a:off x="219583080" y="212555520"/>
            <a:ext cx="72643680" cy="35220960"/>
          </a:xfrm>
          <a:prstGeom prst="rect">
            <a:avLst/>
          </a:prstGeom>
        </p:spPr>
      </p:sp>
      <p:sp>
        <p:nvSpPr>
          <p:cNvPr id="2361" name="CustomShape 8"/>
          <p:cNvSpPr/>
          <p:nvPr/>
        </p:nvSpPr>
        <p:spPr>
          <a:xfrm>
            <a:off x="1650960" y="106891560"/>
            <a:ext cx="363219480" cy="176106240"/>
          </a:xfrm>
          <a:prstGeom prst="rect">
            <a:avLst/>
          </a:prstGeom>
        </p:spPr>
      </p:sp>
      <p:sp>
        <p:nvSpPr>
          <p:cNvPr id="2362" name="CustomShape 9"/>
          <p:cNvSpPr/>
          <p:nvPr/>
        </p:nvSpPr>
        <p:spPr>
          <a:xfrm>
            <a:off x="219583080" y="1227600"/>
            <a:ext cx="363219480" cy="176106240"/>
          </a:xfrm>
          <a:prstGeom prst="rect">
            <a:avLst/>
          </a:prstGeom>
        </p:spPr>
      </p:sp>
      <p:sp>
        <p:nvSpPr>
          <p:cNvPr id="2363" name="CustomShape 10"/>
          <p:cNvSpPr/>
          <p:nvPr/>
        </p:nvSpPr>
        <p:spPr>
          <a:xfrm>
            <a:off x="2940480" y="1456920"/>
            <a:ext cx="4114440" cy="98100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Predisposizione ed utilizzo di protocolli di legalità o patti di integrità per l’affidamento di commesse</a:t>
            </a:r>
            <a:endParaRPr/>
          </a:p>
        </p:txBody>
      </p:sp>
      <p:sp>
        <p:nvSpPr>
          <p:cNvPr id="2364" name="CustomShape 11"/>
          <p:cNvSpPr/>
          <p:nvPr/>
        </p:nvSpPr>
        <p:spPr>
          <a:xfrm>
            <a:off x="304920" y="1886760"/>
            <a:ext cx="2581200" cy="320040"/>
          </a:xfrm>
          <a:prstGeom prst="rect">
            <a:avLst/>
          </a:prstGeom>
        </p:spPr>
        <p:txBody>
          <a:bodyPr bIns="0" lIns="0" rIns="0" tIns="0"/>
          <a:p>
            <a:pPr algn="ctr">
              <a:lnSpc>
                <a:spcPct val="100000"/>
              </a:lnSpc>
            </a:pPr>
            <a:r>
              <a:rPr b="1" lang="it-IT" sz="1050" u="sng">
                <a:solidFill>
                  <a:srgbClr val="003e49"/>
                </a:solidFill>
                <a:latin typeface="Arial"/>
              </a:rPr>
              <a:t>RIF.: Art. 1, comma 17, della legge 190/2012</a:t>
            </a:r>
            <a:endParaRPr/>
          </a:p>
        </p:txBody>
      </p:sp>
      <p:sp>
        <p:nvSpPr>
          <p:cNvPr id="2365" name="CustomShape 12"/>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a:t>
            </a:r>
            <a:endParaRPr/>
          </a:p>
        </p:txBody>
      </p:sp>
      <p:sp>
        <p:nvSpPr>
          <p:cNvPr id="2366" name="CustomShape 13"/>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dirigente responsabile dell’area appalti</a:t>
            </a:r>
            <a:endParaRPr/>
          </a:p>
        </p:txBody>
      </p:sp>
      <p:sp>
        <p:nvSpPr>
          <p:cNvPr id="2367" name="CustomShape 14"/>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368" name="CustomShape 15"/>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369" name="CustomShape 16"/>
          <p:cNvSpPr/>
          <p:nvPr/>
        </p:nvSpPr>
        <p:spPr>
          <a:xfrm>
            <a:off x="2895480" y="4648320"/>
            <a:ext cx="4114440" cy="98100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Inserimento negli avvisi, nei bandi di gara e nelle lettere di invito della clausola di salvaguardia che il mancato rispetto del protocollo di legalità o del patto di integrità dà luogo all’esclusione dalla gara e alla risoluzione del contratto</a:t>
            </a:r>
            <a:endParaRPr/>
          </a:p>
        </p:txBody>
      </p:sp>
      <p:sp>
        <p:nvSpPr>
          <p:cNvPr id="2370" name="CustomShape 17"/>
          <p:cNvSpPr/>
          <p:nvPr/>
        </p:nvSpPr>
        <p:spPr>
          <a:xfrm>
            <a:off x="9210600" y="119484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13</a:t>
            </a:r>
            <a:endParaRPr/>
          </a:p>
        </p:txBody>
      </p:sp>
      <p:sp>
        <p:nvSpPr>
          <p:cNvPr id="2371"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2" name="CustomShape 1"/>
          <p:cNvSpPr/>
          <p:nvPr/>
        </p:nvSpPr>
        <p:spPr>
          <a:xfrm>
            <a:off x="2063160" y="2005200"/>
            <a:ext cx="2847240" cy="2847240"/>
          </a:xfrm>
          <a:prstGeom prst="rect">
            <a:avLst/>
          </a:prstGeom>
          <a:solidFill>
            <a:srgbClr val="007c92"/>
          </a:solidFill>
        </p:spPr>
        <p:txBody>
          <a:bodyPr anchor="ctr" bIns="9000" lIns="9000" rIns="9000" tIns="9000"/>
          <a:p>
            <a:pPr algn="ctr">
              <a:lnSpc>
                <a:spcPct val="90000"/>
              </a:lnSpc>
            </a:pPr>
            <a:r>
              <a:rPr b="1" lang="it-IT" sz="1400">
                <a:solidFill>
                  <a:srgbClr val="ffffff"/>
                </a:solidFill>
                <a:latin typeface="Arial"/>
              </a:rPr>
              <a:t>AZIONE DI SENSIBILIZZAZIONE</a:t>
            </a:r>
            <a:endParaRPr/>
          </a:p>
          <a:p>
            <a:pPr algn="ctr">
              <a:lnSpc>
                <a:spcPct val="90000"/>
              </a:lnSpc>
            </a:pPr>
            <a:r>
              <a:rPr b="1" lang="it-IT" sz="1400">
                <a:solidFill>
                  <a:srgbClr val="ffffff"/>
                </a:solidFill>
                <a:latin typeface="Arial"/>
              </a:rPr>
              <a:t>E RAPPORTO CON</a:t>
            </a:r>
            <a:endParaRPr/>
          </a:p>
          <a:p>
            <a:pPr algn="ctr">
              <a:lnSpc>
                <a:spcPct val="90000"/>
              </a:lnSpc>
            </a:pPr>
            <a:r>
              <a:rPr b="1" lang="it-IT" sz="1400">
                <a:solidFill>
                  <a:srgbClr val="ffffff"/>
                </a:solidFill>
                <a:latin typeface="Arial"/>
              </a:rPr>
              <a:t>LA SOCIETA’ CIVILE</a:t>
            </a:r>
            <a:endParaRPr/>
          </a:p>
          <a:p>
            <a:pPr algn="ctr">
              <a:lnSpc>
                <a:spcPct val="90000"/>
              </a:lnSpc>
            </a:pPr>
            <a:endParaRPr/>
          </a:p>
        </p:txBody>
      </p:sp>
      <p:sp>
        <p:nvSpPr>
          <p:cNvPr id="2373" name="CustomShape 2"/>
          <p:cNvSpPr/>
          <p:nvPr/>
        </p:nvSpPr>
        <p:spPr>
          <a:xfrm>
            <a:off x="4910400" y="3390120"/>
            <a:ext cx="1635480" cy="77400"/>
          </a:xfrm>
          <a:prstGeom prst="rect">
            <a:avLst/>
          </a:prstGeom>
          <a:ln w="12600">
            <a:solidFill>
              <a:srgbClr val="006374"/>
            </a:solidFill>
            <a:round/>
          </a:ln>
        </p:spPr>
      </p:sp>
      <p:sp>
        <p:nvSpPr>
          <p:cNvPr id="2374" name="CustomShape 3"/>
          <p:cNvSpPr/>
          <p:nvPr/>
        </p:nvSpPr>
        <p:spPr>
          <a:xfrm>
            <a:off x="6546600" y="2819520"/>
            <a:ext cx="1296000" cy="1218960"/>
          </a:xfrm>
          <a:prstGeom prst="rect">
            <a:avLst/>
          </a:prstGeom>
          <a:solidFill>
            <a:srgbClr val="007c92"/>
          </a:solidFill>
        </p:spPr>
      </p:sp>
      <p:sp>
        <p:nvSpPr>
          <p:cNvPr id="2375" name="CustomShape 4"/>
          <p:cNvSpPr/>
          <p:nvPr/>
        </p:nvSpPr>
        <p:spPr>
          <a:xfrm>
            <a:off x="-773094113280" y="544245714360"/>
            <a:ext cx="773094112920" cy="416880"/>
          </a:xfrm>
          <a:prstGeom prst="rect">
            <a:avLst/>
          </a:prstGeom>
        </p:spPr>
        <p:txBody>
          <a:bodyPr bIns="45000" lIns="90000" rIns="90000" tIns="45000"/>
          <a:p>
            <a:r>
              <a:rPr b="1" lang="it-IT" sz="1400"/>
              <a:t>AZIONE DI SENSIBILIZZAZIONE</a:t>
            </a:r>
            <a:endParaRPr/>
          </a:p>
        </p:txBody>
      </p:sp>
      <p:sp>
        <p:nvSpPr>
          <p:cNvPr id="2376" name="CustomShape 5"/>
          <p:cNvSpPr/>
          <p:nvPr/>
        </p:nvSpPr>
        <p:spPr>
          <a:xfrm>
            <a:off x="-773094113280" y="-773094113280"/>
            <a:ext cx="6967219680" cy="2117682360"/>
          </a:xfrm>
          <a:prstGeom prst="rect">
            <a:avLst/>
          </a:prstGeom>
        </p:spPr>
      </p:sp>
      <p:sp>
        <p:nvSpPr>
          <p:cNvPr id="2377" name="CustomShape 6"/>
          <p:cNvSpPr/>
          <p:nvPr/>
        </p:nvSpPr>
        <p:spPr>
          <a:xfrm>
            <a:off x="-773094113280" y="72002443680"/>
            <a:ext cx="34836099480" cy="10588413600"/>
          </a:xfrm>
          <a:prstGeom prst="rect">
            <a:avLst/>
          </a:prstGeom>
        </p:spPr>
      </p:sp>
      <p:sp>
        <p:nvSpPr>
          <p:cNvPr id="2378" name="CustomShape 7"/>
          <p:cNvSpPr/>
          <p:nvPr/>
        </p:nvSpPr>
        <p:spPr>
          <a:xfrm>
            <a:off x="5410080" y="1143000"/>
            <a:ext cx="3657240" cy="24379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Realizzazione di misure di sensibilizzazione della cittadinanza</a:t>
            </a:r>
            <a:endParaRPr/>
          </a:p>
          <a:p>
            <a:pPr algn="ctr">
              <a:lnSpc>
                <a:spcPct val="100000"/>
              </a:lnSpc>
            </a:pPr>
            <a:r>
              <a:rPr b="1" lang="it-IT" sz="1200">
                <a:solidFill>
                  <a:srgbClr val="007c92"/>
                </a:solidFill>
                <a:latin typeface="Arial"/>
              </a:rPr>
              <a:t>per la promozione della cultura della legalità attraverso:</a:t>
            </a:r>
            <a:endParaRPr/>
          </a:p>
          <a:p>
            <a:pPr algn="ctr">
              <a:lnSpc>
                <a:spcPct val="100000"/>
              </a:lnSpc>
            </a:pPr>
            <a:r>
              <a:rPr b="1" lang="it-IT" sz="1200">
                <a:solidFill>
                  <a:srgbClr val="007c92"/>
                </a:solidFill>
                <a:latin typeface="Arial"/>
              </a:rPr>
              <a:t>•</a:t>
            </a:r>
            <a:r>
              <a:rPr b="1" lang="it-IT" sz="1200">
                <a:solidFill>
                  <a:srgbClr val="007c92"/>
                </a:solidFill>
                <a:latin typeface="Arial"/>
              </a:rPr>
              <a:t>un’efficace comunicazione e diffusione della strategia di</a:t>
            </a:r>
            <a:endParaRPr/>
          </a:p>
          <a:p>
            <a:pPr algn="ctr">
              <a:lnSpc>
                <a:spcPct val="100000"/>
              </a:lnSpc>
            </a:pPr>
            <a:r>
              <a:rPr b="1" lang="it-IT" sz="1200">
                <a:solidFill>
                  <a:srgbClr val="007c92"/>
                </a:solidFill>
                <a:latin typeface="Arial"/>
              </a:rPr>
              <a:t>prevenzione dei fenomeni corruttivi impostata e attuata mediante il P.T.P.C.</a:t>
            </a:r>
            <a:endParaRPr/>
          </a:p>
          <a:p>
            <a:pPr algn="ctr">
              <a:lnSpc>
                <a:spcPct val="100000"/>
              </a:lnSpc>
            </a:pPr>
            <a:r>
              <a:rPr b="1" lang="it-IT" sz="1200">
                <a:solidFill>
                  <a:srgbClr val="007c92"/>
                </a:solidFill>
                <a:latin typeface="Arial"/>
              </a:rPr>
              <a:t>•</a:t>
            </a:r>
            <a:r>
              <a:rPr b="1" lang="it-IT" sz="1200">
                <a:solidFill>
                  <a:srgbClr val="007c92"/>
                </a:solidFill>
                <a:latin typeface="Arial"/>
              </a:rPr>
              <a:t>l'attivazione di canali dedicati alla segnalazione dall'esterno</a:t>
            </a:r>
            <a:endParaRPr/>
          </a:p>
          <a:p>
            <a:pPr algn="ctr">
              <a:lnSpc>
                <a:spcPct val="100000"/>
              </a:lnSpc>
            </a:pPr>
            <a:r>
              <a:rPr b="1" lang="it-IT" sz="1200">
                <a:solidFill>
                  <a:srgbClr val="007c92"/>
                </a:solidFill>
                <a:latin typeface="Arial"/>
              </a:rPr>
              <a:t>alla p.a. di episodi di corruzione, cattiva amministrazione e</a:t>
            </a:r>
            <a:endParaRPr/>
          </a:p>
          <a:p>
            <a:pPr algn="ctr">
              <a:lnSpc>
                <a:spcPct val="100000"/>
              </a:lnSpc>
            </a:pPr>
            <a:r>
              <a:rPr b="1" lang="it-IT" sz="1200">
                <a:solidFill>
                  <a:srgbClr val="007c92"/>
                </a:solidFill>
                <a:latin typeface="Arial"/>
              </a:rPr>
              <a:t>corruzione, conflitto d'interessi</a:t>
            </a:r>
            <a:endParaRPr/>
          </a:p>
        </p:txBody>
      </p:sp>
      <p:sp>
        <p:nvSpPr>
          <p:cNvPr id="2379" name="CustomShape 8"/>
          <p:cNvSpPr/>
          <p:nvPr/>
        </p:nvSpPr>
        <p:spPr>
          <a:xfrm>
            <a:off x="304920" y="1752480"/>
            <a:ext cx="2581200" cy="479880"/>
          </a:xfrm>
          <a:prstGeom prst="rect">
            <a:avLst/>
          </a:prstGeom>
        </p:spPr>
        <p:txBody>
          <a:bodyPr bIns="0" lIns="0" rIns="0" tIns="0"/>
          <a:p>
            <a:pPr algn="ctr">
              <a:lnSpc>
                <a:spcPct val="100000"/>
              </a:lnSpc>
            </a:pPr>
            <a:r>
              <a:rPr b="1" lang="it-IT" sz="1050" u="sng">
                <a:solidFill>
                  <a:srgbClr val="003e49"/>
                </a:solidFill>
                <a:latin typeface="Arial"/>
              </a:rPr>
              <a:t>RIF.: Convenzione delle Nazioni Unite sulla corruzione- Titolo II</a:t>
            </a:r>
            <a:endParaRPr/>
          </a:p>
          <a:p>
            <a:pPr algn="ctr">
              <a:lnSpc>
                <a:spcPct val="100000"/>
              </a:lnSpc>
            </a:pPr>
            <a:r>
              <a:rPr b="1" lang="it-IT" sz="1050" u="sng">
                <a:solidFill>
                  <a:srgbClr val="003e49"/>
                </a:solidFill>
                <a:latin typeface="Arial"/>
              </a:rPr>
              <a:t>(Misure preventive) artt. 5 e 13</a:t>
            </a:r>
            <a:endParaRPr/>
          </a:p>
        </p:txBody>
      </p:sp>
      <p:sp>
        <p:nvSpPr>
          <p:cNvPr id="2380" name="CustomShape 9"/>
          <p:cNvSpPr/>
          <p:nvPr/>
        </p:nvSpPr>
        <p:spPr>
          <a:xfrm>
            <a:off x="380880" y="5638680"/>
            <a:ext cx="2376000" cy="575640"/>
          </a:xfrm>
          <a:prstGeom prst="rect">
            <a:avLst>
              <a:gd fmla="val 16667" name="adj"/>
            </a:avLst>
          </a:prstGeom>
          <a:solidFill>
            <a:srgbClr val="dddddd"/>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6666"/>
                </a:solidFill>
                <a:latin typeface="Verdana"/>
                <a:ea typeface="Verdana"/>
              </a:rPr>
              <a:t>Decorrenza immediata, misura da riprodurre nell’ambito</a:t>
            </a:r>
            <a:endParaRPr/>
          </a:p>
          <a:p>
            <a:pPr algn="ctr">
              <a:lnSpc>
                <a:spcPct val="100000"/>
              </a:lnSpc>
            </a:pPr>
            <a:r>
              <a:rPr b="1" lang="it-IT" sz="900">
                <a:solidFill>
                  <a:srgbClr val="006666"/>
                </a:solidFill>
                <a:latin typeface="Verdana"/>
                <a:ea typeface="Verdana"/>
              </a:rPr>
              <a:t>del P.T.P.C. e del P.F.P.</a:t>
            </a:r>
            <a:endParaRPr/>
          </a:p>
        </p:txBody>
      </p:sp>
      <p:sp>
        <p:nvSpPr>
          <p:cNvPr id="2381" name="CustomShape 10"/>
          <p:cNvSpPr/>
          <p:nvPr/>
        </p:nvSpPr>
        <p:spPr>
          <a:xfrm>
            <a:off x="6935760" y="5638680"/>
            <a:ext cx="2808000" cy="575640"/>
          </a:xfrm>
          <a:prstGeom prst="rect">
            <a:avLst>
              <a:gd fmla="val 16667" name="adj"/>
            </a:avLst>
          </a:prstGeom>
          <a:solidFill>
            <a:srgbClr val="ffffff"/>
          </a:solidFill>
          <a:ln w="9360">
            <a:solidFill>
              <a:srgbClr val="808080"/>
            </a:solidFill>
            <a:custDash>
              <a:ds d="105000" sp="35000"/>
            </a:custDash>
            <a:round/>
            <a:tailEnd len="med" type="triangle" w="med"/>
          </a:ln>
        </p:spPr>
        <p:txBody>
          <a:bodyPr anchor="ctr" bIns="0" lIns="0" rIns="0" tIns="0"/>
          <a:p>
            <a:pPr algn="ctr">
              <a:lnSpc>
                <a:spcPct val="100000"/>
              </a:lnSpc>
            </a:pPr>
            <a:r>
              <a:rPr b="1" lang="it-IT" sz="900">
                <a:solidFill>
                  <a:srgbClr val="005d6d"/>
                </a:solidFill>
                <a:latin typeface="Verdana"/>
                <a:ea typeface="Verdana"/>
              </a:rPr>
              <a:t>Responsabile della prevenzione, responsabile della trasparenza, responsabile della comunicazione</a:t>
            </a:r>
            <a:endParaRPr/>
          </a:p>
        </p:txBody>
      </p:sp>
      <p:sp>
        <p:nvSpPr>
          <p:cNvPr id="2382" name="CustomShape 11"/>
          <p:cNvSpPr/>
          <p:nvPr/>
        </p:nvSpPr>
        <p:spPr>
          <a:xfrm>
            <a:off x="596880" y="5278680"/>
            <a:ext cx="2016000" cy="182880"/>
          </a:xfrm>
          <a:prstGeom prst="rect">
            <a:avLst/>
          </a:prstGeom>
        </p:spPr>
        <p:txBody>
          <a:bodyPr bIns="0" lIns="0" rIns="0" tIns="0"/>
          <a:p>
            <a:pPr algn="ctr">
              <a:lnSpc>
                <a:spcPct val="100000"/>
              </a:lnSpc>
            </a:pPr>
            <a:r>
              <a:rPr b="1" lang="it-IT" sz="1200" u="sng">
                <a:solidFill>
                  <a:srgbClr val="005d6d"/>
                </a:solidFill>
                <a:latin typeface="Arial"/>
              </a:rPr>
              <a:t>DECORRENZA</a:t>
            </a:r>
            <a:endParaRPr/>
          </a:p>
        </p:txBody>
      </p:sp>
      <p:sp>
        <p:nvSpPr>
          <p:cNvPr id="2383" name="CustomShape 12"/>
          <p:cNvSpPr/>
          <p:nvPr/>
        </p:nvSpPr>
        <p:spPr>
          <a:xfrm>
            <a:off x="7367760" y="5278680"/>
            <a:ext cx="2016000" cy="182880"/>
          </a:xfrm>
          <a:prstGeom prst="rect">
            <a:avLst/>
          </a:prstGeom>
        </p:spPr>
        <p:txBody>
          <a:bodyPr bIns="0" lIns="0" rIns="0" tIns="0"/>
          <a:p>
            <a:pPr algn="ctr">
              <a:lnSpc>
                <a:spcPct val="100000"/>
              </a:lnSpc>
            </a:pPr>
            <a:r>
              <a:rPr b="1" lang="it-IT" sz="1200" u="sng">
                <a:solidFill>
                  <a:srgbClr val="005d6d"/>
                </a:solidFill>
                <a:latin typeface="Arial"/>
              </a:rPr>
              <a:t>SOGGETTI COMPETENTI </a:t>
            </a:r>
            <a:endParaRPr/>
          </a:p>
        </p:txBody>
      </p:sp>
      <p:sp>
        <p:nvSpPr>
          <p:cNvPr id="2384" name="CustomShape 13"/>
          <p:cNvSpPr/>
          <p:nvPr/>
        </p:nvSpPr>
        <p:spPr>
          <a:xfrm>
            <a:off x="9177840" y="1143000"/>
            <a:ext cx="533160" cy="523800"/>
          </a:xfrm>
          <a:prstGeom prst="rect">
            <a:avLst/>
          </a:prstGeom>
          <a:solidFill>
            <a:srgbClr val="007c92"/>
          </a:solidFill>
        </p:spPr>
        <p:txBody>
          <a:bodyPr anchor="ctr" bIns="45000" lIns="90000" rIns="90000" tIns="45000"/>
          <a:p>
            <a:pPr algn="ctr">
              <a:lnSpc>
                <a:spcPct val="100000"/>
              </a:lnSpc>
            </a:pPr>
            <a:r>
              <a:rPr b="1" lang="it-IT" sz="1200">
                <a:solidFill>
                  <a:srgbClr val="ffffff"/>
                </a:solidFill>
                <a:latin typeface="Arial"/>
              </a:rPr>
              <a:t>14</a:t>
            </a:r>
            <a:endParaRPr/>
          </a:p>
        </p:txBody>
      </p:sp>
      <p:sp>
        <p:nvSpPr>
          <p:cNvPr id="2385"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Azioni e misure generali finalizzati alla prevenzione della corruzione </a:t>
            </a: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6" name="Line 1"/>
          <p:cNvSpPr/>
          <p:nvPr/>
        </p:nvSpPr>
        <p:spPr>
          <a:xfrm>
            <a:off x="8470080" y="2970360"/>
            <a:ext cx="0" cy="1761120"/>
          </a:xfrm>
          <a:prstGeom prst="line">
            <a:avLst/>
          </a:prstGeom>
          <a:ln cap="rnd" w="6480">
            <a:solidFill>
              <a:srgbClr val="747678"/>
            </a:solidFill>
            <a:custDash>
              <a:ds d="105000" sp="35000"/>
            </a:custDash>
            <a:round/>
          </a:ln>
        </p:spPr>
      </p:sp>
      <p:sp>
        <p:nvSpPr>
          <p:cNvPr id="2387" name="CustomShape 2"/>
          <p:cNvSpPr/>
          <p:nvPr/>
        </p:nvSpPr>
        <p:spPr>
          <a:xfrm>
            <a:off x="956520" y="2529360"/>
            <a:ext cx="7917840" cy="567000"/>
          </a:xfrm>
          <a:prstGeom prst="rect">
            <a:avLst>
              <a:gd fmla="val 28742" name="adj"/>
            </a:avLst>
          </a:prstGeom>
          <a:solidFill>
            <a:srgbClr val="002060"/>
          </a:solidFill>
        </p:spPr>
      </p:sp>
      <p:sp>
        <p:nvSpPr>
          <p:cNvPr id="2388" name="Line 3"/>
          <p:cNvSpPr/>
          <p:nvPr/>
        </p:nvSpPr>
        <p:spPr>
          <a:xfrm>
            <a:off x="1638720" y="3079440"/>
            <a:ext cx="0" cy="216000"/>
          </a:xfrm>
          <a:prstGeom prst="line">
            <a:avLst/>
          </a:prstGeom>
          <a:ln cap="rnd" w="6480">
            <a:solidFill>
              <a:srgbClr val="747678"/>
            </a:solidFill>
            <a:custDash>
              <a:ds d="105000" sp="35000"/>
            </a:custDash>
            <a:round/>
          </a:ln>
        </p:spPr>
      </p:sp>
      <p:sp>
        <p:nvSpPr>
          <p:cNvPr id="2389" name="Line 4"/>
          <p:cNvSpPr/>
          <p:nvPr/>
        </p:nvSpPr>
        <p:spPr>
          <a:xfrm>
            <a:off x="3003120" y="3092040"/>
            <a:ext cx="0" cy="216000"/>
          </a:xfrm>
          <a:prstGeom prst="line">
            <a:avLst/>
          </a:prstGeom>
          <a:ln cap="rnd" w="6480">
            <a:solidFill>
              <a:srgbClr val="747678"/>
            </a:solidFill>
            <a:custDash>
              <a:ds d="105000" sp="35000"/>
            </a:custDash>
            <a:round/>
          </a:ln>
        </p:spPr>
      </p:sp>
      <p:sp>
        <p:nvSpPr>
          <p:cNvPr id="2390" name="CustomShape 5"/>
          <p:cNvSpPr/>
          <p:nvPr/>
        </p:nvSpPr>
        <p:spPr>
          <a:xfrm>
            <a:off x="999720" y="1833840"/>
            <a:ext cx="1134360" cy="385200"/>
          </a:xfrm>
          <a:prstGeom prst="rect">
            <a:avLst/>
          </a:prstGeom>
          <a:solidFill>
            <a:srgbClr val="bfdee4"/>
          </a:solidFill>
        </p:spPr>
      </p:sp>
      <p:sp>
        <p:nvSpPr>
          <p:cNvPr id="2391" name="CustomShape 6"/>
          <p:cNvSpPr/>
          <p:nvPr/>
        </p:nvSpPr>
        <p:spPr>
          <a:xfrm>
            <a:off x="1283760" y="1957680"/>
            <a:ext cx="490320" cy="141120"/>
          </a:xfrm>
          <a:prstGeom prst="rect">
            <a:avLst/>
          </a:prstGeom>
        </p:spPr>
        <p:txBody>
          <a:bodyPr bIns="0" lIns="0" rIns="0" tIns="0"/>
          <a:p>
            <a:pPr algn="ctr">
              <a:lnSpc>
                <a:spcPct val="100000"/>
              </a:lnSpc>
            </a:pPr>
            <a:r>
              <a:rPr b="1" lang="it-IT" sz="930">
                <a:latin typeface="Arial"/>
              </a:rPr>
              <a:t>2012</a:t>
            </a:r>
            <a:endParaRPr/>
          </a:p>
        </p:txBody>
      </p:sp>
      <p:sp>
        <p:nvSpPr>
          <p:cNvPr id="2392" name="CustomShape 7"/>
          <p:cNvSpPr/>
          <p:nvPr/>
        </p:nvSpPr>
        <p:spPr>
          <a:xfrm>
            <a:off x="4354920" y="264456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A</a:t>
            </a:r>
            <a:endParaRPr/>
          </a:p>
        </p:txBody>
      </p:sp>
      <p:sp>
        <p:nvSpPr>
          <p:cNvPr id="2393" name="Line 8"/>
          <p:cNvSpPr/>
          <p:nvPr/>
        </p:nvSpPr>
        <p:spPr>
          <a:xfrm flipH="1">
            <a:off x="2417040" y="2931840"/>
            <a:ext cx="720" cy="1686960"/>
          </a:xfrm>
          <a:prstGeom prst="line">
            <a:avLst/>
          </a:prstGeom>
          <a:ln cap="rnd" w="6480">
            <a:solidFill>
              <a:srgbClr val="747678"/>
            </a:solidFill>
            <a:custDash>
              <a:ds d="105000" sp="35000"/>
            </a:custDash>
            <a:round/>
          </a:ln>
        </p:spPr>
      </p:sp>
      <p:sp>
        <p:nvSpPr>
          <p:cNvPr id="2394" name="Line 9"/>
          <p:cNvSpPr/>
          <p:nvPr/>
        </p:nvSpPr>
        <p:spPr>
          <a:xfrm>
            <a:off x="4543200" y="3088800"/>
            <a:ext cx="0" cy="897120"/>
          </a:xfrm>
          <a:prstGeom prst="line">
            <a:avLst/>
          </a:prstGeom>
          <a:ln cap="rnd" w="6480">
            <a:solidFill>
              <a:srgbClr val="747678"/>
            </a:solidFill>
            <a:custDash>
              <a:ds d="105000" sp="35000"/>
            </a:custDash>
            <a:round/>
          </a:ln>
        </p:spPr>
      </p:sp>
      <p:sp>
        <p:nvSpPr>
          <p:cNvPr id="2395" name="CustomShape 10"/>
          <p:cNvSpPr/>
          <p:nvPr/>
        </p:nvSpPr>
        <p:spPr>
          <a:xfrm>
            <a:off x="2188080" y="1833840"/>
            <a:ext cx="2059920" cy="385200"/>
          </a:xfrm>
          <a:prstGeom prst="rect">
            <a:avLst/>
          </a:prstGeom>
          <a:solidFill>
            <a:srgbClr val="bfdee4"/>
          </a:solidFill>
        </p:spPr>
        <p:txBody>
          <a:bodyPr anchor="ctr" bIns="45000" lIns="90000" rIns="90000" tIns="45000"/>
          <a:p>
            <a:pPr algn="ctr">
              <a:lnSpc>
                <a:spcPct val="100000"/>
              </a:lnSpc>
            </a:pPr>
            <a:r>
              <a:rPr b="1" lang="it-IT" sz="930">
                <a:solidFill>
                  <a:srgbClr val="000000"/>
                </a:solidFill>
                <a:latin typeface="Arial"/>
              </a:rPr>
              <a:t>2013</a:t>
            </a:r>
            <a:endParaRPr/>
          </a:p>
        </p:txBody>
      </p:sp>
      <p:sp>
        <p:nvSpPr>
          <p:cNvPr id="2396" name="CustomShape 11"/>
          <p:cNvSpPr/>
          <p:nvPr/>
        </p:nvSpPr>
        <p:spPr>
          <a:xfrm>
            <a:off x="4301640" y="1833840"/>
            <a:ext cx="2328120" cy="385200"/>
          </a:xfrm>
          <a:prstGeom prst="rect">
            <a:avLst/>
          </a:prstGeom>
          <a:solidFill>
            <a:srgbClr val="bfdee4"/>
          </a:solidFill>
        </p:spPr>
        <p:txBody>
          <a:bodyPr anchor="ctr" bIns="45000" lIns="90000" rIns="90000" tIns="45000"/>
          <a:p>
            <a:pPr algn="ctr">
              <a:lnSpc>
                <a:spcPct val="100000"/>
              </a:lnSpc>
            </a:pPr>
            <a:r>
              <a:rPr b="1" lang="it-IT" sz="930">
                <a:solidFill>
                  <a:srgbClr val="000000"/>
                </a:solidFill>
                <a:latin typeface="Arial"/>
              </a:rPr>
              <a:t>2014</a:t>
            </a:r>
            <a:endParaRPr/>
          </a:p>
        </p:txBody>
      </p:sp>
      <p:sp>
        <p:nvSpPr>
          <p:cNvPr id="2397" name="CustomShape 12"/>
          <p:cNvSpPr/>
          <p:nvPr/>
        </p:nvSpPr>
        <p:spPr>
          <a:xfrm>
            <a:off x="6677640" y="1833840"/>
            <a:ext cx="2196720" cy="385200"/>
          </a:xfrm>
          <a:prstGeom prst="rect">
            <a:avLst/>
          </a:prstGeom>
          <a:solidFill>
            <a:srgbClr val="bfdee4"/>
          </a:solidFill>
        </p:spPr>
        <p:txBody>
          <a:bodyPr anchor="ctr" bIns="45000" lIns="90000" rIns="90000" tIns="45000"/>
          <a:p>
            <a:pPr algn="ctr">
              <a:lnSpc>
                <a:spcPct val="100000"/>
              </a:lnSpc>
            </a:pPr>
            <a:r>
              <a:rPr b="1" lang="it-IT" sz="930">
                <a:solidFill>
                  <a:srgbClr val="000000"/>
                </a:solidFill>
                <a:latin typeface="Arial"/>
              </a:rPr>
              <a:t>2015 e successivi</a:t>
            </a:r>
            <a:endParaRPr/>
          </a:p>
        </p:txBody>
      </p:sp>
      <p:sp>
        <p:nvSpPr>
          <p:cNvPr id="2398" name="CustomShape 13"/>
          <p:cNvSpPr/>
          <p:nvPr/>
        </p:nvSpPr>
        <p:spPr>
          <a:xfrm>
            <a:off x="1297080" y="2298960"/>
            <a:ext cx="785160" cy="126720"/>
          </a:xfrm>
          <a:prstGeom prst="rect">
            <a:avLst/>
          </a:prstGeom>
        </p:spPr>
        <p:txBody>
          <a:bodyPr bIns="0" lIns="0" rIns="0" tIns="0"/>
          <a:p>
            <a:pPr algn="ctr">
              <a:lnSpc>
                <a:spcPct val="100000"/>
              </a:lnSpc>
            </a:pPr>
            <a:r>
              <a:rPr b="1" lang="it-IT" sz="830">
                <a:solidFill>
                  <a:srgbClr val="000000"/>
                </a:solidFill>
                <a:latin typeface="Arial"/>
              </a:rPr>
              <a:t>NOV</a:t>
            </a:r>
            <a:endParaRPr/>
          </a:p>
        </p:txBody>
      </p:sp>
      <p:sp>
        <p:nvSpPr>
          <p:cNvPr id="2399" name="CustomShape 14"/>
          <p:cNvSpPr/>
          <p:nvPr/>
        </p:nvSpPr>
        <p:spPr>
          <a:xfrm>
            <a:off x="2255400" y="2298960"/>
            <a:ext cx="326880" cy="126720"/>
          </a:xfrm>
          <a:prstGeom prst="rect">
            <a:avLst/>
          </a:prstGeom>
        </p:spPr>
        <p:txBody>
          <a:bodyPr bIns="0" lIns="0" rIns="0" tIns="0"/>
          <a:p>
            <a:pPr>
              <a:lnSpc>
                <a:spcPct val="100000"/>
              </a:lnSpc>
            </a:pPr>
            <a:r>
              <a:rPr b="1" lang="it-IT" sz="830">
                <a:solidFill>
                  <a:srgbClr val="000000"/>
                </a:solidFill>
                <a:latin typeface="Arial"/>
              </a:rPr>
              <a:t>APR</a:t>
            </a:r>
            <a:endParaRPr/>
          </a:p>
        </p:txBody>
      </p:sp>
      <p:sp>
        <p:nvSpPr>
          <p:cNvPr id="2400" name="CustomShape 15"/>
          <p:cNvSpPr/>
          <p:nvPr/>
        </p:nvSpPr>
        <p:spPr>
          <a:xfrm>
            <a:off x="2723760" y="2298960"/>
            <a:ext cx="654120" cy="126720"/>
          </a:xfrm>
          <a:prstGeom prst="rect">
            <a:avLst/>
          </a:prstGeom>
        </p:spPr>
        <p:txBody>
          <a:bodyPr bIns="0" lIns="0" rIns="0" tIns="0"/>
          <a:p>
            <a:pPr algn="ctr">
              <a:lnSpc>
                <a:spcPct val="100000"/>
              </a:lnSpc>
            </a:pPr>
            <a:r>
              <a:rPr b="1" lang="it-IT" sz="830">
                <a:solidFill>
                  <a:srgbClr val="000000"/>
                </a:solidFill>
                <a:latin typeface="Arial"/>
              </a:rPr>
              <a:t>APR</a:t>
            </a:r>
            <a:endParaRPr/>
          </a:p>
        </p:txBody>
      </p:sp>
      <p:sp>
        <p:nvSpPr>
          <p:cNvPr id="2401" name="CustomShape 16"/>
          <p:cNvSpPr/>
          <p:nvPr/>
        </p:nvSpPr>
        <p:spPr>
          <a:xfrm>
            <a:off x="4088880" y="2298960"/>
            <a:ext cx="785160" cy="126720"/>
          </a:xfrm>
          <a:prstGeom prst="rect">
            <a:avLst/>
          </a:prstGeom>
        </p:spPr>
        <p:txBody>
          <a:bodyPr bIns="0" lIns="0" rIns="0" tIns="0"/>
          <a:p>
            <a:pPr algn="ctr">
              <a:lnSpc>
                <a:spcPct val="100000"/>
              </a:lnSpc>
            </a:pPr>
            <a:r>
              <a:rPr b="1" lang="it-IT" sz="830">
                <a:solidFill>
                  <a:srgbClr val="000000"/>
                </a:solidFill>
                <a:latin typeface="Arial"/>
              </a:rPr>
              <a:t>GEN</a:t>
            </a:r>
            <a:endParaRPr/>
          </a:p>
        </p:txBody>
      </p:sp>
      <p:sp>
        <p:nvSpPr>
          <p:cNvPr id="2402" name="CustomShape 17"/>
          <p:cNvSpPr/>
          <p:nvPr/>
        </p:nvSpPr>
        <p:spPr>
          <a:xfrm>
            <a:off x="6825960" y="2298960"/>
            <a:ext cx="588600" cy="126720"/>
          </a:xfrm>
          <a:prstGeom prst="rect">
            <a:avLst/>
          </a:prstGeom>
        </p:spPr>
        <p:txBody>
          <a:bodyPr bIns="0" lIns="0" rIns="0" tIns="0"/>
          <a:p>
            <a:pPr algn="ctr">
              <a:lnSpc>
                <a:spcPct val="100000"/>
              </a:lnSpc>
            </a:pPr>
            <a:r>
              <a:rPr b="1" lang="it-IT" sz="830">
                <a:solidFill>
                  <a:srgbClr val="000000"/>
                </a:solidFill>
                <a:latin typeface="Arial"/>
              </a:rPr>
              <a:t>GEN</a:t>
            </a:r>
            <a:endParaRPr/>
          </a:p>
        </p:txBody>
      </p:sp>
      <p:sp>
        <p:nvSpPr>
          <p:cNvPr id="2403" name="CustomShape 18"/>
          <p:cNvSpPr/>
          <p:nvPr/>
        </p:nvSpPr>
        <p:spPr>
          <a:xfrm>
            <a:off x="1164240" y="3340440"/>
            <a:ext cx="775800" cy="1263960"/>
          </a:xfrm>
          <a:prstGeom prst="rect">
            <a:avLst/>
          </a:prstGeom>
          <a:solidFill>
            <a:srgbClr val="ffffff"/>
          </a:solidFill>
        </p:spPr>
        <p:txBody>
          <a:bodyPr bIns="0" lIns="0" rIns="0" tIns="0"/>
          <a:p>
            <a:pPr algn="ctr">
              <a:lnSpc>
                <a:spcPct val="100000"/>
              </a:lnSpc>
            </a:pPr>
            <a:r>
              <a:rPr b="1" lang="it-IT" sz="830" u="sng">
                <a:solidFill>
                  <a:srgbClr val="000000"/>
                </a:solidFill>
                <a:latin typeface="Arial"/>
              </a:rPr>
              <a:t>28/11/2012</a:t>
            </a:r>
            <a:endParaRPr/>
          </a:p>
          <a:p>
            <a:pPr algn="ctr">
              <a:lnSpc>
                <a:spcPct val="100000"/>
              </a:lnSpc>
            </a:pPr>
            <a:r>
              <a:rPr lang="it-IT" sz="830">
                <a:solidFill>
                  <a:srgbClr val="000000"/>
                </a:solidFill>
                <a:latin typeface="Arial"/>
              </a:rPr>
              <a:t>Entrata in vigore della </a:t>
            </a:r>
            <a:r>
              <a:rPr b="1" lang="it-IT" sz="830">
                <a:solidFill>
                  <a:srgbClr val="000000"/>
                </a:solidFill>
                <a:latin typeface="Arial"/>
              </a:rPr>
              <a:t>Legge 190</a:t>
            </a:r>
            <a:r>
              <a:rPr lang="it-IT" sz="830">
                <a:solidFill>
                  <a:srgbClr val="000000"/>
                </a:solidFill>
                <a:latin typeface="Arial"/>
              </a:rPr>
              <a:t> Disposizioni per la prevenzione e la repressione della corruzione e</a:t>
            </a:r>
            <a:endParaRPr/>
          </a:p>
          <a:p>
            <a:pPr algn="ctr">
              <a:lnSpc>
                <a:spcPct val="100000"/>
              </a:lnSpc>
            </a:pPr>
            <a:r>
              <a:rPr lang="it-IT" sz="830">
                <a:solidFill>
                  <a:srgbClr val="000000"/>
                </a:solidFill>
                <a:latin typeface="Arial"/>
              </a:rPr>
              <a:t>dell'illegalita' nella PA</a:t>
            </a:r>
            <a:endParaRPr/>
          </a:p>
        </p:txBody>
      </p:sp>
      <p:sp>
        <p:nvSpPr>
          <p:cNvPr id="2404" name="CustomShape 19"/>
          <p:cNvSpPr/>
          <p:nvPr/>
        </p:nvSpPr>
        <p:spPr>
          <a:xfrm>
            <a:off x="1955520" y="4669920"/>
            <a:ext cx="647280" cy="1137600"/>
          </a:xfrm>
          <a:prstGeom prst="rect">
            <a:avLst/>
          </a:prstGeom>
          <a:solidFill>
            <a:srgbClr val="ffffff"/>
          </a:solidFill>
        </p:spPr>
        <p:txBody>
          <a:bodyPr bIns="0" lIns="0" rIns="0" tIns="0"/>
          <a:p>
            <a:pPr algn="ctr">
              <a:lnSpc>
                <a:spcPct val="100000"/>
              </a:lnSpc>
            </a:pPr>
            <a:r>
              <a:rPr b="1" lang="it-IT" sz="830" u="sng">
                <a:solidFill>
                  <a:srgbClr val="000000"/>
                </a:solidFill>
                <a:latin typeface="Arial"/>
              </a:rPr>
              <a:t>08/04/2013</a:t>
            </a:r>
            <a:endParaRPr/>
          </a:p>
          <a:p>
            <a:pPr algn="ctr">
              <a:lnSpc>
                <a:spcPct val="100000"/>
              </a:lnSpc>
            </a:pPr>
            <a:r>
              <a:rPr lang="it-IT" sz="830">
                <a:solidFill>
                  <a:srgbClr val="000000"/>
                </a:solidFill>
                <a:latin typeface="Arial"/>
              </a:rPr>
              <a:t>Adozione del D.Lgs. 39/2013 - in materia di inconferibilità e incompatibilità di incarichi.</a:t>
            </a:r>
            <a:endParaRPr/>
          </a:p>
        </p:txBody>
      </p:sp>
      <p:sp>
        <p:nvSpPr>
          <p:cNvPr id="2405" name="CustomShape 20"/>
          <p:cNvSpPr/>
          <p:nvPr/>
        </p:nvSpPr>
        <p:spPr>
          <a:xfrm>
            <a:off x="6735600" y="4624920"/>
            <a:ext cx="608400" cy="1263960"/>
          </a:xfrm>
          <a:prstGeom prst="rect">
            <a:avLst/>
          </a:prstGeom>
          <a:solidFill>
            <a:srgbClr val="ffffff"/>
          </a:solidFill>
        </p:spPr>
        <p:txBody>
          <a:bodyPr bIns="0" lIns="0" rIns="0" tIns="0"/>
          <a:p>
            <a:pPr algn="ctr">
              <a:lnSpc>
                <a:spcPct val="100000"/>
              </a:lnSpc>
            </a:pPr>
            <a:r>
              <a:rPr lang="it-IT" sz="830">
                <a:solidFill>
                  <a:srgbClr val="000000"/>
                </a:solidFill>
                <a:latin typeface="Verdana"/>
              </a:rPr>
              <a:t>Revisione/</a:t>
            </a:r>
            <a:endParaRPr/>
          </a:p>
          <a:p>
            <a:pPr algn="ctr">
              <a:lnSpc>
                <a:spcPct val="100000"/>
              </a:lnSpc>
            </a:pPr>
            <a:r>
              <a:rPr lang="it-IT" sz="830">
                <a:solidFill>
                  <a:srgbClr val="000000"/>
                </a:solidFill>
                <a:latin typeface="Verdana"/>
              </a:rPr>
              <a:t>approvazione P.T.P.C. E trasmissione all'A.N.A.C. (PERLAPA)art. 1, c. 8, l. 190/12)</a:t>
            </a:r>
            <a:endParaRPr/>
          </a:p>
        </p:txBody>
      </p:sp>
      <p:sp>
        <p:nvSpPr>
          <p:cNvPr id="2406" name="Line 21"/>
          <p:cNvSpPr/>
          <p:nvPr/>
        </p:nvSpPr>
        <p:spPr>
          <a:xfrm>
            <a:off x="927360" y="2813040"/>
            <a:ext cx="7559280" cy="0"/>
          </a:xfrm>
          <a:prstGeom prst="line">
            <a:avLst/>
          </a:prstGeom>
          <a:ln cap="rnd" w="6480">
            <a:solidFill>
              <a:srgbClr val="ffffff"/>
            </a:solidFill>
            <a:custDash>
              <a:ds d="140000" sp="105000"/>
            </a:custDash>
            <a:round/>
          </a:ln>
        </p:spPr>
      </p:sp>
      <p:sp>
        <p:nvSpPr>
          <p:cNvPr id="2407" name="CustomShape 22"/>
          <p:cNvSpPr/>
          <p:nvPr/>
        </p:nvSpPr>
        <p:spPr>
          <a:xfrm>
            <a:off x="1468800" y="2659320"/>
            <a:ext cx="326880" cy="318600"/>
          </a:xfrm>
          <a:prstGeom prst="rect">
            <a:avLst/>
          </a:prstGeom>
          <a:solidFill>
            <a:srgbClr val="ffffff"/>
          </a:solidFill>
        </p:spPr>
      </p:sp>
      <p:sp>
        <p:nvSpPr>
          <p:cNvPr id="2408" name="CustomShape 23"/>
          <p:cNvSpPr/>
          <p:nvPr/>
        </p:nvSpPr>
        <p:spPr>
          <a:xfrm>
            <a:off x="2822040" y="2659320"/>
            <a:ext cx="326880" cy="318600"/>
          </a:xfrm>
          <a:prstGeom prst="rect">
            <a:avLst/>
          </a:prstGeom>
          <a:solidFill>
            <a:srgbClr val="ffffff"/>
          </a:solidFill>
        </p:spPr>
      </p:sp>
      <p:sp>
        <p:nvSpPr>
          <p:cNvPr id="2409" name="CustomShape 24"/>
          <p:cNvSpPr/>
          <p:nvPr/>
        </p:nvSpPr>
        <p:spPr>
          <a:xfrm>
            <a:off x="3723120" y="2300040"/>
            <a:ext cx="654120" cy="126720"/>
          </a:xfrm>
          <a:prstGeom prst="rect">
            <a:avLst/>
          </a:prstGeom>
        </p:spPr>
        <p:txBody>
          <a:bodyPr bIns="0" lIns="0" rIns="0" tIns="0"/>
          <a:p>
            <a:pPr algn="ctr">
              <a:lnSpc>
                <a:spcPct val="100000"/>
              </a:lnSpc>
            </a:pPr>
            <a:r>
              <a:rPr b="1" lang="it-IT" sz="830">
                <a:solidFill>
                  <a:srgbClr val="000000"/>
                </a:solidFill>
                <a:latin typeface="Arial"/>
              </a:rPr>
              <a:t>DIC</a:t>
            </a:r>
            <a:endParaRPr/>
          </a:p>
        </p:txBody>
      </p:sp>
      <p:sp>
        <p:nvSpPr>
          <p:cNvPr id="2410" name="CustomShape 25"/>
          <p:cNvSpPr/>
          <p:nvPr/>
        </p:nvSpPr>
        <p:spPr>
          <a:xfrm>
            <a:off x="2626560" y="3340440"/>
            <a:ext cx="775800" cy="1263960"/>
          </a:xfrm>
          <a:prstGeom prst="rect">
            <a:avLst/>
          </a:prstGeom>
          <a:solidFill>
            <a:srgbClr val="ffffff"/>
          </a:solidFill>
        </p:spPr>
        <p:txBody>
          <a:bodyPr bIns="0" lIns="0" rIns="0" tIns="0"/>
          <a:p>
            <a:pPr algn="ctr">
              <a:lnSpc>
                <a:spcPct val="100000"/>
              </a:lnSpc>
            </a:pPr>
            <a:r>
              <a:rPr lang="it-IT" sz="830" u="sng">
                <a:solidFill>
                  <a:srgbClr val="000000"/>
                </a:solidFill>
                <a:latin typeface="Arial"/>
              </a:rPr>
              <a:t>20/04/2013</a:t>
            </a:r>
            <a:endParaRPr/>
          </a:p>
          <a:p>
            <a:pPr algn="ctr">
              <a:lnSpc>
                <a:spcPct val="100000"/>
              </a:lnSpc>
            </a:pPr>
            <a:r>
              <a:rPr lang="it-IT" sz="830">
                <a:solidFill>
                  <a:srgbClr val="000000"/>
                </a:solidFill>
                <a:latin typeface="Arial"/>
              </a:rPr>
              <a:t>Entrata in vigore del </a:t>
            </a:r>
            <a:r>
              <a:rPr b="1" lang="it-IT" sz="830">
                <a:solidFill>
                  <a:srgbClr val="000000"/>
                </a:solidFill>
                <a:latin typeface="Arial"/>
              </a:rPr>
              <a:t>D.Lgs 33/2013 - </a:t>
            </a:r>
            <a:r>
              <a:rPr lang="it-IT" sz="830">
                <a:solidFill>
                  <a:srgbClr val="000000"/>
                </a:solidFill>
                <a:latin typeface="Arial"/>
              </a:rPr>
              <a:t>obblighi di pubblicita', trasparenza e diffusione di informazioni da parte delle PA</a:t>
            </a:r>
            <a:endParaRPr/>
          </a:p>
        </p:txBody>
      </p:sp>
      <p:sp>
        <p:nvSpPr>
          <p:cNvPr id="2411" name="CustomShape 26"/>
          <p:cNvSpPr/>
          <p:nvPr/>
        </p:nvSpPr>
        <p:spPr>
          <a:xfrm>
            <a:off x="3357720" y="3418920"/>
            <a:ext cx="775800" cy="253080"/>
          </a:xfrm>
          <a:prstGeom prst="rect">
            <a:avLst/>
          </a:prstGeom>
          <a:solidFill>
            <a:srgbClr val="ffffff"/>
          </a:solidFill>
        </p:spPr>
        <p:txBody>
          <a:bodyPr bIns="0" lIns="0" rIns="0" tIns="0"/>
          <a:p>
            <a:pPr algn="ctr">
              <a:lnSpc>
                <a:spcPct val="100000"/>
              </a:lnSpc>
            </a:pPr>
            <a:r>
              <a:rPr lang="it-IT" sz="830">
                <a:solidFill>
                  <a:srgbClr val="000000"/>
                </a:solidFill>
                <a:latin typeface="Arial"/>
              </a:rPr>
              <a:t>Approvazione</a:t>
            </a:r>
            <a:endParaRPr/>
          </a:p>
          <a:p>
            <a:pPr algn="ctr">
              <a:lnSpc>
                <a:spcPct val="100000"/>
              </a:lnSpc>
            </a:pPr>
            <a:r>
              <a:rPr lang="it-IT" sz="830">
                <a:solidFill>
                  <a:srgbClr val="000000"/>
                </a:solidFill>
                <a:latin typeface="Arial"/>
              </a:rPr>
              <a:t>P.N.A.</a:t>
            </a:r>
            <a:endParaRPr/>
          </a:p>
        </p:txBody>
      </p:sp>
      <p:sp>
        <p:nvSpPr>
          <p:cNvPr id="2412" name="CustomShape 27"/>
          <p:cNvSpPr/>
          <p:nvPr/>
        </p:nvSpPr>
        <p:spPr>
          <a:xfrm>
            <a:off x="4145040" y="3811320"/>
            <a:ext cx="874080" cy="2274840"/>
          </a:xfrm>
          <a:prstGeom prst="rect">
            <a:avLst/>
          </a:prstGeom>
          <a:solidFill>
            <a:srgbClr val="ffffff"/>
          </a:solidFill>
        </p:spPr>
        <p:txBody>
          <a:bodyPr bIns="0" lIns="0" rIns="0" tIns="0"/>
          <a:p>
            <a:pPr algn="ctr">
              <a:lnSpc>
                <a:spcPct val="100000"/>
              </a:lnSpc>
            </a:pPr>
            <a:r>
              <a:rPr b="1" lang="it-IT" sz="830">
                <a:solidFill>
                  <a:srgbClr val="ff0000"/>
                </a:solidFill>
                <a:latin typeface="Verdana"/>
              </a:rPr>
              <a:t>Adozione del Piano Triennale di Prevenzione della Corruzione da parte dell'Organo di Indirizzo Politico su proposta del Responsabile (negli enti locali con supporto del Prefetto), e trasmissione all'A.N.A.C.</a:t>
            </a:r>
            <a:endParaRPr/>
          </a:p>
        </p:txBody>
      </p:sp>
      <p:sp>
        <p:nvSpPr>
          <p:cNvPr id="2413" name="CustomShape 28"/>
          <p:cNvSpPr/>
          <p:nvPr/>
        </p:nvSpPr>
        <p:spPr>
          <a:xfrm>
            <a:off x="3378240" y="2659320"/>
            <a:ext cx="326880" cy="318600"/>
          </a:xfrm>
          <a:prstGeom prst="rect">
            <a:avLst/>
          </a:prstGeom>
          <a:solidFill>
            <a:srgbClr val="ff0000"/>
          </a:solidFill>
        </p:spPr>
      </p:sp>
      <p:sp>
        <p:nvSpPr>
          <p:cNvPr id="2414" name="CustomShape 29"/>
          <p:cNvSpPr/>
          <p:nvPr/>
        </p:nvSpPr>
        <p:spPr>
          <a:xfrm>
            <a:off x="3224880" y="2300040"/>
            <a:ext cx="654120" cy="126720"/>
          </a:xfrm>
          <a:prstGeom prst="rect">
            <a:avLst/>
          </a:prstGeom>
        </p:spPr>
        <p:txBody>
          <a:bodyPr bIns="0" lIns="0" rIns="0" tIns="0"/>
          <a:p>
            <a:pPr algn="ctr">
              <a:lnSpc>
                <a:spcPct val="100000"/>
              </a:lnSpc>
            </a:pPr>
            <a:r>
              <a:rPr b="1" lang="it-IT" sz="830">
                <a:solidFill>
                  <a:srgbClr val="000000"/>
                </a:solidFill>
                <a:latin typeface="Arial"/>
              </a:rPr>
              <a:t>SET</a:t>
            </a:r>
            <a:endParaRPr/>
          </a:p>
        </p:txBody>
      </p:sp>
      <p:sp>
        <p:nvSpPr>
          <p:cNvPr id="2415" name="CustomShape 30"/>
          <p:cNvSpPr/>
          <p:nvPr/>
        </p:nvSpPr>
        <p:spPr>
          <a:xfrm>
            <a:off x="2427120" y="2562840"/>
            <a:ext cx="1128600" cy="142200"/>
          </a:xfrm>
          <a:prstGeom prst="rect">
            <a:avLst/>
          </a:prstGeom>
          <a:ln cap="rnd" w="6480">
            <a:solidFill>
              <a:srgbClr val="ffffff"/>
            </a:solidFill>
            <a:custDash>
              <a:ds d="105000" sp="35000"/>
            </a:custDash>
            <a:round/>
            <a:headEnd len="med" type="triangle" w="med"/>
            <a:tailEnd len="med" type="triangle" w="med"/>
          </a:ln>
        </p:spPr>
      </p:sp>
      <p:sp>
        <p:nvSpPr>
          <p:cNvPr id="2416" name="Line 31"/>
          <p:cNvSpPr/>
          <p:nvPr/>
        </p:nvSpPr>
        <p:spPr>
          <a:xfrm>
            <a:off x="3535200" y="2981160"/>
            <a:ext cx="0" cy="398880"/>
          </a:xfrm>
          <a:prstGeom prst="line">
            <a:avLst/>
          </a:prstGeom>
          <a:ln cap="rnd" w="6480">
            <a:solidFill>
              <a:srgbClr val="747678"/>
            </a:solidFill>
            <a:custDash>
              <a:ds d="105000" sp="35000"/>
            </a:custDash>
            <a:round/>
          </a:ln>
        </p:spPr>
      </p:sp>
      <p:sp>
        <p:nvSpPr>
          <p:cNvPr id="2417" name="CustomShape 32"/>
          <p:cNvSpPr/>
          <p:nvPr/>
        </p:nvSpPr>
        <p:spPr>
          <a:xfrm>
            <a:off x="3214440" y="3114360"/>
            <a:ext cx="647280" cy="113040"/>
          </a:xfrm>
          <a:prstGeom prst="rect">
            <a:avLst/>
          </a:prstGeom>
          <a:solidFill>
            <a:srgbClr val="ffffff"/>
          </a:solidFill>
        </p:spPr>
        <p:txBody>
          <a:bodyPr bIns="0" lIns="0" rIns="0" tIns="0"/>
          <a:p>
            <a:pPr algn="ctr">
              <a:lnSpc>
                <a:spcPct val="100000"/>
              </a:lnSpc>
            </a:pPr>
            <a:r>
              <a:rPr b="1" lang="it-IT" sz="740">
                <a:solidFill>
                  <a:srgbClr val="ff0000"/>
                </a:solidFill>
                <a:latin typeface="Arial"/>
              </a:rPr>
              <a:t>11/9/2013</a:t>
            </a:r>
            <a:endParaRPr/>
          </a:p>
        </p:txBody>
      </p:sp>
      <p:sp>
        <p:nvSpPr>
          <p:cNvPr id="2418" name="CustomShape 33"/>
          <p:cNvSpPr/>
          <p:nvPr/>
        </p:nvSpPr>
        <p:spPr>
          <a:xfrm>
            <a:off x="6677640" y="3380400"/>
            <a:ext cx="290880" cy="1997280"/>
          </a:xfrm>
          <a:prstGeom prst="rect">
            <a:avLst>
              <a:gd fmla="val 8333" name="adj1"/>
              <a:gd fmla="val 49238" name="adj2"/>
            </a:avLst>
          </a:prstGeom>
          <a:ln w="6480">
            <a:solidFill>
              <a:srgbClr val="747678"/>
            </a:solidFill>
            <a:round/>
          </a:ln>
        </p:spPr>
      </p:sp>
      <p:sp>
        <p:nvSpPr>
          <p:cNvPr id="2419" name="CustomShape 34"/>
          <p:cNvSpPr/>
          <p:nvPr/>
        </p:nvSpPr>
        <p:spPr>
          <a:xfrm>
            <a:off x="5487120" y="3781080"/>
            <a:ext cx="731520" cy="758520"/>
          </a:xfrm>
          <a:prstGeom prst="rect">
            <a:avLst/>
          </a:prstGeom>
          <a:solidFill>
            <a:srgbClr val="ffffff"/>
          </a:solidFill>
        </p:spPr>
        <p:txBody>
          <a:bodyPr bIns="0" lIns="0" rIns="0" tIns="0"/>
          <a:p>
            <a:pPr algn="ctr">
              <a:lnSpc>
                <a:spcPct val="100000"/>
              </a:lnSpc>
            </a:pPr>
            <a:r>
              <a:rPr lang="it-IT" sz="830">
                <a:solidFill>
                  <a:srgbClr val="000000"/>
                </a:solidFill>
                <a:latin typeface="Verdana"/>
              </a:rPr>
              <a:t>Effettuazione controlli: funzionamento e osservanza del Piano</a:t>
            </a:r>
            <a:endParaRPr/>
          </a:p>
        </p:txBody>
      </p:sp>
      <p:sp>
        <p:nvSpPr>
          <p:cNvPr id="2420" name="CustomShape 35"/>
          <p:cNvSpPr/>
          <p:nvPr/>
        </p:nvSpPr>
        <p:spPr>
          <a:xfrm>
            <a:off x="7274160" y="4343400"/>
            <a:ext cx="860760" cy="253080"/>
          </a:xfrm>
          <a:prstGeom prst="rect">
            <a:avLst/>
          </a:prstGeom>
        </p:spPr>
        <p:txBody>
          <a:bodyPr bIns="0" lIns="0" rIns="0" tIns="0"/>
          <a:p>
            <a:pPr algn="ctr">
              <a:lnSpc>
                <a:spcPct val="100000"/>
              </a:lnSpc>
            </a:pPr>
            <a:r>
              <a:rPr lang="it-IT" sz="830">
                <a:solidFill>
                  <a:srgbClr val="000000"/>
                </a:solidFill>
                <a:latin typeface="Verdana"/>
              </a:rPr>
              <a:t>Effettuazione controlli</a:t>
            </a:r>
            <a:endParaRPr/>
          </a:p>
        </p:txBody>
      </p:sp>
      <p:sp>
        <p:nvSpPr>
          <p:cNvPr id="2421" name="CustomShape 36"/>
          <p:cNvSpPr/>
          <p:nvPr/>
        </p:nvSpPr>
        <p:spPr>
          <a:xfrm>
            <a:off x="4543200" y="3404520"/>
            <a:ext cx="324720" cy="2004840"/>
          </a:xfrm>
          <a:prstGeom prst="rect">
            <a:avLst>
              <a:gd fmla="val 8333" name="adj1"/>
              <a:gd fmla="val 43764" name="adj2"/>
            </a:avLst>
          </a:prstGeom>
          <a:ln w="6480">
            <a:solidFill>
              <a:srgbClr val="747678"/>
            </a:solidFill>
            <a:round/>
          </a:ln>
        </p:spPr>
      </p:sp>
      <p:sp>
        <p:nvSpPr>
          <p:cNvPr id="2422" name="CustomShape 37"/>
          <p:cNvSpPr/>
          <p:nvPr/>
        </p:nvSpPr>
        <p:spPr>
          <a:xfrm>
            <a:off x="3567240" y="2562120"/>
            <a:ext cx="963360" cy="142200"/>
          </a:xfrm>
          <a:prstGeom prst="rect">
            <a:avLst/>
          </a:prstGeom>
          <a:ln cap="rnd" w="6480">
            <a:solidFill>
              <a:srgbClr val="ffffff"/>
            </a:solidFill>
            <a:custDash>
              <a:ds d="105000" sp="35000"/>
            </a:custDash>
            <a:round/>
            <a:headEnd len="med" type="triangle" w="med"/>
            <a:tailEnd len="med" type="triangle" w="med"/>
          </a:ln>
        </p:spPr>
      </p:sp>
      <p:sp>
        <p:nvSpPr>
          <p:cNvPr id="2423" name="CustomShape 38"/>
          <p:cNvSpPr/>
          <p:nvPr/>
        </p:nvSpPr>
        <p:spPr>
          <a:xfrm>
            <a:off x="5933520" y="3125520"/>
            <a:ext cx="647280" cy="113040"/>
          </a:xfrm>
          <a:prstGeom prst="rect">
            <a:avLst/>
          </a:prstGeom>
        </p:spPr>
        <p:txBody>
          <a:bodyPr bIns="0" lIns="0" rIns="0" tIns="0"/>
          <a:p>
            <a:pPr algn="ctr">
              <a:lnSpc>
                <a:spcPct val="100000"/>
              </a:lnSpc>
            </a:pPr>
            <a:r>
              <a:rPr b="1" lang="it-IT" sz="740">
                <a:solidFill>
                  <a:srgbClr val="ff0000"/>
                </a:solidFill>
                <a:latin typeface="Arial"/>
              </a:rPr>
              <a:t>15/12/14</a:t>
            </a:r>
            <a:endParaRPr/>
          </a:p>
        </p:txBody>
      </p:sp>
      <p:sp>
        <p:nvSpPr>
          <p:cNvPr id="2424" name="CustomShape 39"/>
          <p:cNvSpPr/>
          <p:nvPr/>
        </p:nvSpPr>
        <p:spPr>
          <a:xfrm>
            <a:off x="6073920" y="265932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D</a:t>
            </a:r>
            <a:endParaRPr/>
          </a:p>
        </p:txBody>
      </p:sp>
      <p:sp>
        <p:nvSpPr>
          <p:cNvPr id="2425" name="CustomShape 40"/>
          <p:cNvSpPr/>
          <p:nvPr/>
        </p:nvSpPr>
        <p:spPr>
          <a:xfrm>
            <a:off x="5913360" y="4959360"/>
            <a:ext cx="727200" cy="1011240"/>
          </a:xfrm>
          <a:prstGeom prst="rect">
            <a:avLst/>
          </a:prstGeom>
        </p:spPr>
        <p:txBody>
          <a:bodyPr bIns="0" lIns="0" rIns="0" tIns="0"/>
          <a:p>
            <a:pPr algn="ctr">
              <a:lnSpc>
                <a:spcPct val="100000"/>
              </a:lnSpc>
            </a:pPr>
            <a:r>
              <a:rPr lang="it-IT" sz="830">
                <a:solidFill>
                  <a:srgbClr val="000000"/>
                </a:solidFill>
                <a:latin typeface="Verdana"/>
              </a:rPr>
              <a:t>Predisposizione di una relazione annuale a cura del responsabile della prevenzione</a:t>
            </a:r>
            <a:endParaRPr/>
          </a:p>
        </p:txBody>
      </p:sp>
      <p:sp>
        <p:nvSpPr>
          <p:cNvPr id="2426" name="CustomShape 41"/>
          <p:cNvSpPr/>
          <p:nvPr/>
        </p:nvSpPr>
        <p:spPr>
          <a:xfrm>
            <a:off x="5692320" y="266256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C</a:t>
            </a:r>
            <a:endParaRPr/>
          </a:p>
        </p:txBody>
      </p:sp>
      <p:sp>
        <p:nvSpPr>
          <p:cNvPr id="2427" name="CustomShape 42"/>
          <p:cNvSpPr/>
          <p:nvPr/>
        </p:nvSpPr>
        <p:spPr>
          <a:xfrm>
            <a:off x="6906600" y="264456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A</a:t>
            </a:r>
            <a:endParaRPr/>
          </a:p>
        </p:txBody>
      </p:sp>
      <p:sp>
        <p:nvSpPr>
          <p:cNvPr id="2428" name="CustomShape 43"/>
          <p:cNvSpPr/>
          <p:nvPr/>
        </p:nvSpPr>
        <p:spPr>
          <a:xfrm>
            <a:off x="8281440" y="265932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C</a:t>
            </a:r>
            <a:endParaRPr/>
          </a:p>
        </p:txBody>
      </p:sp>
      <p:sp>
        <p:nvSpPr>
          <p:cNvPr id="2429" name="CustomShape 44"/>
          <p:cNvSpPr/>
          <p:nvPr/>
        </p:nvSpPr>
        <p:spPr>
          <a:xfrm>
            <a:off x="7484040" y="266256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B</a:t>
            </a:r>
            <a:endParaRPr/>
          </a:p>
        </p:txBody>
      </p:sp>
      <p:sp>
        <p:nvSpPr>
          <p:cNvPr id="2430" name="CustomShape 45"/>
          <p:cNvSpPr/>
          <p:nvPr/>
        </p:nvSpPr>
        <p:spPr>
          <a:xfrm>
            <a:off x="4221720" y="3114360"/>
            <a:ext cx="647280" cy="113040"/>
          </a:xfrm>
          <a:prstGeom prst="rect">
            <a:avLst/>
          </a:prstGeom>
        </p:spPr>
        <p:txBody>
          <a:bodyPr bIns="0" lIns="0" rIns="0" tIns="0"/>
          <a:p>
            <a:pPr algn="ctr">
              <a:lnSpc>
                <a:spcPct val="100000"/>
              </a:lnSpc>
            </a:pPr>
            <a:r>
              <a:rPr b="1" lang="it-IT" sz="740">
                <a:solidFill>
                  <a:srgbClr val="ff0000"/>
                </a:solidFill>
                <a:latin typeface="Arial"/>
              </a:rPr>
              <a:t>31/1/14</a:t>
            </a:r>
            <a:endParaRPr/>
          </a:p>
        </p:txBody>
      </p:sp>
      <p:sp>
        <p:nvSpPr>
          <p:cNvPr id="2431" name="CustomShape 46"/>
          <p:cNvSpPr/>
          <p:nvPr/>
        </p:nvSpPr>
        <p:spPr>
          <a:xfrm>
            <a:off x="8143560" y="3114360"/>
            <a:ext cx="647280" cy="113040"/>
          </a:xfrm>
          <a:prstGeom prst="rect">
            <a:avLst/>
          </a:prstGeom>
        </p:spPr>
        <p:txBody>
          <a:bodyPr bIns="0" lIns="0" rIns="0" tIns="0"/>
          <a:p>
            <a:pPr algn="ctr">
              <a:lnSpc>
                <a:spcPct val="100000"/>
              </a:lnSpc>
            </a:pPr>
            <a:r>
              <a:rPr b="1" lang="it-IT" sz="740">
                <a:solidFill>
                  <a:srgbClr val="ff0000"/>
                </a:solidFill>
                <a:latin typeface="Arial"/>
              </a:rPr>
              <a:t>15/12/15</a:t>
            </a:r>
            <a:endParaRPr/>
          </a:p>
        </p:txBody>
      </p:sp>
      <p:sp>
        <p:nvSpPr>
          <p:cNvPr id="2432" name="CustomShape 47"/>
          <p:cNvSpPr/>
          <p:nvPr/>
        </p:nvSpPr>
        <p:spPr>
          <a:xfrm>
            <a:off x="6697080" y="3114360"/>
            <a:ext cx="647280" cy="113040"/>
          </a:xfrm>
          <a:prstGeom prst="rect">
            <a:avLst/>
          </a:prstGeom>
        </p:spPr>
        <p:txBody>
          <a:bodyPr bIns="0" lIns="0" rIns="0" tIns="0"/>
          <a:p>
            <a:pPr algn="ctr">
              <a:lnSpc>
                <a:spcPct val="100000"/>
              </a:lnSpc>
            </a:pPr>
            <a:r>
              <a:rPr b="1" lang="it-IT" sz="740">
                <a:solidFill>
                  <a:srgbClr val="ff0000"/>
                </a:solidFill>
                <a:latin typeface="Arial"/>
              </a:rPr>
              <a:t>31/1/15</a:t>
            </a:r>
            <a:endParaRPr/>
          </a:p>
        </p:txBody>
      </p:sp>
      <p:sp>
        <p:nvSpPr>
          <p:cNvPr id="2433" name="CustomShape 48"/>
          <p:cNvSpPr/>
          <p:nvPr/>
        </p:nvSpPr>
        <p:spPr>
          <a:xfrm>
            <a:off x="8164440" y="4814640"/>
            <a:ext cx="727200" cy="379440"/>
          </a:xfrm>
          <a:prstGeom prst="rect">
            <a:avLst/>
          </a:prstGeom>
        </p:spPr>
        <p:txBody>
          <a:bodyPr bIns="0" lIns="0" rIns="0" tIns="0"/>
          <a:p>
            <a:pPr algn="ctr">
              <a:lnSpc>
                <a:spcPct val="100000"/>
              </a:lnSpc>
            </a:pPr>
            <a:r>
              <a:rPr lang="it-IT" sz="830">
                <a:solidFill>
                  <a:srgbClr val="000000"/>
                </a:solidFill>
                <a:latin typeface="Verdana"/>
              </a:rPr>
              <a:t>Predisposizione relazione annuale</a:t>
            </a:r>
            <a:endParaRPr/>
          </a:p>
        </p:txBody>
      </p:sp>
      <p:sp>
        <p:nvSpPr>
          <p:cNvPr id="2434" name="Line 49"/>
          <p:cNvSpPr/>
          <p:nvPr/>
        </p:nvSpPr>
        <p:spPr>
          <a:xfrm flipH="1">
            <a:off x="7062840" y="2970360"/>
            <a:ext cx="28800" cy="1577880"/>
          </a:xfrm>
          <a:prstGeom prst="line">
            <a:avLst/>
          </a:prstGeom>
          <a:ln cap="rnd" w="6480">
            <a:solidFill>
              <a:srgbClr val="747678"/>
            </a:solidFill>
            <a:custDash>
              <a:ds d="105000" sp="35000"/>
            </a:custDash>
            <a:round/>
          </a:ln>
        </p:spPr>
      </p:sp>
      <p:sp>
        <p:nvSpPr>
          <p:cNvPr id="2435" name="Line 50"/>
          <p:cNvSpPr/>
          <p:nvPr/>
        </p:nvSpPr>
        <p:spPr>
          <a:xfrm>
            <a:off x="5820120" y="2981160"/>
            <a:ext cx="0" cy="897480"/>
          </a:xfrm>
          <a:prstGeom prst="line">
            <a:avLst/>
          </a:prstGeom>
          <a:ln cap="rnd" w="6480">
            <a:solidFill>
              <a:srgbClr val="747678"/>
            </a:solidFill>
            <a:custDash>
              <a:ds d="105000" sp="35000"/>
            </a:custDash>
            <a:round/>
          </a:ln>
        </p:spPr>
      </p:sp>
      <p:sp>
        <p:nvSpPr>
          <p:cNvPr id="2436" name="CustomShape 51"/>
          <p:cNvSpPr/>
          <p:nvPr/>
        </p:nvSpPr>
        <p:spPr>
          <a:xfrm>
            <a:off x="2248920" y="2655360"/>
            <a:ext cx="326880" cy="318600"/>
          </a:xfrm>
          <a:prstGeom prst="rect">
            <a:avLst/>
          </a:prstGeom>
          <a:solidFill>
            <a:srgbClr val="ffffff"/>
          </a:solidFill>
        </p:spPr>
      </p:sp>
      <p:sp>
        <p:nvSpPr>
          <p:cNvPr id="2437" name="CustomShape 52"/>
          <p:cNvSpPr/>
          <p:nvPr/>
        </p:nvSpPr>
        <p:spPr>
          <a:xfrm>
            <a:off x="5250240" y="2651400"/>
            <a:ext cx="326880" cy="318600"/>
          </a:xfrm>
          <a:prstGeom prst="rect">
            <a:avLst/>
          </a:prstGeom>
          <a:solidFill>
            <a:srgbClr val="ffff00"/>
          </a:solidFill>
        </p:spPr>
        <p:txBody>
          <a:bodyPr anchor="ctr" bIns="45000" lIns="90000" rIns="90000" tIns="45000"/>
          <a:p>
            <a:pPr algn="ctr">
              <a:lnSpc>
                <a:spcPct val="100000"/>
              </a:lnSpc>
            </a:pPr>
            <a:r>
              <a:rPr lang="it-IT" sz="1660">
                <a:solidFill>
                  <a:srgbClr val="ffffff"/>
                </a:solidFill>
                <a:latin typeface="Arial"/>
              </a:rPr>
              <a:t>B</a:t>
            </a:r>
            <a:endParaRPr/>
          </a:p>
        </p:txBody>
      </p:sp>
      <p:sp>
        <p:nvSpPr>
          <p:cNvPr id="2438" name="Line 53"/>
          <p:cNvSpPr/>
          <p:nvPr/>
        </p:nvSpPr>
        <p:spPr>
          <a:xfrm>
            <a:off x="5408640" y="2953080"/>
            <a:ext cx="5040" cy="2005920"/>
          </a:xfrm>
          <a:prstGeom prst="line">
            <a:avLst/>
          </a:prstGeom>
          <a:ln cap="rnd" w="6480">
            <a:solidFill>
              <a:srgbClr val="747678"/>
            </a:solidFill>
            <a:custDash>
              <a:ds d="105000" sp="35000"/>
            </a:custDash>
            <a:round/>
          </a:ln>
        </p:spPr>
      </p:sp>
      <p:sp>
        <p:nvSpPr>
          <p:cNvPr id="2439" name="CustomShape 54"/>
          <p:cNvSpPr/>
          <p:nvPr/>
        </p:nvSpPr>
        <p:spPr>
          <a:xfrm>
            <a:off x="4971600" y="4976280"/>
            <a:ext cx="874080" cy="379440"/>
          </a:xfrm>
          <a:prstGeom prst="rect">
            <a:avLst/>
          </a:prstGeom>
          <a:solidFill>
            <a:srgbClr val="ffffff"/>
          </a:solidFill>
        </p:spPr>
        <p:txBody>
          <a:bodyPr bIns="0" lIns="0" rIns="0" tIns="0"/>
          <a:p>
            <a:pPr algn="ctr">
              <a:lnSpc>
                <a:spcPct val="100000"/>
              </a:lnSpc>
            </a:pPr>
            <a:r>
              <a:rPr lang="it-IT" sz="830">
                <a:solidFill>
                  <a:srgbClr val="000000"/>
                </a:solidFill>
                <a:latin typeface="Verdana"/>
              </a:rPr>
              <a:t>Obbligo di trasmissione di dati ulteriori</a:t>
            </a:r>
            <a:endParaRPr/>
          </a:p>
        </p:txBody>
      </p:sp>
      <p:sp>
        <p:nvSpPr>
          <p:cNvPr id="2440" name="Line 55"/>
          <p:cNvSpPr/>
          <p:nvPr/>
        </p:nvSpPr>
        <p:spPr>
          <a:xfrm>
            <a:off x="6263640" y="2981160"/>
            <a:ext cx="13320" cy="1977840"/>
          </a:xfrm>
          <a:prstGeom prst="line">
            <a:avLst/>
          </a:prstGeom>
          <a:ln cap="rnd" w="6480">
            <a:solidFill>
              <a:srgbClr val="747678"/>
            </a:solidFill>
            <a:custDash>
              <a:ds d="105000" sp="35000"/>
            </a:custDash>
            <a:round/>
          </a:ln>
        </p:spPr>
      </p:sp>
      <p:sp>
        <p:nvSpPr>
          <p:cNvPr id="2441" name="Line 56"/>
          <p:cNvSpPr/>
          <p:nvPr/>
        </p:nvSpPr>
        <p:spPr>
          <a:xfrm flipH="1">
            <a:off x="7696080" y="2997720"/>
            <a:ext cx="2520" cy="1345680"/>
          </a:xfrm>
          <a:prstGeom prst="line">
            <a:avLst/>
          </a:prstGeom>
          <a:ln cap="rnd" w="6480">
            <a:solidFill>
              <a:srgbClr val="747678"/>
            </a:solidFill>
            <a:custDash>
              <a:ds d="105000" sp="35000"/>
            </a:custDash>
            <a:round/>
          </a:ln>
        </p:spPr>
      </p:sp>
      <p:sp>
        <p:nvSpPr>
          <p:cNvPr id="2442" name="CustomShape 57"/>
          <p:cNvSpPr/>
          <p:nvPr/>
        </p:nvSpPr>
        <p:spPr>
          <a:xfrm>
            <a:off x="5093640" y="3099960"/>
            <a:ext cx="647280" cy="113040"/>
          </a:xfrm>
          <a:prstGeom prst="rect">
            <a:avLst/>
          </a:prstGeom>
        </p:spPr>
        <p:txBody>
          <a:bodyPr bIns="0" lIns="0" rIns="0" tIns="0"/>
          <a:p>
            <a:pPr algn="ctr">
              <a:lnSpc>
                <a:spcPct val="100000"/>
              </a:lnSpc>
            </a:pPr>
            <a:r>
              <a:rPr b="1" lang="it-IT" sz="740">
                <a:solidFill>
                  <a:srgbClr val="ff0000"/>
                </a:solidFill>
                <a:latin typeface="Arial"/>
              </a:rPr>
              <a:t>31/7/14</a:t>
            </a:r>
            <a:endParaRPr/>
          </a:p>
        </p:txBody>
      </p:sp>
      <p:sp>
        <p:nvSpPr>
          <p:cNvPr id="2443" name="CustomShape 58"/>
          <p:cNvSpPr/>
          <p:nvPr/>
        </p:nvSpPr>
        <p:spPr>
          <a:xfrm>
            <a:off x="5082120" y="2301840"/>
            <a:ext cx="785160" cy="126720"/>
          </a:xfrm>
          <a:prstGeom prst="rect">
            <a:avLst/>
          </a:prstGeom>
        </p:spPr>
        <p:txBody>
          <a:bodyPr bIns="0" lIns="0" rIns="0" tIns="0"/>
          <a:p>
            <a:pPr algn="ctr">
              <a:lnSpc>
                <a:spcPct val="100000"/>
              </a:lnSpc>
            </a:pPr>
            <a:r>
              <a:rPr b="1" lang="it-IT" sz="830">
                <a:solidFill>
                  <a:srgbClr val="000000"/>
                </a:solidFill>
                <a:latin typeface="Arial"/>
              </a:rPr>
              <a:t>LUG</a:t>
            </a:r>
            <a:endParaRPr/>
          </a:p>
        </p:txBody>
      </p:sp>
      <p:sp>
        <p:nvSpPr>
          <p:cNvPr id="2444" name="CustomShape 59"/>
          <p:cNvSpPr/>
          <p:nvPr/>
        </p:nvSpPr>
        <p:spPr>
          <a:xfrm>
            <a:off x="5855760" y="2303640"/>
            <a:ext cx="785160" cy="126720"/>
          </a:xfrm>
          <a:prstGeom prst="rect">
            <a:avLst/>
          </a:prstGeom>
        </p:spPr>
        <p:txBody>
          <a:bodyPr bIns="0" lIns="0" rIns="0" tIns="0"/>
          <a:p>
            <a:pPr algn="ctr">
              <a:lnSpc>
                <a:spcPct val="100000"/>
              </a:lnSpc>
            </a:pPr>
            <a:r>
              <a:rPr b="1" lang="it-IT" sz="830">
                <a:solidFill>
                  <a:srgbClr val="000000"/>
                </a:solidFill>
                <a:latin typeface="Arial"/>
              </a:rPr>
              <a:t>DIC</a:t>
            </a:r>
            <a:endParaRPr/>
          </a:p>
        </p:txBody>
      </p:sp>
      <p:sp>
        <p:nvSpPr>
          <p:cNvPr id="2445" name="CustomShape 60"/>
          <p:cNvSpPr/>
          <p:nvPr/>
        </p:nvSpPr>
        <p:spPr>
          <a:xfrm>
            <a:off x="8106480" y="2303640"/>
            <a:ext cx="785160" cy="126720"/>
          </a:xfrm>
          <a:prstGeom prst="rect">
            <a:avLst/>
          </a:prstGeom>
        </p:spPr>
        <p:txBody>
          <a:bodyPr bIns="0" lIns="0" rIns="0" tIns="0"/>
          <a:p>
            <a:pPr algn="ctr">
              <a:lnSpc>
                <a:spcPct val="100000"/>
              </a:lnSpc>
            </a:pPr>
            <a:r>
              <a:rPr b="1" lang="it-IT" sz="830">
                <a:solidFill>
                  <a:srgbClr val="000000"/>
                </a:solidFill>
                <a:latin typeface="Arial"/>
              </a:rPr>
              <a:t>DIC</a:t>
            </a:r>
            <a:endParaRPr/>
          </a:p>
        </p:txBody>
      </p:sp>
      <p:sp>
        <p:nvSpPr>
          <p:cNvPr id="2446" name="CustomShape 61"/>
          <p:cNvSpPr/>
          <p:nvPr/>
        </p:nvSpPr>
        <p:spPr>
          <a:xfrm>
            <a:off x="2050200" y="1290960"/>
            <a:ext cx="5856840" cy="308880"/>
          </a:xfrm>
          <a:prstGeom prst="rect">
            <a:avLst/>
          </a:prstGeom>
        </p:spPr>
        <p:txBody>
          <a:bodyPr anchor="ctr" bIns="0" lIns="0" rIns="0" tIns="0"/>
          <a:p>
            <a:pPr algn="ctr">
              <a:lnSpc>
                <a:spcPct val="100000"/>
              </a:lnSpc>
            </a:pPr>
            <a:r>
              <a:rPr b="1" lang="it-IT" sz="1110" u="sng">
                <a:solidFill>
                  <a:srgbClr val="2272ff"/>
                </a:solidFill>
                <a:latin typeface="Arial"/>
              </a:rPr>
              <a:t>TEMPISTICHE E MODALITÀ DI ADOZIONE E DI AGGIORNAMENTO DEL P.T.P.C.</a:t>
            </a:r>
            <a:endParaRPr/>
          </a:p>
        </p:txBody>
      </p:sp>
      <p:sp>
        <p:nvSpPr>
          <p:cNvPr id="2447" name="TextShape 6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transition>
    <p:fade/>
  </p:transition>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8" name="CustomShape 1"/>
          <p:cNvSpPr/>
          <p:nvPr/>
        </p:nvSpPr>
        <p:spPr>
          <a:xfrm>
            <a:off x="1084320" y="1644840"/>
            <a:ext cx="7736760" cy="308880"/>
          </a:xfrm>
          <a:prstGeom prst="rect">
            <a:avLst/>
          </a:prstGeom>
        </p:spPr>
        <p:txBody>
          <a:bodyPr anchor="ctr" bIns="0" lIns="0" rIns="0" tIns="0"/>
          <a:p>
            <a:pPr algn="ctr">
              <a:lnSpc>
                <a:spcPct val="100000"/>
              </a:lnSpc>
            </a:pPr>
            <a:r>
              <a:rPr b="1" lang="it-IT" sz="1110" u="sng">
                <a:solidFill>
                  <a:srgbClr val="007c92"/>
                </a:solidFill>
                <a:latin typeface="Arial"/>
              </a:rPr>
              <a:t>MODALITA' DI TRASMISSIONE DEL P.T.P.C. A SEGUITO DELLE MODIFICHE APPORTATE DAL  D.L. 90/2014, CONVERTITO IN L. 114/2014</a:t>
            </a:r>
            <a:endParaRPr/>
          </a:p>
        </p:txBody>
      </p:sp>
      <p:pic>
        <p:nvPicPr>
          <p:cNvPr descr="" id="2449" name="Immagine 1"/>
          <p:cNvPicPr/>
          <p:nvPr/>
        </p:nvPicPr>
        <p:blipFill>
          <a:blip r:embed="rId1"/>
          <a:stretch>
            <a:fillRect/>
          </a:stretch>
        </p:blipFill>
        <p:spPr>
          <a:xfrm>
            <a:off x="1762920" y="2043000"/>
            <a:ext cx="2277000" cy="1705320"/>
          </a:xfrm>
          <a:prstGeom prst="rect">
            <a:avLst/>
          </a:prstGeom>
        </p:spPr>
      </p:pic>
      <p:sp>
        <p:nvSpPr>
          <p:cNvPr id="2450" name="CustomShape 2"/>
          <p:cNvSpPr/>
          <p:nvPr/>
        </p:nvSpPr>
        <p:spPr>
          <a:xfrm>
            <a:off x="4506120" y="2800080"/>
            <a:ext cx="1125000" cy="324360"/>
          </a:xfrm>
          <a:prstGeom prst="rect">
            <a:avLst>
              <a:gd fmla="val 50000" name="adj1"/>
              <a:gd fmla="val 50000" name="adj2"/>
            </a:avLst>
          </a:prstGeom>
          <a:gradFill>
            <a:gsLst>
              <a:gs pos="0">
                <a:srgbClr val="e5f2f4"/>
              </a:gs>
              <a:gs pos="50000">
                <a:srgbClr val="007c92"/>
              </a:gs>
              <a:gs pos="100000">
                <a:srgbClr val="e5f2f4"/>
              </a:gs>
            </a:gsLst>
            <a:lin ang="10800000"/>
          </a:gradFill>
        </p:spPr>
      </p:sp>
      <p:sp>
        <p:nvSpPr>
          <p:cNvPr id="2451" name="CustomShape 3"/>
          <p:cNvSpPr/>
          <p:nvPr/>
        </p:nvSpPr>
        <p:spPr>
          <a:xfrm>
            <a:off x="4274280" y="2517120"/>
            <a:ext cx="1546920" cy="263520"/>
          </a:xfrm>
          <a:prstGeom prst="rect">
            <a:avLst/>
          </a:prstGeom>
        </p:spPr>
        <p:txBody>
          <a:bodyPr anchor="ctr" bIns="0" lIns="0" rIns="0" tIns="0"/>
          <a:p>
            <a:pPr algn="ctr">
              <a:lnSpc>
                <a:spcPct val="100000"/>
              </a:lnSpc>
            </a:pPr>
            <a:r>
              <a:rPr b="1" lang="it-IT" sz="1110" u="sng">
                <a:solidFill>
                  <a:srgbClr val="007c92"/>
                </a:solidFill>
                <a:latin typeface="Arial"/>
              </a:rPr>
              <a:t>P.T.P.C. </a:t>
            </a:r>
            <a:endParaRPr/>
          </a:p>
        </p:txBody>
      </p:sp>
      <p:sp>
        <p:nvSpPr>
          <p:cNvPr id="2452" name="CustomShape 4"/>
          <p:cNvSpPr/>
          <p:nvPr/>
        </p:nvSpPr>
        <p:spPr>
          <a:xfrm>
            <a:off x="1154880" y="3569760"/>
            <a:ext cx="7596360" cy="1054800"/>
          </a:xfrm>
          <a:prstGeom prst="rect">
            <a:avLst>
              <a:gd fmla="val 50000" name="adj"/>
            </a:avLst>
          </a:prstGeom>
          <a:gradFill>
            <a:gsLst>
              <a:gs pos="0">
                <a:srgbClr val="007c92"/>
              </a:gs>
              <a:gs pos="50000">
                <a:srgbClr val="ffffff"/>
              </a:gs>
              <a:gs pos="100000">
                <a:srgbClr val="007c92"/>
              </a:gs>
            </a:gsLst>
            <a:lin ang="16200000"/>
          </a:gradFill>
        </p:spPr>
      </p:sp>
      <p:sp>
        <p:nvSpPr>
          <p:cNvPr id="2453" name="CustomShape 5"/>
          <p:cNvSpPr/>
          <p:nvPr/>
        </p:nvSpPr>
        <p:spPr>
          <a:xfrm>
            <a:off x="2491200" y="4906080"/>
            <a:ext cx="5345280" cy="1015560"/>
          </a:xfrm>
          <a:prstGeom prst="rect">
            <a:avLst/>
          </a:prstGeom>
        </p:spPr>
        <p:txBody>
          <a:bodyPr bIns="0" lIns="0" rIns="0" tIns="0"/>
          <a:p>
            <a:pPr algn="ctr">
              <a:lnSpc>
                <a:spcPct val="100000"/>
              </a:lnSpc>
            </a:pPr>
            <a:r>
              <a:rPr b="1" i="1" lang="it-IT" sz="1110">
                <a:solidFill>
                  <a:srgbClr val="007c92"/>
                </a:solidFill>
                <a:latin typeface="Arial"/>
              </a:rPr>
              <a:t>Trasmissione esclusivamente attraverso sistema integrato “PERLA PA” secondo le indicazioni già fornite dal Dipartimento della Funzione Pubblica fino a diversa comunicazione</a:t>
            </a:r>
            <a:endParaRPr/>
          </a:p>
          <a:p>
            <a:pPr algn="ctr">
              <a:lnSpc>
                <a:spcPct val="100000"/>
              </a:lnSpc>
            </a:pPr>
            <a:endParaRPr/>
          </a:p>
          <a:p>
            <a:pPr algn="ctr">
              <a:lnSpc>
                <a:spcPct val="100000"/>
              </a:lnSpc>
            </a:pPr>
            <a:r>
              <a:rPr b="1" lang="it-IT" sz="1110" u="sng">
                <a:solidFill>
                  <a:srgbClr val="2272ff"/>
                </a:solidFill>
                <a:latin typeface="Arial"/>
              </a:rPr>
              <a:t>www. perlapa.gov.it</a:t>
            </a:r>
            <a:endParaRPr/>
          </a:p>
          <a:p>
            <a:pPr algn="ctr">
              <a:lnSpc>
                <a:spcPct val="100000"/>
              </a:lnSpc>
            </a:pPr>
            <a:endParaRPr/>
          </a:p>
        </p:txBody>
      </p:sp>
      <p:sp>
        <p:nvSpPr>
          <p:cNvPr id="2454" name="CustomShape 6"/>
          <p:cNvSpPr/>
          <p:nvPr/>
        </p:nvSpPr>
        <p:spPr>
          <a:xfrm>
            <a:off x="7599600" y="4044240"/>
            <a:ext cx="2159640" cy="354600"/>
          </a:xfrm>
          <a:prstGeom prst="rect">
            <a:avLst/>
          </a:prstGeom>
          <a:solidFill>
            <a:srgbClr val="ffffff"/>
          </a:solidFill>
          <a:ln w="12600">
            <a:solidFill>
              <a:srgbClr val="ff0000"/>
            </a:solidFill>
            <a:round/>
          </a:ln>
        </p:spPr>
        <p:txBody>
          <a:bodyPr anchor="ctr" bIns="45000" lIns="90000" rIns="90000" tIns="45000"/>
          <a:p>
            <a:pPr algn="ctr">
              <a:lnSpc>
                <a:spcPct val="100000"/>
              </a:lnSpc>
            </a:pPr>
            <a:r>
              <a:rPr b="1" lang="it-IT" sz="1110">
                <a:solidFill>
                  <a:srgbClr val="ff0000"/>
                </a:solidFill>
                <a:latin typeface="Arial"/>
              </a:rPr>
              <a:t>Comunicati disponibili sui siti A.N.A.C. e D.F.P.</a:t>
            </a:r>
            <a:endParaRPr/>
          </a:p>
        </p:txBody>
      </p:sp>
      <p:pic>
        <p:nvPicPr>
          <p:cNvPr descr="" id="2455" name="Immagine 17"/>
          <p:cNvPicPr/>
          <p:nvPr/>
        </p:nvPicPr>
        <p:blipFill>
          <a:blip r:embed="rId2"/>
          <a:stretch>
            <a:fillRect/>
          </a:stretch>
        </p:blipFill>
        <p:spPr>
          <a:xfrm>
            <a:off x="6298200" y="2648880"/>
            <a:ext cx="1318680" cy="812520"/>
          </a:xfrm>
          <a:prstGeom prst="rect">
            <a:avLst/>
          </a:prstGeom>
        </p:spPr>
      </p:pic>
      <p:sp>
        <p:nvSpPr>
          <p:cNvPr id="2456" name="TextShape 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7" name="CustomShape 1"/>
          <p:cNvSpPr/>
          <p:nvPr/>
        </p:nvSpPr>
        <p:spPr>
          <a:xfrm>
            <a:off x="996120" y="1466640"/>
            <a:ext cx="2594520" cy="2594520"/>
          </a:xfrm>
          <a:prstGeom prst="rect">
            <a:avLst>
              <a:gd fmla="val 50000" name="adj"/>
            </a:avLst>
          </a:prstGeom>
          <a:solidFill>
            <a:srgbClr val="ffffff"/>
          </a:solidFill>
        </p:spPr>
      </p:sp>
      <p:sp>
        <p:nvSpPr>
          <p:cNvPr id="2458" name="CustomShape 2"/>
          <p:cNvSpPr/>
          <p:nvPr/>
        </p:nvSpPr>
        <p:spPr>
          <a:xfrm>
            <a:off x="2293200" y="1728360"/>
            <a:ext cx="1686240" cy="613800"/>
          </a:xfrm>
          <a:prstGeom prst="rect">
            <a:avLst>
              <a:gd fmla="val 16667" name="adj"/>
            </a:avLst>
          </a:prstGeom>
          <a:solidFill>
            <a:srgbClr val="cccdda"/>
          </a:solidFill>
        </p:spPr>
        <p:txBody>
          <a:bodyPr anchor="ctr" bIns="53280" lIns="53280" rIns="53280" tIns="53280"/>
          <a:p>
            <a:pPr algn="ctr">
              <a:lnSpc>
                <a:spcPct val="90000"/>
              </a:lnSpc>
            </a:pPr>
            <a:r>
              <a:rPr b="1" lang="it-IT" sz="1400">
                <a:solidFill>
                  <a:srgbClr val="00338d"/>
                </a:solidFill>
                <a:latin typeface="Arial"/>
              </a:rPr>
              <a:t>NEL CORSO DELL'INTERO ANNO</a:t>
            </a:r>
            <a:endParaRPr/>
          </a:p>
        </p:txBody>
      </p:sp>
      <p:sp>
        <p:nvSpPr>
          <p:cNvPr id="2459" name="CustomShape 3"/>
          <p:cNvSpPr/>
          <p:nvPr/>
        </p:nvSpPr>
        <p:spPr>
          <a:xfrm>
            <a:off x="2293200" y="2419200"/>
            <a:ext cx="1686240" cy="613800"/>
          </a:xfrm>
          <a:prstGeom prst="rect">
            <a:avLst>
              <a:gd fmla="val 16667" name="adj"/>
            </a:avLst>
          </a:prstGeom>
          <a:solidFill>
            <a:srgbClr val="cccdda"/>
          </a:solidFill>
        </p:spPr>
        <p:txBody>
          <a:bodyPr anchor="ctr" bIns="53280" lIns="53280" rIns="53280" tIns="53280"/>
          <a:p>
            <a:pPr algn="ctr">
              <a:lnSpc>
                <a:spcPct val="90000"/>
              </a:lnSpc>
            </a:pPr>
            <a:r>
              <a:rPr b="1" lang="it-IT" sz="1400">
                <a:solidFill>
                  <a:srgbClr val="00338d"/>
                </a:solidFill>
                <a:latin typeface="Arial"/>
              </a:rPr>
              <a:t>ENTRO IL 15 DICEMBRE DI OGNI ANNO</a:t>
            </a:r>
            <a:endParaRPr/>
          </a:p>
        </p:txBody>
      </p:sp>
      <p:sp>
        <p:nvSpPr>
          <p:cNvPr id="2460" name="CustomShape 4"/>
          <p:cNvSpPr/>
          <p:nvPr/>
        </p:nvSpPr>
        <p:spPr>
          <a:xfrm>
            <a:off x="2293200" y="3110040"/>
            <a:ext cx="1686240" cy="613800"/>
          </a:xfrm>
          <a:prstGeom prst="rect">
            <a:avLst>
              <a:gd fmla="val 16667" name="adj"/>
            </a:avLst>
          </a:prstGeom>
          <a:solidFill>
            <a:srgbClr val="cccdda"/>
          </a:solidFill>
        </p:spPr>
        <p:txBody>
          <a:bodyPr anchor="ctr" bIns="53280" lIns="53280" rIns="53280" tIns="53280"/>
          <a:p>
            <a:pPr algn="ctr">
              <a:lnSpc>
                <a:spcPct val="90000"/>
              </a:lnSpc>
            </a:pPr>
            <a:r>
              <a:rPr b="1" lang="it-IT" sz="1400">
                <a:solidFill>
                  <a:srgbClr val="00338d"/>
                </a:solidFill>
                <a:latin typeface="Arial"/>
              </a:rPr>
              <a:t> </a:t>
            </a:r>
            <a:r>
              <a:rPr b="1" lang="it-IT" sz="1400">
                <a:solidFill>
                  <a:srgbClr val="00338d"/>
                </a:solidFill>
                <a:latin typeface="Arial"/>
              </a:rPr>
              <a:t>ENTRO IL 31 GENNAIO DI CIASCUN ANNO</a:t>
            </a:r>
            <a:endParaRPr/>
          </a:p>
        </p:txBody>
      </p:sp>
      <p:sp>
        <p:nvSpPr>
          <p:cNvPr id="2461" name="CustomShape 5"/>
          <p:cNvSpPr/>
          <p:nvPr/>
        </p:nvSpPr>
        <p:spPr>
          <a:xfrm>
            <a:off x="1299600" y="4267440"/>
            <a:ext cx="4583520" cy="592560"/>
          </a:xfrm>
          <a:prstGeom prst="rect">
            <a:avLst/>
          </a:prstGeom>
          <a:gradFill>
            <a:gsLst>
              <a:gs pos="0">
                <a:srgbClr val="bfcce3"/>
              </a:gs>
              <a:gs pos="50000">
                <a:srgbClr val="d8e0ed"/>
              </a:gs>
              <a:gs pos="100000">
                <a:srgbClr val="bfcce3"/>
              </a:gs>
            </a:gsLst>
            <a:lin ang="5400000"/>
          </a:gradFill>
          <a:ln w="12600">
            <a:solidFill>
              <a:srgbClr val="00338d"/>
            </a:solidFill>
            <a:round/>
          </a:ln>
        </p:spPr>
        <p:txBody>
          <a:bodyPr anchor="ctr" bIns="45000" lIns="90000" rIns="90000" tIns="45000"/>
          <a:p>
            <a:pPr algn="ctr">
              <a:lnSpc>
                <a:spcPct val="100000"/>
              </a:lnSpc>
            </a:pPr>
            <a:r>
              <a:rPr b="1" lang="it-IT" sz="1110">
                <a:solidFill>
                  <a:srgbClr val="ffffff"/>
                </a:solidFill>
                <a:latin typeface="Arial"/>
              </a:rPr>
              <a:t>2014</a:t>
            </a:r>
            <a:endParaRPr/>
          </a:p>
        </p:txBody>
      </p:sp>
      <p:sp>
        <p:nvSpPr>
          <p:cNvPr id="2462" name="CustomShape 6"/>
          <p:cNvSpPr/>
          <p:nvPr/>
        </p:nvSpPr>
        <p:spPr>
          <a:xfrm>
            <a:off x="6697800" y="5603400"/>
            <a:ext cx="1085400" cy="758520"/>
          </a:xfrm>
          <a:prstGeom prst="rect">
            <a:avLst/>
          </a:prstGeom>
          <a:solidFill>
            <a:srgbClr val="ffffff"/>
          </a:solidFill>
        </p:spPr>
        <p:txBody>
          <a:bodyPr bIns="0" lIns="0" rIns="0" tIns="0"/>
          <a:p>
            <a:pPr algn="ctr">
              <a:lnSpc>
                <a:spcPct val="100000"/>
              </a:lnSpc>
            </a:pPr>
            <a:r>
              <a:rPr b="1" lang="it-IT" sz="830">
                <a:solidFill>
                  <a:srgbClr val="000000"/>
                </a:solidFill>
                <a:latin typeface="Verdana"/>
              </a:rPr>
              <a:t>Revisione/</a:t>
            </a:r>
            <a:endParaRPr/>
          </a:p>
          <a:p>
            <a:pPr algn="ctr">
              <a:lnSpc>
                <a:spcPct val="100000"/>
              </a:lnSpc>
            </a:pPr>
            <a:r>
              <a:rPr b="1" lang="it-IT" sz="830">
                <a:solidFill>
                  <a:srgbClr val="000000"/>
                </a:solidFill>
                <a:latin typeface="Verdana"/>
              </a:rPr>
              <a:t>Aggiornamento del P.T.P.C. e  sua  trasmissione all'ANAC (PERLAPA)</a:t>
            </a:r>
            <a:endParaRPr/>
          </a:p>
        </p:txBody>
      </p:sp>
      <p:sp>
        <p:nvSpPr>
          <p:cNvPr id="2463" name="CustomShape 7"/>
          <p:cNvSpPr/>
          <p:nvPr/>
        </p:nvSpPr>
        <p:spPr>
          <a:xfrm>
            <a:off x="1484640" y="5423040"/>
            <a:ext cx="253440" cy="3552480"/>
          </a:xfrm>
          <a:prstGeom prst="rect">
            <a:avLst>
              <a:gd fmla="val 8333" name="adj1"/>
              <a:gd fmla="val 49238" name="adj2"/>
            </a:avLst>
          </a:prstGeom>
          <a:ln w="6480">
            <a:solidFill>
              <a:srgbClr val="747678"/>
            </a:solidFill>
            <a:round/>
          </a:ln>
        </p:spPr>
      </p:sp>
      <p:sp>
        <p:nvSpPr>
          <p:cNvPr id="2464" name="CustomShape 8"/>
          <p:cNvSpPr/>
          <p:nvPr/>
        </p:nvSpPr>
        <p:spPr>
          <a:xfrm>
            <a:off x="2756520" y="5526360"/>
            <a:ext cx="953280" cy="505800"/>
          </a:xfrm>
          <a:prstGeom prst="rect">
            <a:avLst/>
          </a:prstGeom>
          <a:solidFill>
            <a:srgbClr val="ffffff"/>
          </a:solidFill>
        </p:spPr>
        <p:txBody>
          <a:bodyPr bIns="0" lIns="0" rIns="0" tIns="0"/>
          <a:p>
            <a:pPr algn="ctr">
              <a:lnSpc>
                <a:spcPct val="100000"/>
              </a:lnSpc>
            </a:pPr>
            <a:r>
              <a:rPr b="1" lang="it-IT" sz="830">
                <a:solidFill>
                  <a:srgbClr val="000000"/>
                </a:solidFill>
                <a:latin typeface="Verdana"/>
              </a:rPr>
              <a:t>Monitoraggio e controlli sull'efficacia del P.T.P.C.</a:t>
            </a:r>
            <a:endParaRPr/>
          </a:p>
        </p:txBody>
      </p:sp>
      <p:sp>
        <p:nvSpPr>
          <p:cNvPr id="2465" name="CustomShape 9"/>
          <p:cNvSpPr/>
          <p:nvPr/>
        </p:nvSpPr>
        <p:spPr>
          <a:xfrm>
            <a:off x="5187240" y="4994640"/>
            <a:ext cx="647280" cy="154800"/>
          </a:xfrm>
          <a:prstGeom prst="rect">
            <a:avLst/>
          </a:prstGeom>
        </p:spPr>
        <p:txBody>
          <a:bodyPr bIns="0" lIns="0" rIns="0" tIns="0"/>
          <a:p>
            <a:pPr algn="ctr">
              <a:lnSpc>
                <a:spcPct val="100000"/>
              </a:lnSpc>
            </a:pPr>
            <a:r>
              <a:rPr b="1" lang="it-IT" sz="1019">
                <a:solidFill>
                  <a:srgbClr val="ff0000"/>
                </a:solidFill>
                <a:latin typeface="Arial"/>
              </a:rPr>
              <a:t>15/12/14</a:t>
            </a:r>
            <a:endParaRPr/>
          </a:p>
        </p:txBody>
      </p:sp>
      <p:sp>
        <p:nvSpPr>
          <p:cNvPr id="2466" name="CustomShape 10"/>
          <p:cNvSpPr/>
          <p:nvPr/>
        </p:nvSpPr>
        <p:spPr>
          <a:xfrm>
            <a:off x="4995720" y="5620320"/>
            <a:ext cx="1060560" cy="505800"/>
          </a:xfrm>
          <a:prstGeom prst="rect">
            <a:avLst/>
          </a:prstGeom>
        </p:spPr>
        <p:txBody>
          <a:bodyPr bIns="0" lIns="0" rIns="0" tIns="0"/>
          <a:p>
            <a:pPr algn="ctr">
              <a:lnSpc>
                <a:spcPct val="100000"/>
              </a:lnSpc>
            </a:pPr>
            <a:r>
              <a:rPr b="1" lang="it-IT" sz="830">
                <a:solidFill>
                  <a:srgbClr val="000000"/>
                </a:solidFill>
                <a:latin typeface="Verdana"/>
              </a:rPr>
              <a:t>Predisposizione e pubblicazione di Relazione Annuale</a:t>
            </a:r>
            <a:endParaRPr/>
          </a:p>
        </p:txBody>
      </p:sp>
      <p:sp>
        <p:nvSpPr>
          <p:cNvPr id="2467" name="CustomShape 11"/>
          <p:cNvSpPr/>
          <p:nvPr/>
        </p:nvSpPr>
        <p:spPr>
          <a:xfrm>
            <a:off x="6917040" y="4969800"/>
            <a:ext cx="647280" cy="154800"/>
          </a:xfrm>
          <a:prstGeom prst="rect">
            <a:avLst/>
          </a:prstGeom>
        </p:spPr>
        <p:txBody>
          <a:bodyPr bIns="0" lIns="0" rIns="0" tIns="0"/>
          <a:p>
            <a:pPr algn="ctr">
              <a:lnSpc>
                <a:spcPct val="100000"/>
              </a:lnSpc>
            </a:pPr>
            <a:r>
              <a:rPr b="1" lang="it-IT" sz="1019">
                <a:solidFill>
                  <a:srgbClr val="ff0000"/>
                </a:solidFill>
                <a:latin typeface="Arial"/>
              </a:rPr>
              <a:t>31/1/15</a:t>
            </a:r>
            <a:endParaRPr/>
          </a:p>
        </p:txBody>
      </p:sp>
      <p:sp>
        <p:nvSpPr>
          <p:cNvPr id="2468" name="Line 12"/>
          <p:cNvSpPr/>
          <p:nvPr/>
        </p:nvSpPr>
        <p:spPr>
          <a:xfrm>
            <a:off x="5526000" y="5203080"/>
            <a:ext cx="0" cy="356760"/>
          </a:xfrm>
          <a:prstGeom prst="line">
            <a:avLst/>
          </a:prstGeom>
          <a:ln cap="rnd" w="6480">
            <a:solidFill>
              <a:srgbClr val="747678"/>
            </a:solidFill>
            <a:custDash>
              <a:ds d="105000" sp="35000"/>
            </a:custDash>
            <a:round/>
          </a:ln>
        </p:spPr>
      </p:sp>
      <p:sp>
        <p:nvSpPr>
          <p:cNvPr id="2469" name="CustomShape 13"/>
          <p:cNvSpPr/>
          <p:nvPr/>
        </p:nvSpPr>
        <p:spPr>
          <a:xfrm>
            <a:off x="4425840" y="5005440"/>
            <a:ext cx="785160" cy="126720"/>
          </a:xfrm>
          <a:prstGeom prst="rect">
            <a:avLst/>
          </a:prstGeom>
        </p:spPr>
        <p:txBody>
          <a:bodyPr bIns="0" lIns="0" rIns="0" tIns="0"/>
          <a:p>
            <a:pPr algn="ctr">
              <a:lnSpc>
                <a:spcPct val="100000"/>
              </a:lnSpc>
            </a:pPr>
            <a:r>
              <a:rPr b="1" lang="it-IT" sz="830">
                <a:solidFill>
                  <a:srgbClr val="000000"/>
                </a:solidFill>
                <a:latin typeface="Arial"/>
              </a:rPr>
              <a:t>DIC</a:t>
            </a:r>
            <a:endParaRPr/>
          </a:p>
        </p:txBody>
      </p:sp>
      <p:sp>
        <p:nvSpPr>
          <p:cNvPr id="2470" name="CustomShape 14"/>
          <p:cNvSpPr/>
          <p:nvPr/>
        </p:nvSpPr>
        <p:spPr>
          <a:xfrm>
            <a:off x="3355560" y="5005440"/>
            <a:ext cx="785160" cy="126720"/>
          </a:xfrm>
          <a:prstGeom prst="rect">
            <a:avLst/>
          </a:prstGeom>
        </p:spPr>
        <p:txBody>
          <a:bodyPr bIns="0" lIns="0" rIns="0" tIns="0"/>
          <a:p>
            <a:pPr algn="ctr">
              <a:lnSpc>
                <a:spcPct val="100000"/>
              </a:lnSpc>
            </a:pPr>
            <a:r>
              <a:rPr b="1" lang="it-IT" sz="830">
                <a:solidFill>
                  <a:srgbClr val="000000"/>
                </a:solidFill>
                <a:latin typeface="Arial"/>
              </a:rPr>
              <a:t>NOV</a:t>
            </a:r>
            <a:endParaRPr/>
          </a:p>
        </p:txBody>
      </p:sp>
      <p:sp>
        <p:nvSpPr>
          <p:cNvPr id="2471" name="CustomShape 15"/>
          <p:cNvSpPr/>
          <p:nvPr/>
        </p:nvSpPr>
        <p:spPr>
          <a:xfrm>
            <a:off x="2318040" y="5005440"/>
            <a:ext cx="785160" cy="126720"/>
          </a:xfrm>
          <a:prstGeom prst="rect">
            <a:avLst/>
          </a:prstGeom>
        </p:spPr>
        <p:txBody>
          <a:bodyPr bIns="0" lIns="0" rIns="0" tIns="0"/>
          <a:p>
            <a:pPr algn="ctr">
              <a:lnSpc>
                <a:spcPct val="100000"/>
              </a:lnSpc>
            </a:pPr>
            <a:r>
              <a:rPr b="1" lang="it-IT" sz="830">
                <a:solidFill>
                  <a:srgbClr val="000000"/>
                </a:solidFill>
                <a:latin typeface="Arial"/>
              </a:rPr>
              <a:t>OTT</a:t>
            </a:r>
            <a:endParaRPr/>
          </a:p>
        </p:txBody>
      </p:sp>
      <p:sp>
        <p:nvSpPr>
          <p:cNvPr id="2472" name="CustomShape 16"/>
          <p:cNvSpPr/>
          <p:nvPr/>
        </p:nvSpPr>
        <p:spPr>
          <a:xfrm>
            <a:off x="1263600" y="5019840"/>
            <a:ext cx="785160" cy="126720"/>
          </a:xfrm>
          <a:prstGeom prst="rect">
            <a:avLst/>
          </a:prstGeom>
        </p:spPr>
        <p:txBody>
          <a:bodyPr bIns="0" lIns="0" rIns="0" tIns="0"/>
          <a:p>
            <a:pPr algn="ctr">
              <a:lnSpc>
                <a:spcPct val="100000"/>
              </a:lnSpc>
            </a:pPr>
            <a:r>
              <a:rPr b="1" lang="it-IT" sz="830">
                <a:solidFill>
                  <a:srgbClr val="000000"/>
                </a:solidFill>
                <a:latin typeface="Arial"/>
              </a:rPr>
              <a:t>GEN</a:t>
            </a:r>
            <a:endParaRPr/>
          </a:p>
        </p:txBody>
      </p:sp>
      <p:sp>
        <p:nvSpPr>
          <p:cNvPr id="2473" name="CustomShape 17"/>
          <p:cNvSpPr/>
          <p:nvPr/>
        </p:nvSpPr>
        <p:spPr>
          <a:xfrm>
            <a:off x="834840" y="1134360"/>
            <a:ext cx="8159040" cy="344160"/>
          </a:xfrm>
          <a:prstGeom prst="rect">
            <a:avLst/>
          </a:prstGeom>
        </p:spPr>
        <p:txBody>
          <a:bodyPr bIns="45000" lIns="90000" rIns="90000" tIns="45000"/>
          <a:p>
            <a:pPr algn="just">
              <a:lnSpc>
                <a:spcPct val="150000"/>
              </a:lnSpc>
            </a:pPr>
            <a:r>
              <a:rPr lang="it-IT" sz="1110">
                <a:solidFill>
                  <a:srgbClr val="000000"/>
                </a:solidFill>
                <a:latin typeface="Arial"/>
              </a:rPr>
              <a:t>Il P.N.A. delinea un meccanismo di aggiornamento/revisione annuale del P.T.P.C. che si struttura come segue:</a:t>
            </a:r>
            <a:endParaRPr/>
          </a:p>
        </p:txBody>
      </p:sp>
      <p:sp>
        <p:nvSpPr>
          <p:cNvPr id="2474" name="CustomShape 18"/>
          <p:cNvSpPr/>
          <p:nvPr/>
        </p:nvSpPr>
        <p:spPr>
          <a:xfrm>
            <a:off x="6206400" y="4275000"/>
            <a:ext cx="2614680" cy="592560"/>
          </a:xfrm>
          <a:prstGeom prst="rect">
            <a:avLst/>
          </a:prstGeom>
          <a:gradFill>
            <a:gsLst>
              <a:gs pos="0">
                <a:srgbClr val="bfcce3"/>
              </a:gs>
              <a:gs pos="50000">
                <a:srgbClr val="d8e0ed"/>
              </a:gs>
              <a:gs pos="100000">
                <a:srgbClr val="bfcce3"/>
              </a:gs>
            </a:gsLst>
            <a:lin ang="5400000"/>
          </a:gradFill>
          <a:ln w="12600">
            <a:solidFill>
              <a:srgbClr val="00338d"/>
            </a:solidFill>
            <a:round/>
          </a:ln>
        </p:spPr>
        <p:txBody>
          <a:bodyPr anchor="ctr" bIns="45000" lIns="90000" rIns="90000" tIns="45000"/>
          <a:p>
            <a:pPr algn="ctr">
              <a:lnSpc>
                <a:spcPct val="100000"/>
              </a:lnSpc>
            </a:pPr>
            <a:r>
              <a:rPr b="1" lang="it-IT" sz="1110">
                <a:solidFill>
                  <a:srgbClr val="ffffff"/>
                </a:solidFill>
                <a:latin typeface="Arial"/>
              </a:rPr>
              <a:t>2015</a:t>
            </a:r>
            <a:endParaRPr/>
          </a:p>
        </p:txBody>
      </p:sp>
      <p:sp>
        <p:nvSpPr>
          <p:cNvPr id="2475" name="CustomShape 19"/>
          <p:cNvSpPr/>
          <p:nvPr/>
        </p:nvSpPr>
        <p:spPr>
          <a:xfrm>
            <a:off x="6346440" y="4994640"/>
            <a:ext cx="785160" cy="126720"/>
          </a:xfrm>
          <a:prstGeom prst="rect">
            <a:avLst/>
          </a:prstGeom>
        </p:spPr>
        <p:txBody>
          <a:bodyPr bIns="0" lIns="0" rIns="0" tIns="0"/>
          <a:p>
            <a:pPr algn="ctr">
              <a:lnSpc>
                <a:spcPct val="100000"/>
              </a:lnSpc>
            </a:pPr>
            <a:r>
              <a:rPr b="1" lang="it-IT" sz="830">
                <a:solidFill>
                  <a:srgbClr val="000000"/>
                </a:solidFill>
                <a:latin typeface="Arial"/>
              </a:rPr>
              <a:t>GEN</a:t>
            </a:r>
            <a:endParaRPr/>
          </a:p>
        </p:txBody>
      </p:sp>
      <p:sp>
        <p:nvSpPr>
          <p:cNvPr id="2476" name="Line 20"/>
          <p:cNvSpPr/>
          <p:nvPr/>
        </p:nvSpPr>
        <p:spPr>
          <a:xfrm>
            <a:off x="7215120" y="5190840"/>
            <a:ext cx="0" cy="356760"/>
          </a:xfrm>
          <a:prstGeom prst="line">
            <a:avLst/>
          </a:prstGeom>
          <a:ln cap="rnd" w="6480">
            <a:solidFill>
              <a:srgbClr val="747678"/>
            </a:solidFill>
            <a:custDash>
              <a:ds d="105000" sp="35000"/>
            </a:custDash>
            <a:round/>
          </a:ln>
        </p:spPr>
      </p:sp>
      <p:sp>
        <p:nvSpPr>
          <p:cNvPr id="2477" name="CustomShape 21"/>
          <p:cNvSpPr/>
          <p:nvPr/>
        </p:nvSpPr>
        <p:spPr>
          <a:xfrm>
            <a:off x="834840" y="1467360"/>
            <a:ext cx="773094112920" cy="454073400"/>
          </a:xfrm>
          <a:prstGeom prst="rect">
            <a:avLst>
              <a:gd fmla="val 50000" name="adj"/>
            </a:avLst>
          </a:prstGeom>
        </p:spPr>
      </p:sp>
      <p:sp>
        <p:nvSpPr>
          <p:cNvPr id="2478" name="CustomShape 22"/>
          <p:cNvSpPr/>
          <p:nvPr/>
        </p:nvSpPr>
        <p:spPr>
          <a:xfrm>
            <a:off x="834840" y="1467360"/>
            <a:ext cx="773094112920" cy="-327960"/>
          </a:xfrm>
          <a:prstGeom prst="rect">
            <a:avLst>
              <a:gd fmla="val 16667" name="adj"/>
            </a:avLst>
          </a:prstGeom>
        </p:spPr>
        <p:txBody>
          <a:bodyPr bIns="45000" lIns="90000" rIns="90000" tIns="45000"/>
          <a:p>
            <a:r>
              <a:rPr b="1" lang="it-IT" sz="1400">
                <a:solidFill>
                  <a:srgbClr val="00338d"/>
                </a:solidFill>
              </a:rPr>
              <a:t>NEL CORSO DELL'INTERO ANNO</a:t>
            </a:r>
            <a:endParaRPr/>
          </a:p>
        </p:txBody>
      </p:sp>
      <p:sp>
        <p:nvSpPr>
          <p:cNvPr id="2479" name="CustomShape 23"/>
          <p:cNvSpPr/>
          <p:nvPr/>
        </p:nvSpPr>
        <p:spPr>
          <a:xfrm>
            <a:off x="834840" y="-773094113280"/>
            <a:ext cx="773094112920" cy="-327960"/>
          </a:xfrm>
          <a:prstGeom prst="rect">
            <a:avLst>
              <a:gd fmla="val 16667" name="adj"/>
            </a:avLst>
          </a:prstGeom>
        </p:spPr>
        <p:txBody>
          <a:bodyPr bIns="45000" lIns="90000" rIns="90000" tIns="45000"/>
          <a:p>
            <a:r>
              <a:rPr b="1" lang="it-IT" sz="1400">
                <a:solidFill>
                  <a:srgbClr val="00338d"/>
                </a:solidFill>
              </a:rPr>
              <a:t>ENTRO IL 15 DICEMBRE DI OGNI ANNO</a:t>
            </a:r>
            <a:endParaRPr/>
          </a:p>
        </p:txBody>
      </p:sp>
      <p:sp>
        <p:nvSpPr>
          <p:cNvPr id="2480" name="CustomShape 24"/>
          <p:cNvSpPr/>
          <p:nvPr/>
        </p:nvSpPr>
        <p:spPr>
          <a:xfrm>
            <a:off x="834840" y="-773094113280"/>
            <a:ext cx="773094112920" cy="-327960"/>
          </a:xfrm>
          <a:prstGeom prst="rect">
            <a:avLst>
              <a:gd fmla="val 16667" name="adj"/>
            </a:avLst>
          </a:prstGeom>
        </p:spPr>
        <p:txBody>
          <a:bodyPr bIns="45000" lIns="90000" rIns="90000" tIns="45000"/>
          <a:p>
            <a:r>
              <a:rPr b="1" lang="it-IT" sz="1400">
                <a:solidFill>
                  <a:srgbClr val="00338d"/>
                </a:solidFill>
              </a:rPr>
              <a:t> </a:t>
            </a:r>
            <a:r>
              <a:rPr b="1" lang="it-IT" sz="1400">
                <a:solidFill>
                  <a:srgbClr val="00338d"/>
                </a:solidFill>
              </a:rPr>
              <a:t>ENTRO IL 31 GENNAIO DI CIASCUN ANNO</a:t>
            </a:r>
            <a:endParaRPr/>
          </a:p>
        </p:txBody>
      </p:sp>
      <p:sp>
        <p:nvSpPr>
          <p:cNvPr id="2481" name="CustomShape 25"/>
          <p:cNvSpPr/>
          <p:nvPr/>
        </p:nvSpPr>
        <p:spPr>
          <a:xfrm>
            <a:off x="4469400" y="1752840"/>
            <a:ext cx="667440" cy="327960"/>
          </a:xfrm>
          <a:prstGeom prst="rect">
            <a:avLst>
              <a:gd fmla="val 50000" name="adj"/>
            </a:avLst>
          </a:prstGeom>
          <a:gradFill>
            <a:gsLst>
              <a:gs pos="0">
                <a:srgbClr val="ffffff"/>
              </a:gs>
              <a:gs pos="50000">
                <a:srgbClr val="8099c6"/>
              </a:gs>
              <a:gs pos="100000">
                <a:srgbClr val="ffffff"/>
              </a:gs>
            </a:gsLst>
            <a:lin ang="5400000"/>
          </a:gradFill>
        </p:spPr>
      </p:sp>
      <p:sp>
        <p:nvSpPr>
          <p:cNvPr id="2482" name="CustomShape 26"/>
          <p:cNvSpPr/>
          <p:nvPr/>
        </p:nvSpPr>
        <p:spPr>
          <a:xfrm>
            <a:off x="4469400" y="2395800"/>
            <a:ext cx="667440" cy="327960"/>
          </a:xfrm>
          <a:prstGeom prst="rect">
            <a:avLst>
              <a:gd fmla="val 50000" name="adj"/>
            </a:avLst>
          </a:prstGeom>
          <a:gradFill>
            <a:gsLst>
              <a:gs pos="0">
                <a:srgbClr val="ffffff"/>
              </a:gs>
              <a:gs pos="50000">
                <a:srgbClr val="8099c6"/>
              </a:gs>
              <a:gs pos="100000">
                <a:srgbClr val="ffffff"/>
              </a:gs>
            </a:gsLst>
            <a:lin ang="5400000"/>
          </a:gradFill>
        </p:spPr>
      </p:sp>
      <p:sp>
        <p:nvSpPr>
          <p:cNvPr id="2483" name="CustomShape 27"/>
          <p:cNvSpPr/>
          <p:nvPr/>
        </p:nvSpPr>
        <p:spPr>
          <a:xfrm>
            <a:off x="4472280" y="3018240"/>
            <a:ext cx="667440" cy="327960"/>
          </a:xfrm>
          <a:prstGeom prst="rect">
            <a:avLst>
              <a:gd fmla="val 50000" name="adj"/>
            </a:avLst>
          </a:prstGeom>
          <a:gradFill>
            <a:gsLst>
              <a:gs pos="0">
                <a:srgbClr val="ffffff"/>
              </a:gs>
              <a:gs pos="50000">
                <a:srgbClr val="8099c6"/>
              </a:gs>
              <a:gs pos="100000">
                <a:srgbClr val="ffffff"/>
              </a:gs>
            </a:gsLst>
            <a:lin ang="5400000"/>
          </a:gradFill>
        </p:spPr>
      </p:sp>
      <p:sp>
        <p:nvSpPr>
          <p:cNvPr id="2484" name="CustomShape 28"/>
          <p:cNvSpPr/>
          <p:nvPr/>
        </p:nvSpPr>
        <p:spPr>
          <a:xfrm>
            <a:off x="4601160" y="1951920"/>
            <a:ext cx="4392360" cy="507960"/>
          </a:xfrm>
          <a:prstGeom prst="rect">
            <a:avLst/>
          </a:prstGeom>
        </p:spPr>
        <p:txBody>
          <a:bodyPr bIns="0" lIns="0" rIns="0" tIns="0"/>
          <a:p>
            <a:pPr algn="just">
              <a:lnSpc>
                <a:spcPct val="100000"/>
              </a:lnSpc>
            </a:pPr>
            <a:r>
              <a:rPr lang="it-IT" sz="1110">
                <a:solidFill>
                  <a:srgbClr val="000000"/>
                </a:solidFill>
                <a:latin typeface="Arial"/>
              </a:rPr>
              <a:t>Costante attività di monitoraggio e controllo, nel corso dell'anno, sull'effettiva attuazione e sull'efficacia delle misure previste nel P.T.P.C</a:t>
            </a:r>
            <a:endParaRPr/>
          </a:p>
        </p:txBody>
      </p:sp>
      <p:sp>
        <p:nvSpPr>
          <p:cNvPr id="2485" name="CustomShape 29"/>
          <p:cNvSpPr/>
          <p:nvPr/>
        </p:nvSpPr>
        <p:spPr>
          <a:xfrm>
            <a:off x="4601160" y="2495520"/>
            <a:ext cx="4392360" cy="507960"/>
          </a:xfrm>
          <a:prstGeom prst="rect">
            <a:avLst/>
          </a:prstGeom>
        </p:spPr>
        <p:txBody>
          <a:bodyPr bIns="0" lIns="0" rIns="0" tIns="0"/>
          <a:p>
            <a:pPr algn="just">
              <a:lnSpc>
                <a:spcPct val="100000"/>
              </a:lnSpc>
            </a:pPr>
            <a:r>
              <a:rPr lang="it-IT" sz="1110">
                <a:solidFill>
                  <a:srgbClr val="000000"/>
                </a:solidFill>
                <a:latin typeface="Arial"/>
              </a:rPr>
              <a:t>Predisposizione, da parte del Responsabile, di una Relazione Annuale che riepiloghi i risultati conseguiti e i possibili miglioramenti, che dovrà essere pubblicata sul sito internet dell'Amministrazione</a:t>
            </a:r>
            <a:endParaRPr/>
          </a:p>
        </p:txBody>
      </p:sp>
      <p:sp>
        <p:nvSpPr>
          <p:cNvPr id="2486" name="CustomShape 30"/>
          <p:cNvSpPr/>
          <p:nvPr/>
        </p:nvSpPr>
        <p:spPr>
          <a:xfrm>
            <a:off x="4601160" y="3169080"/>
            <a:ext cx="4392360" cy="677160"/>
          </a:xfrm>
          <a:prstGeom prst="rect">
            <a:avLst/>
          </a:prstGeom>
        </p:spPr>
        <p:txBody>
          <a:bodyPr bIns="0" lIns="0" rIns="0" tIns="0"/>
          <a:p>
            <a:pPr algn="just">
              <a:lnSpc>
                <a:spcPct val="100000"/>
              </a:lnSpc>
            </a:pPr>
            <a:r>
              <a:rPr lang="it-IT" sz="1110">
                <a:solidFill>
                  <a:srgbClr val="000000"/>
                </a:solidFill>
                <a:latin typeface="Arial"/>
              </a:rPr>
              <a:t>Approvazione da parte dell'organo politico del documento di aggiornamento del P.T.P.C., che dovrà essere pubblicato sul sito internet dell'Amministrazione e trasmesso all'ANAC (PERLAPA) insieme alla relazione di cui al punto b)</a:t>
            </a:r>
            <a:endParaRPr/>
          </a:p>
        </p:txBody>
      </p:sp>
      <p:sp>
        <p:nvSpPr>
          <p:cNvPr id="2487" name="TextShape 3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transition>
    <p:fade/>
  </p:transition>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8" name="CustomShape 1"/>
          <p:cNvSpPr/>
          <p:nvPr/>
        </p:nvSpPr>
        <p:spPr>
          <a:xfrm>
            <a:off x="598320" y="3424320"/>
            <a:ext cx="1550520" cy="274680"/>
          </a:xfrm>
          <a:prstGeom prst="rect">
            <a:avLst/>
          </a:prstGeom>
        </p:spPr>
        <p:txBody>
          <a:bodyPr bIns="0" lIns="0" rIns="0" tIns="0"/>
          <a:p>
            <a:pPr algn="ctr">
              <a:lnSpc>
                <a:spcPct val="100000"/>
              </a:lnSpc>
            </a:pPr>
            <a:r>
              <a:rPr b="1" lang="it-IT" sz="900" u="sng">
                <a:solidFill>
                  <a:srgbClr val="ffffff"/>
                </a:solidFill>
                <a:latin typeface="Arial"/>
              </a:rPr>
              <a:t>PREDISPOSIZIONE DI N. 11 </a:t>
            </a:r>
            <a:r>
              <a:rPr b="1" i="1" lang="it-IT" sz="900" u="sng">
                <a:solidFill>
                  <a:srgbClr val="ffffff"/>
                </a:solidFill>
                <a:latin typeface="Arial"/>
              </a:rPr>
              <a:t>CHECKLIST</a:t>
            </a:r>
            <a:endParaRPr/>
          </a:p>
        </p:txBody>
      </p:sp>
      <p:sp>
        <p:nvSpPr>
          <p:cNvPr id="2489" name="CustomShape 2"/>
          <p:cNvSpPr/>
          <p:nvPr/>
        </p:nvSpPr>
        <p:spPr>
          <a:xfrm>
            <a:off x="816120" y="1125000"/>
            <a:ext cx="8476920" cy="169560"/>
          </a:xfrm>
          <a:prstGeom prst="rect">
            <a:avLst/>
          </a:prstGeom>
        </p:spPr>
        <p:txBody>
          <a:bodyPr bIns="0" lIns="0" rIns="0" tIns="0"/>
          <a:p>
            <a:pPr algn="ctr">
              <a:lnSpc>
                <a:spcPct val="100000"/>
              </a:lnSpc>
            </a:pPr>
            <a:r>
              <a:rPr b="1" lang="it-IT" sz="1110">
                <a:solidFill>
                  <a:srgbClr val="00338d"/>
                </a:solidFill>
                <a:latin typeface="Arial"/>
              </a:rPr>
              <a:t>CONTENUTI MINIMI DELLA RELAZIONE ANNUALE</a:t>
            </a:r>
            <a:endParaRPr/>
          </a:p>
        </p:txBody>
      </p:sp>
      <p:sp>
        <p:nvSpPr>
          <p:cNvPr id="2490" name="CustomShape 3"/>
          <p:cNvSpPr/>
          <p:nvPr/>
        </p:nvSpPr>
        <p:spPr>
          <a:xfrm>
            <a:off x="1000080" y="1346760"/>
            <a:ext cx="7962120" cy="5166360"/>
          </a:xfrm>
          <a:prstGeom prst="rect">
            <a:avLst/>
          </a:prstGeom>
        </p:spPr>
        <p:txBody>
          <a:bodyPr bIns="0" lIns="0" rIns="0" tIns="0"/>
          <a:p>
            <a:pPr>
              <a:lnSpc>
                <a:spcPct val="100000"/>
              </a:lnSpc>
            </a:pPr>
            <a:r>
              <a:rPr b="1" lang="it-IT" sz="1000" u="sng">
                <a:solidFill>
                  <a:srgbClr val="00338d"/>
                </a:solidFill>
                <a:latin typeface="Arial"/>
              </a:rPr>
              <a:t>GESTIONE DEI RISCHI</a:t>
            </a:r>
            <a:endParaRPr/>
          </a:p>
          <a:p>
            <a:pPr>
              <a:lnSpc>
                <a:spcPct val="100000"/>
              </a:lnSpc>
              <a:buFont charset="2" typeface="Wingdings"/>
              <a:buChar char=""/>
            </a:pPr>
            <a:r>
              <a:rPr b="1" lang="it-IT" sz="1000">
                <a:solidFill>
                  <a:srgbClr val="000000"/>
                </a:solidFill>
                <a:latin typeface="Verdana"/>
              </a:rPr>
              <a:t>Azioni intraprese per affrontare i rischi di corruzione</a:t>
            </a:r>
            <a:endParaRPr/>
          </a:p>
          <a:p>
            <a:pPr>
              <a:lnSpc>
                <a:spcPct val="100000"/>
              </a:lnSpc>
              <a:buFont charset="2" typeface="Wingdings"/>
              <a:buChar char=""/>
            </a:pPr>
            <a:r>
              <a:rPr b="1" lang="it-IT" sz="1000">
                <a:solidFill>
                  <a:srgbClr val="000000"/>
                </a:solidFill>
                <a:latin typeface="Verdana"/>
              </a:rPr>
              <a:t>Controlli sulla gestione dei rischi di corruzione</a:t>
            </a:r>
            <a:endParaRPr/>
          </a:p>
          <a:p>
            <a:pPr>
              <a:lnSpc>
                <a:spcPct val="100000"/>
              </a:lnSpc>
              <a:buFont charset="2" typeface="Wingdings"/>
              <a:buChar char=""/>
            </a:pPr>
            <a:r>
              <a:rPr b="1" lang="it-IT" sz="1000">
                <a:solidFill>
                  <a:srgbClr val="000000"/>
                </a:solidFill>
                <a:latin typeface="Verdana"/>
              </a:rPr>
              <a:t>Iniziative di automatizzazione dei processi intraprese per ridurre i rischi di corruzione</a:t>
            </a:r>
            <a:endParaRPr/>
          </a:p>
          <a:p>
            <a:pPr>
              <a:lnSpc>
                <a:spcPct val="100000"/>
              </a:lnSpc>
            </a:pPr>
            <a:endParaRPr/>
          </a:p>
          <a:p>
            <a:pPr>
              <a:lnSpc>
                <a:spcPct val="100000"/>
              </a:lnSpc>
            </a:pPr>
            <a:endParaRPr/>
          </a:p>
          <a:p>
            <a:pPr>
              <a:lnSpc>
                <a:spcPct val="100000"/>
              </a:lnSpc>
            </a:pPr>
            <a:r>
              <a:rPr b="1" lang="it-IT" sz="1000" u="sng">
                <a:solidFill>
                  <a:srgbClr val="00338d"/>
                </a:solidFill>
                <a:latin typeface="Arial"/>
              </a:rPr>
              <a:t>FORMAZIONE IN TEMA DI ANTICORRUZIONE</a:t>
            </a:r>
            <a:endParaRPr/>
          </a:p>
          <a:p>
            <a:pPr>
              <a:lnSpc>
                <a:spcPct val="100000"/>
              </a:lnSpc>
              <a:buFont charset="2" typeface="Wingdings"/>
              <a:buChar char=""/>
            </a:pPr>
            <a:r>
              <a:rPr b="1" lang="it-IT" sz="1000">
                <a:solidFill>
                  <a:srgbClr val="000000"/>
                </a:solidFill>
                <a:latin typeface="Verdana"/>
              </a:rPr>
              <a:t>Quantità di formazione in tema di anticorruzione erogata in giornate/ore</a:t>
            </a:r>
            <a:endParaRPr/>
          </a:p>
          <a:p>
            <a:pPr>
              <a:lnSpc>
                <a:spcPct val="100000"/>
              </a:lnSpc>
              <a:buFont charset="2" typeface="Wingdings"/>
              <a:buChar char=""/>
            </a:pPr>
            <a:r>
              <a:rPr b="1" lang="it-IT" sz="1000">
                <a:solidFill>
                  <a:srgbClr val="000000"/>
                </a:solidFill>
                <a:latin typeface="Verdana"/>
              </a:rPr>
              <a:t>Tipologia dei contenuti offerti</a:t>
            </a:r>
            <a:endParaRPr/>
          </a:p>
          <a:p>
            <a:pPr>
              <a:lnSpc>
                <a:spcPct val="100000"/>
              </a:lnSpc>
              <a:buFont charset="2" typeface="Wingdings"/>
              <a:buChar char=""/>
            </a:pPr>
            <a:r>
              <a:rPr b="1" lang="it-IT" sz="1000">
                <a:solidFill>
                  <a:srgbClr val="000000"/>
                </a:solidFill>
                <a:latin typeface="Verdana"/>
              </a:rPr>
              <a:t>Articolazione dei destinatari della formazione in tema di anticorruzione</a:t>
            </a:r>
            <a:endParaRPr/>
          </a:p>
          <a:p>
            <a:pPr>
              <a:lnSpc>
                <a:spcPct val="100000"/>
              </a:lnSpc>
              <a:buFont charset="2" typeface="Wingdings"/>
              <a:buChar char=""/>
            </a:pPr>
            <a:r>
              <a:rPr b="1" lang="it-IT" sz="1000">
                <a:solidFill>
                  <a:srgbClr val="000000"/>
                </a:solidFill>
                <a:latin typeface="Verdana"/>
              </a:rPr>
              <a:t>Articolazione dei soggetti che hanno erogato la formazione in tema di anticorruzione</a:t>
            </a:r>
            <a:endParaRPr/>
          </a:p>
          <a:p>
            <a:pPr>
              <a:lnSpc>
                <a:spcPct val="100000"/>
              </a:lnSpc>
            </a:pPr>
            <a:endParaRPr/>
          </a:p>
          <a:p>
            <a:pPr>
              <a:lnSpc>
                <a:spcPct val="100000"/>
              </a:lnSpc>
            </a:pPr>
            <a:endParaRPr/>
          </a:p>
          <a:p>
            <a:pPr>
              <a:lnSpc>
                <a:spcPct val="100000"/>
              </a:lnSpc>
            </a:pPr>
            <a:r>
              <a:rPr b="1" lang="it-IT" sz="1000" u="sng">
                <a:solidFill>
                  <a:srgbClr val="00338d"/>
                </a:solidFill>
                <a:latin typeface="Arial"/>
              </a:rPr>
              <a:t>CODICE DI COMPORTAMENTO</a:t>
            </a:r>
            <a:endParaRPr/>
          </a:p>
          <a:p>
            <a:pPr>
              <a:lnSpc>
                <a:spcPct val="100000"/>
              </a:lnSpc>
              <a:buFont charset="2" typeface="Wingdings"/>
              <a:buChar char=""/>
            </a:pPr>
            <a:r>
              <a:rPr b="1" lang="it-IT" sz="1000">
                <a:solidFill>
                  <a:srgbClr val="000000"/>
                </a:solidFill>
                <a:latin typeface="Verdana"/>
              </a:rPr>
              <a:t>Adozione delle integrazioni al codice di comportamento</a:t>
            </a:r>
            <a:endParaRPr/>
          </a:p>
          <a:p>
            <a:pPr>
              <a:lnSpc>
                <a:spcPct val="100000"/>
              </a:lnSpc>
              <a:buFont charset="2" typeface="Wingdings"/>
              <a:buChar char=""/>
            </a:pPr>
            <a:r>
              <a:rPr b="1" lang="it-IT" sz="1000">
                <a:solidFill>
                  <a:srgbClr val="000000"/>
                </a:solidFill>
                <a:latin typeface="Verdana"/>
              </a:rPr>
              <a:t>Denunce delle violazioni al codice di comportamento</a:t>
            </a:r>
            <a:endParaRPr/>
          </a:p>
          <a:p>
            <a:pPr>
              <a:lnSpc>
                <a:spcPct val="100000"/>
              </a:lnSpc>
              <a:buFont charset="2" typeface="Wingdings"/>
              <a:buChar char=""/>
            </a:pPr>
            <a:r>
              <a:rPr b="1" lang="it-IT" sz="1000">
                <a:solidFill>
                  <a:srgbClr val="000000"/>
                </a:solidFill>
                <a:latin typeface="Verdana"/>
              </a:rPr>
              <a:t>Attività dell’ufficio competente ad emanare pareri sulla applicazione del codice di comportamento</a:t>
            </a:r>
            <a:endParaRPr/>
          </a:p>
          <a:p>
            <a:pPr>
              <a:lnSpc>
                <a:spcPct val="100000"/>
              </a:lnSpc>
            </a:pPr>
            <a:endParaRPr/>
          </a:p>
          <a:p>
            <a:pPr>
              <a:lnSpc>
                <a:spcPct val="100000"/>
              </a:lnSpc>
            </a:pPr>
            <a:endParaRPr/>
          </a:p>
          <a:p>
            <a:pPr>
              <a:lnSpc>
                <a:spcPct val="100000"/>
              </a:lnSpc>
            </a:pPr>
            <a:r>
              <a:rPr b="1" lang="it-IT" sz="1000" u="sng">
                <a:solidFill>
                  <a:srgbClr val="00338d"/>
                </a:solidFill>
                <a:latin typeface="Arial"/>
              </a:rPr>
              <a:t>ALTRE INIZIATIVE </a:t>
            </a:r>
            <a:endParaRPr/>
          </a:p>
          <a:p>
            <a:pPr algn="just">
              <a:lnSpc>
                <a:spcPct val="100000"/>
              </a:lnSpc>
              <a:buFont charset="2" typeface="Wingdings"/>
              <a:buChar char=""/>
            </a:pPr>
            <a:r>
              <a:rPr b="1" lang="it-IT" sz="1000">
                <a:solidFill>
                  <a:srgbClr val="000000"/>
                </a:solidFill>
                <a:latin typeface="Verdana"/>
              </a:rPr>
              <a:t>Numero di incarichi e aree oggetto di rotazione degli incarichi</a:t>
            </a:r>
            <a:endParaRPr/>
          </a:p>
          <a:p>
            <a:pPr algn="just">
              <a:lnSpc>
                <a:spcPct val="100000"/>
              </a:lnSpc>
              <a:buFont charset="2" typeface="Wingdings"/>
              <a:buChar char=""/>
            </a:pPr>
            <a:r>
              <a:rPr b="1" lang="it-IT" sz="1000">
                <a:solidFill>
                  <a:srgbClr val="000000"/>
                </a:solidFill>
                <a:latin typeface="Verdana"/>
              </a:rPr>
              <a:t>Esiti di verifiche e controlli su cause di inconferibilità e incompatibilità degli incarichi</a:t>
            </a:r>
            <a:endParaRPr/>
          </a:p>
          <a:p>
            <a:pPr algn="just">
              <a:lnSpc>
                <a:spcPct val="100000"/>
              </a:lnSpc>
              <a:buFont charset="2" typeface="Wingdings"/>
              <a:buChar char=""/>
            </a:pPr>
            <a:r>
              <a:rPr b="1" lang="it-IT" sz="1000">
                <a:solidFill>
                  <a:srgbClr val="000000"/>
                </a:solidFill>
                <a:latin typeface="Verdana"/>
              </a:rPr>
              <a:t>Forme di tutela offerte ai </a:t>
            </a:r>
            <a:r>
              <a:rPr b="1" i="1" lang="it-IT" sz="1000">
                <a:solidFill>
                  <a:srgbClr val="000000"/>
                </a:solidFill>
                <a:latin typeface="Verdana"/>
              </a:rPr>
              <a:t>whistleblowers</a:t>
            </a:r>
            <a:endParaRPr/>
          </a:p>
          <a:p>
            <a:pPr algn="just">
              <a:lnSpc>
                <a:spcPct val="100000"/>
              </a:lnSpc>
              <a:buFont charset="2" typeface="Wingdings"/>
              <a:buChar char=""/>
            </a:pPr>
            <a:r>
              <a:rPr b="1" lang="it-IT" sz="1000">
                <a:solidFill>
                  <a:srgbClr val="000000"/>
                </a:solidFill>
                <a:latin typeface="Verdana"/>
              </a:rPr>
              <a:t>Ricorso all’arbitrato secondo criteri di pubblicità e rotazione</a:t>
            </a:r>
            <a:endParaRPr/>
          </a:p>
          <a:p>
            <a:pPr algn="just">
              <a:lnSpc>
                <a:spcPct val="100000"/>
              </a:lnSpc>
              <a:buFont charset="2" typeface="Wingdings"/>
              <a:buChar char=""/>
            </a:pPr>
            <a:r>
              <a:rPr b="1" lang="it-IT" sz="1000">
                <a:solidFill>
                  <a:srgbClr val="000000"/>
                </a:solidFill>
                <a:latin typeface="Verdana"/>
              </a:rPr>
              <a:t>Rispetto dei termini dei procedimenti</a:t>
            </a:r>
            <a:endParaRPr/>
          </a:p>
          <a:p>
            <a:pPr algn="just">
              <a:lnSpc>
                <a:spcPct val="100000"/>
              </a:lnSpc>
              <a:buFont charset="2" typeface="Wingdings"/>
              <a:buChar char=""/>
            </a:pPr>
            <a:r>
              <a:rPr b="1" lang="it-IT" sz="1000">
                <a:solidFill>
                  <a:srgbClr val="000000"/>
                </a:solidFill>
                <a:latin typeface="Verdana"/>
              </a:rPr>
              <a:t>Iniziative nell’ambito dei contratti pubblici</a:t>
            </a:r>
            <a:endParaRPr/>
          </a:p>
          <a:p>
            <a:pPr algn="just">
              <a:lnSpc>
                <a:spcPct val="100000"/>
              </a:lnSpc>
              <a:buFont charset="2" typeface="Wingdings"/>
              <a:buChar char=""/>
            </a:pPr>
            <a:r>
              <a:rPr b="1" lang="it-IT" sz="1000">
                <a:solidFill>
                  <a:srgbClr val="000000"/>
                </a:solidFill>
                <a:latin typeface="Verdana"/>
              </a:rPr>
              <a:t>Iniziative previste nell’ambito dell’erogazione di sovvenzioni, contributi, sussidi, ausili finanziari nonché attribuzione di vantaggi economici di qualunque genere</a:t>
            </a:r>
            <a:endParaRPr/>
          </a:p>
          <a:p>
            <a:pPr algn="just">
              <a:lnSpc>
                <a:spcPct val="100000"/>
              </a:lnSpc>
              <a:buFont charset="2" typeface="Wingdings"/>
              <a:buChar char=""/>
            </a:pPr>
            <a:r>
              <a:rPr b="1" lang="it-IT" sz="1000">
                <a:solidFill>
                  <a:srgbClr val="000000"/>
                </a:solidFill>
                <a:latin typeface="Verdana"/>
              </a:rPr>
              <a:t>Indicazione delle iniziative previste nell’ambito di concorsi e selezione del personale</a:t>
            </a:r>
            <a:endParaRPr/>
          </a:p>
          <a:p>
            <a:pPr algn="just">
              <a:lnSpc>
                <a:spcPct val="100000"/>
              </a:lnSpc>
              <a:buFont charset="2" typeface="Wingdings"/>
              <a:buChar char=""/>
            </a:pPr>
            <a:r>
              <a:rPr b="1" lang="it-IT" sz="1000">
                <a:solidFill>
                  <a:srgbClr val="000000"/>
                </a:solidFill>
                <a:latin typeface="Verdana"/>
              </a:rPr>
              <a:t>Indicazione delle iniziative previste nell’ambito delle attività ispettive</a:t>
            </a:r>
            <a:endParaRPr/>
          </a:p>
          <a:p>
            <a:pPr>
              <a:lnSpc>
                <a:spcPct val="100000"/>
              </a:lnSpc>
            </a:pPr>
            <a:endParaRPr/>
          </a:p>
          <a:p>
            <a:pPr>
              <a:lnSpc>
                <a:spcPct val="100000"/>
              </a:lnSpc>
            </a:pPr>
            <a:r>
              <a:rPr b="1" lang="it-IT" sz="1000" u="sng">
                <a:solidFill>
                  <a:srgbClr val="00338d"/>
                </a:solidFill>
                <a:latin typeface="Arial"/>
              </a:rPr>
              <a:t>SANZIONI </a:t>
            </a:r>
            <a:endParaRPr/>
          </a:p>
          <a:p>
            <a:pPr>
              <a:lnSpc>
                <a:spcPct val="100000"/>
              </a:lnSpc>
              <a:buFont charset="2" typeface="Wingdings"/>
              <a:buChar char=""/>
            </a:pPr>
            <a:r>
              <a:rPr b="1" lang="it-IT" sz="1000">
                <a:solidFill>
                  <a:srgbClr val="000000"/>
                </a:solidFill>
                <a:latin typeface="Verdana"/>
              </a:rPr>
              <a:t>Numero e tipo di sanzioni irrogate</a:t>
            </a:r>
            <a:endParaRPr/>
          </a:p>
          <a:p>
            <a:pPr>
              <a:lnSpc>
                <a:spcPct val="100000"/>
              </a:lnSpc>
            </a:pPr>
            <a:endParaRPr/>
          </a:p>
        </p:txBody>
      </p:sp>
      <p:sp>
        <p:nvSpPr>
          <p:cNvPr id="2491" name="CustomShape 4"/>
          <p:cNvSpPr/>
          <p:nvPr/>
        </p:nvSpPr>
        <p:spPr>
          <a:xfrm>
            <a:off x="499680" y="136188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1</a:t>
            </a:r>
            <a:endParaRPr/>
          </a:p>
        </p:txBody>
      </p:sp>
      <p:sp>
        <p:nvSpPr>
          <p:cNvPr id="2492" name="CustomShape 5"/>
          <p:cNvSpPr/>
          <p:nvPr/>
        </p:nvSpPr>
        <p:spPr>
          <a:xfrm>
            <a:off x="499680" y="222516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2</a:t>
            </a:r>
            <a:endParaRPr/>
          </a:p>
        </p:txBody>
      </p:sp>
      <p:sp>
        <p:nvSpPr>
          <p:cNvPr id="2493" name="CustomShape 6"/>
          <p:cNvSpPr/>
          <p:nvPr/>
        </p:nvSpPr>
        <p:spPr>
          <a:xfrm>
            <a:off x="499680" y="318060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3</a:t>
            </a:r>
            <a:endParaRPr/>
          </a:p>
        </p:txBody>
      </p:sp>
      <p:sp>
        <p:nvSpPr>
          <p:cNvPr id="2494" name="CustomShape 7"/>
          <p:cNvSpPr/>
          <p:nvPr/>
        </p:nvSpPr>
        <p:spPr>
          <a:xfrm>
            <a:off x="499680" y="396360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4</a:t>
            </a:r>
            <a:endParaRPr/>
          </a:p>
        </p:txBody>
      </p:sp>
      <p:sp>
        <p:nvSpPr>
          <p:cNvPr id="2495" name="CustomShape 8"/>
          <p:cNvSpPr/>
          <p:nvPr/>
        </p:nvSpPr>
        <p:spPr>
          <a:xfrm>
            <a:off x="499680" y="557352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5</a:t>
            </a:r>
            <a:endParaRPr/>
          </a:p>
        </p:txBody>
      </p:sp>
      <p:sp>
        <p:nvSpPr>
          <p:cNvPr id="2496" name="TextShape 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7" name="CustomShape 1"/>
          <p:cNvSpPr/>
          <p:nvPr/>
        </p:nvSpPr>
        <p:spPr>
          <a:xfrm>
            <a:off x="816120" y="1248120"/>
            <a:ext cx="8476920" cy="169560"/>
          </a:xfrm>
          <a:prstGeom prst="rect">
            <a:avLst/>
          </a:prstGeom>
        </p:spPr>
        <p:txBody>
          <a:bodyPr bIns="0" lIns="0" rIns="0" tIns="0"/>
          <a:p>
            <a:pPr algn="ctr">
              <a:lnSpc>
                <a:spcPct val="100000"/>
              </a:lnSpc>
            </a:pPr>
            <a:r>
              <a:rPr b="1" lang="it-IT" sz="1110">
                <a:solidFill>
                  <a:srgbClr val="00338d"/>
                </a:solidFill>
                <a:latin typeface="Arial"/>
              </a:rPr>
              <a:t>PROFILI RILEVANTI AI FINI DELL'AGGIORNAMENTO DEL P.T.P.C.</a:t>
            </a:r>
            <a:endParaRPr/>
          </a:p>
        </p:txBody>
      </p:sp>
      <p:sp>
        <p:nvSpPr>
          <p:cNvPr id="2498" name="CustomShape 2"/>
          <p:cNvSpPr/>
          <p:nvPr/>
        </p:nvSpPr>
        <p:spPr>
          <a:xfrm>
            <a:off x="1000080" y="1530000"/>
            <a:ext cx="8032320" cy="4849560"/>
          </a:xfrm>
          <a:prstGeom prst="rect">
            <a:avLst/>
          </a:prstGeom>
        </p:spPr>
        <p:txBody>
          <a:bodyPr bIns="0" lIns="0" rIns="0" tIns="0"/>
          <a:p>
            <a:pPr>
              <a:lnSpc>
                <a:spcPct val="100000"/>
              </a:lnSpc>
            </a:pPr>
            <a:endParaRPr/>
          </a:p>
          <a:p>
            <a:pPr>
              <a:lnSpc>
                <a:spcPct val="100000"/>
              </a:lnSpc>
            </a:pPr>
            <a:r>
              <a:rPr b="1" lang="it-IT" sz="1200" u="sng">
                <a:solidFill>
                  <a:srgbClr val="00338d"/>
                </a:solidFill>
                <a:latin typeface="Arial"/>
              </a:rPr>
              <a:t>SOPRAVVENIENZE NORMATIVE</a:t>
            </a:r>
            <a:endParaRPr/>
          </a:p>
          <a:p>
            <a:pPr>
              <a:lnSpc>
                <a:spcPct val="100000"/>
              </a:lnSpc>
              <a:buFont charset="2" typeface="Wingdings"/>
              <a:buChar char=""/>
            </a:pPr>
            <a:r>
              <a:rPr b="1" lang="it-IT" sz="1200">
                <a:solidFill>
                  <a:srgbClr val="000000"/>
                </a:solidFill>
                <a:latin typeface="Verdana"/>
              </a:rPr>
              <a:t>Normative sopravvenute che impongono ulteriori adempimenti</a:t>
            </a:r>
            <a:endParaRPr/>
          </a:p>
          <a:p>
            <a:pPr>
              <a:lnSpc>
                <a:spcPct val="100000"/>
              </a:lnSpc>
              <a:buFont charset="2" typeface="Wingdings"/>
              <a:buChar char=""/>
            </a:pPr>
            <a:r>
              <a:rPr b="1" lang="it-IT" sz="1200">
                <a:solidFill>
                  <a:srgbClr val="000000"/>
                </a:solidFill>
                <a:latin typeface="Verdana"/>
              </a:rPr>
              <a:t>Normative sopravvenute che modificano le finalità istituzionali dell’amministrazione (es.: acquisizione di nuove competenze)</a:t>
            </a:r>
            <a:endParaRPr/>
          </a:p>
          <a:p>
            <a:pPr>
              <a:lnSpc>
                <a:spcPct val="100000"/>
              </a:lnSpc>
              <a:buFont charset="2" typeface="Wingdings"/>
              <a:buChar char=""/>
            </a:pPr>
            <a:r>
              <a:rPr b="1" lang="it-IT" sz="1200">
                <a:solidFill>
                  <a:srgbClr val="000000"/>
                </a:solidFill>
                <a:latin typeface="Verdana"/>
              </a:rPr>
              <a:t>Adeguamento a nuovi indirizzi o direttive previste dall'ANAC</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it-IT" sz="1200" u="sng">
                <a:solidFill>
                  <a:srgbClr val="00338d"/>
                </a:solidFill>
                <a:latin typeface="Arial"/>
              </a:rPr>
              <a:t>RISULTANZE DI ATTIVITA' DI MONITORAGGIO SULL'EFFICACIA DEL P.T.P.C.</a:t>
            </a:r>
            <a:endParaRPr/>
          </a:p>
          <a:p>
            <a:pPr algn="just">
              <a:lnSpc>
                <a:spcPct val="100000"/>
              </a:lnSpc>
              <a:buFont charset="2" typeface="Wingdings"/>
              <a:buChar char=""/>
            </a:pPr>
            <a:r>
              <a:rPr b="1" lang="it-IT" sz="1200">
                <a:solidFill>
                  <a:srgbClr val="000000"/>
                </a:solidFill>
                <a:latin typeface="Verdana"/>
              </a:rPr>
              <a:t>Individuazione di rischi non considerati in fase di predisposizione del P.T.P.C.</a:t>
            </a:r>
            <a:endParaRPr/>
          </a:p>
          <a:p>
            <a:pPr algn="just">
              <a:lnSpc>
                <a:spcPct val="100000"/>
              </a:lnSpc>
              <a:buFont charset="2" typeface="Wingdings"/>
              <a:buChar char=""/>
            </a:pPr>
            <a:r>
              <a:rPr b="1" lang="it-IT" sz="1200">
                <a:solidFill>
                  <a:srgbClr val="000000"/>
                </a:solidFill>
                <a:latin typeface="Verdana"/>
              </a:rPr>
              <a:t>Individuazione di nuove misure di prevenzione del rischio (in caso di riscontrata inefficacia delle misure precedentemente adottate)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99" name="CustomShape 3"/>
          <p:cNvSpPr/>
          <p:nvPr/>
        </p:nvSpPr>
        <p:spPr>
          <a:xfrm>
            <a:off x="499680" y="170136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1</a:t>
            </a:r>
            <a:endParaRPr/>
          </a:p>
        </p:txBody>
      </p:sp>
      <p:sp>
        <p:nvSpPr>
          <p:cNvPr id="2500" name="CustomShape 4"/>
          <p:cNvSpPr/>
          <p:nvPr/>
        </p:nvSpPr>
        <p:spPr>
          <a:xfrm>
            <a:off x="499680" y="3501000"/>
            <a:ext cx="316080" cy="344880"/>
          </a:xfrm>
          <a:prstGeom prst="rect">
            <a:avLst>
              <a:gd fmla="val 16667" name="adj"/>
            </a:avLst>
          </a:prstGeom>
          <a:solidFill>
            <a:srgbClr val="00338d"/>
          </a:solidFill>
          <a:ln w="12600">
            <a:solidFill>
              <a:srgbClr val="ffffff"/>
            </a:solidFill>
            <a:round/>
          </a:ln>
        </p:spPr>
        <p:txBody>
          <a:bodyPr anchor="ctr" bIns="45000" lIns="90000" rIns="90000" tIns="45000"/>
          <a:p>
            <a:pPr algn="ctr">
              <a:lnSpc>
                <a:spcPct val="100000"/>
              </a:lnSpc>
            </a:pPr>
            <a:r>
              <a:rPr b="1" lang="it-IT" sz="1500">
                <a:solidFill>
                  <a:srgbClr val="ffffff"/>
                </a:solidFill>
                <a:latin typeface="Arial"/>
              </a:rPr>
              <a:t>2</a:t>
            </a:r>
            <a:endParaRPr/>
          </a:p>
        </p:txBody>
      </p:sp>
      <p:sp>
        <p:nvSpPr>
          <p:cNvPr id="2501" name="TextShape 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6" name="CustomShape 1"/>
          <p:cNvSpPr/>
          <p:nvPr/>
        </p:nvSpPr>
        <p:spPr>
          <a:xfrm>
            <a:off x="1095480" y="2214720"/>
            <a:ext cx="1356840" cy="642600"/>
          </a:xfrm>
          <a:prstGeom prst="rect">
            <a:avLst/>
          </a:prstGeom>
        </p:spPr>
      </p:sp>
      <p:sp>
        <p:nvSpPr>
          <p:cNvPr id="1557" name="CustomShape 2"/>
          <p:cNvSpPr/>
          <p:nvPr/>
        </p:nvSpPr>
        <p:spPr>
          <a:xfrm>
            <a:off x="3512880" y="1652400"/>
            <a:ext cx="1728000" cy="647640"/>
          </a:xfrm>
          <a:prstGeom prst="rect">
            <a:avLst>
              <a:gd fmla="val 16667" name="adj"/>
            </a:avLst>
          </a:prstGeom>
          <a:solidFill>
            <a:srgbClr val="ffe791"/>
          </a:solidFill>
          <a:ln w="25560">
            <a:solidFill>
              <a:srgbClr val="007c92"/>
            </a:solidFill>
            <a:round/>
          </a:ln>
        </p:spPr>
        <p:txBody>
          <a:bodyPr anchor="ctr" bIns="0" lIns="0" rIns="0" tIns="0" wrap="none"/>
          <a:p>
            <a:pPr algn="ctr">
              <a:lnSpc>
                <a:spcPct val="100000"/>
              </a:lnSpc>
            </a:pPr>
            <a:r>
              <a:rPr lang="it-IT" sz="1100">
                <a:solidFill>
                  <a:srgbClr val="007c92"/>
                </a:solidFill>
                <a:latin typeface="Arial"/>
              </a:rPr>
              <a:t>Legge 190/2012</a:t>
            </a:r>
            <a:endParaRPr/>
          </a:p>
        </p:txBody>
      </p:sp>
      <p:sp>
        <p:nvSpPr>
          <p:cNvPr id="1558" name="CustomShape 3"/>
          <p:cNvSpPr/>
          <p:nvPr/>
        </p:nvSpPr>
        <p:spPr>
          <a:xfrm>
            <a:off x="6321240" y="1652400"/>
            <a:ext cx="1728000" cy="647640"/>
          </a:xfrm>
          <a:prstGeom prst="rect">
            <a:avLst>
              <a:gd fmla="val 16667" name="adj"/>
            </a:avLst>
          </a:prstGeom>
          <a:solidFill>
            <a:srgbClr val="ffe791"/>
          </a:solidFill>
          <a:ln w="25560">
            <a:solidFill>
              <a:srgbClr val="366b7e"/>
            </a:solidFill>
            <a:round/>
          </a:ln>
        </p:spPr>
        <p:txBody>
          <a:bodyPr anchor="ctr" bIns="0" lIns="0" rIns="0" tIns="0" wrap="none"/>
          <a:p>
            <a:pPr algn="ctr">
              <a:lnSpc>
                <a:spcPct val="100000"/>
              </a:lnSpc>
            </a:pPr>
            <a:r>
              <a:rPr lang="it-IT" sz="1100">
                <a:solidFill>
                  <a:srgbClr val="366b7e"/>
                </a:solidFill>
                <a:latin typeface="Arial"/>
              </a:rPr>
              <a:t>D.Lgs. 33/2013</a:t>
            </a:r>
            <a:endParaRPr/>
          </a:p>
        </p:txBody>
      </p:sp>
      <p:sp>
        <p:nvSpPr>
          <p:cNvPr id="1559" name="CustomShape 4"/>
          <p:cNvSpPr/>
          <p:nvPr/>
        </p:nvSpPr>
        <p:spPr>
          <a:xfrm>
            <a:off x="3512880" y="4729320"/>
            <a:ext cx="1728000" cy="647640"/>
          </a:xfrm>
          <a:prstGeom prst="rect">
            <a:avLst>
              <a:gd fmla="val 16667" name="adj"/>
            </a:avLst>
          </a:prstGeom>
          <a:ln w="25560">
            <a:solidFill>
              <a:srgbClr val="ff0000"/>
            </a:solidFill>
            <a:custDash>
              <a:ds d="213000" sp="71000"/>
            </a:custDash>
            <a:round/>
          </a:ln>
        </p:spPr>
        <p:txBody>
          <a:bodyPr anchor="ctr" bIns="0" lIns="0" rIns="0" tIns="0" wrap="none"/>
          <a:p>
            <a:pPr algn="ctr">
              <a:lnSpc>
                <a:spcPct val="100000"/>
              </a:lnSpc>
            </a:pPr>
            <a:endParaRPr/>
          </a:p>
          <a:p>
            <a:pPr algn="ctr">
              <a:lnSpc>
                <a:spcPct val="100000"/>
              </a:lnSpc>
            </a:pPr>
            <a:r>
              <a:rPr lang="it-IT" sz="1100">
                <a:solidFill>
                  <a:srgbClr val="ff0000"/>
                </a:solidFill>
                <a:latin typeface="Arial"/>
              </a:rPr>
              <a:t>Piani triennali di </a:t>
            </a:r>
            <a:endParaRPr/>
          </a:p>
          <a:p>
            <a:pPr algn="ctr">
              <a:lnSpc>
                <a:spcPct val="100000"/>
              </a:lnSpc>
            </a:pPr>
            <a:r>
              <a:rPr lang="it-IT" sz="1100">
                <a:solidFill>
                  <a:srgbClr val="ff0000"/>
                </a:solidFill>
                <a:latin typeface="Arial"/>
              </a:rPr>
              <a:t>Prevenzione </a:t>
            </a:r>
            <a:endParaRPr/>
          </a:p>
          <a:p>
            <a:pPr algn="ctr">
              <a:lnSpc>
                <a:spcPct val="100000"/>
              </a:lnSpc>
            </a:pPr>
            <a:r>
              <a:rPr lang="it-IT" sz="1100">
                <a:solidFill>
                  <a:srgbClr val="ff0000"/>
                </a:solidFill>
                <a:latin typeface="Arial"/>
              </a:rPr>
              <a:t>Della corruzione</a:t>
            </a:r>
            <a:endParaRPr/>
          </a:p>
          <a:p>
            <a:pPr algn="ctr">
              <a:lnSpc>
                <a:spcPct val="100000"/>
              </a:lnSpc>
            </a:pPr>
            <a:endParaRPr/>
          </a:p>
        </p:txBody>
      </p:sp>
      <p:sp>
        <p:nvSpPr>
          <p:cNvPr id="1560" name="CustomShape 5"/>
          <p:cNvSpPr/>
          <p:nvPr/>
        </p:nvSpPr>
        <p:spPr>
          <a:xfrm>
            <a:off x="6321240" y="4729320"/>
            <a:ext cx="1728000" cy="647640"/>
          </a:xfrm>
          <a:prstGeom prst="rect">
            <a:avLst>
              <a:gd fmla="val 16667" name="adj"/>
            </a:avLst>
          </a:prstGeom>
          <a:ln w="25560">
            <a:solidFill>
              <a:srgbClr val="366b7e"/>
            </a:solidFill>
            <a:custDash>
              <a:ds d="213000" sp="71000"/>
            </a:custDash>
            <a:round/>
          </a:ln>
        </p:spPr>
        <p:txBody>
          <a:bodyPr anchor="ctr" bIns="0" lIns="0" rIns="0" tIns="0" wrap="none"/>
          <a:p>
            <a:pPr algn="ctr">
              <a:lnSpc>
                <a:spcPct val="100000"/>
              </a:lnSpc>
            </a:pPr>
            <a:endParaRPr/>
          </a:p>
          <a:p>
            <a:pPr algn="ctr">
              <a:lnSpc>
                <a:spcPct val="100000"/>
              </a:lnSpc>
            </a:pPr>
            <a:r>
              <a:rPr lang="it-IT" sz="1100">
                <a:solidFill>
                  <a:srgbClr val="366b7e"/>
                </a:solidFill>
                <a:latin typeface="Arial"/>
              </a:rPr>
              <a:t>Programmi triennali </a:t>
            </a:r>
            <a:endParaRPr/>
          </a:p>
          <a:p>
            <a:pPr algn="ctr">
              <a:lnSpc>
                <a:spcPct val="100000"/>
              </a:lnSpc>
            </a:pPr>
            <a:r>
              <a:rPr lang="it-IT" sz="1100">
                <a:solidFill>
                  <a:srgbClr val="366b7e"/>
                </a:solidFill>
                <a:latin typeface="Arial"/>
              </a:rPr>
              <a:t>Per la trasparenza</a:t>
            </a:r>
            <a:endParaRPr/>
          </a:p>
          <a:p>
            <a:pPr algn="ctr">
              <a:lnSpc>
                <a:spcPct val="100000"/>
              </a:lnSpc>
            </a:pPr>
            <a:r>
              <a:rPr lang="it-IT" sz="1100">
                <a:solidFill>
                  <a:srgbClr val="366b7e"/>
                </a:solidFill>
                <a:latin typeface="Arial"/>
              </a:rPr>
              <a:t>E l’integrita’</a:t>
            </a:r>
            <a:endParaRPr/>
          </a:p>
          <a:p>
            <a:pPr algn="ctr">
              <a:lnSpc>
                <a:spcPct val="100000"/>
              </a:lnSpc>
            </a:pPr>
            <a:endParaRPr/>
          </a:p>
        </p:txBody>
      </p:sp>
      <p:sp>
        <p:nvSpPr>
          <p:cNvPr id="1561" name="CustomShape 6"/>
          <p:cNvSpPr/>
          <p:nvPr/>
        </p:nvSpPr>
        <p:spPr>
          <a:xfrm>
            <a:off x="7689240" y="2743200"/>
            <a:ext cx="1728000" cy="719640"/>
          </a:xfrm>
          <a:prstGeom prst="rect">
            <a:avLst>
              <a:gd fmla="val 16667" name="adj"/>
            </a:avLst>
          </a:prstGeom>
          <a:solidFill>
            <a:srgbClr val="ffffff"/>
          </a:solidFill>
          <a:ln w="25560">
            <a:solidFill>
              <a:srgbClr val="366b7e"/>
            </a:solidFill>
            <a:custDash>
              <a:ds d="213000" sp="71000"/>
            </a:custDash>
            <a:round/>
          </a:ln>
        </p:spPr>
        <p:txBody>
          <a:bodyPr anchor="ctr" bIns="0" lIns="0" rIns="0" tIns="0" wrap="none"/>
          <a:p>
            <a:pPr algn="ctr">
              <a:lnSpc>
                <a:spcPct val="100000"/>
              </a:lnSpc>
            </a:pPr>
            <a:r>
              <a:rPr lang="it-IT" sz="1100">
                <a:solidFill>
                  <a:srgbClr val="366b7e"/>
                </a:solidFill>
                <a:latin typeface="Arial"/>
              </a:rPr>
              <a:t>Linee guida per </a:t>
            </a:r>
            <a:endParaRPr/>
          </a:p>
          <a:p>
            <a:pPr algn="ctr">
              <a:lnSpc>
                <a:spcPct val="100000"/>
              </a:lnSpc>
            </a:pPr>
            <a:r>
              <a:rPr lang="it-IT" sz="1100">
                <a:solidFill>
                  <a:srgbClr val="366b7e"/>
                </a:solidFill>
                <a:latin typeface="Arial"/>
              </a:rPr>
              <a:t>Aggiornamento </a:t>
            </a:r>
            <a:endParaRPr/>
          </a:p>
          <a:p>
            <a:pPr algn="ctr">
              <a:lnSpc>
                <a:spcPct val="100000"/>
              </a:lnSpc>
            </a:pPr>
            <a:r>
              <a:rPr lang="it-IT" sz="1100">
                <a:solidFill>
                  <a:srgbClr val="366b7e"/>
                </a:solidFill>
                <a:latin typeface="Arial"/>
              </a:rPr>
              <a:t>Programma triennale </a:t>
            </a:r>
            <a:endParaRPr/>
          </a:p>
          <a:p>
            <a:pPr algn="ctr">
              <a:lnSpc>
                <a:spcPct val="100000"/>
              </a:lnSpc>
            </a:pPr>
            <a:r>
              <a:rPr lang="it-IT" sz="1100">
                <a:solidFill>
                  <a:srgbClr val="366b7e"/>
                </a:solidFill>
                <a:latin typeface="Arial"/>
              </a:rPr>
              <a:t>Trasparenza e integrità</a:t>
            </a:r>
            <a:endParaRPr/>
          </a:p>
        </p:txBody>
      </p:sp>
      <p:sp>
        <p:nvSpPr>
          <p:cNvPr id="1562" name="CustomShape 7"/>
          <p:cNvSpPr/>
          <p:nvPr/>
        </p:nvSpPr>
        <p:spPr>
          <a:xfrm>
            <a:off x="4376880" y="2300760"/>
            <a:ext cx="-16173720" cy="2428560"/>
          </a:xfrm>
          <a:prstGeom prst="straightConnector1">
            <a:avLst/>
          </a:prstGeom>
          <a:solidFill>
            <a:srgbClr val="747678"/>
          </a:solidFill>
          <a:ln w="25560">
            <a:solidFill>
              <a:srgbClr val="366b7e"/>
            </a:solidFill>
            <a:round/>
            <a:tailEnd len="med" type="triangle" w="med"/>
          </a:ln>
        </p:spPr>
      </p:sp>
      <p:sp>
        <p:nvSpPr>
          <p:cNvPr id="1563" name="CustomShape 8"/>
          <p:cNvSpPr/>
          <p:nvPr/>
        </p:nvSpPr>
        <p:spPr>
          <a:xfrm>
            <a:off x="3512880" y="3213000"/>
            <a:ext cx="1728000" cy="647640"/>
          </a:xfrm>
          <a:prstGeom prst="rect">
            <a:avLst>
              <a:gd fmla="val 16667" name="adj"/>
            </a:avLst>
          </a:prstGeom>
          <a:solidFill>
            <a:srgbClr val="ffffff"/>
          </a:solidFill>
          <a:ln w="25560">
            <a:solidFill>
              <a:srgbClr val="ff0000"/>
            </a:solidFill>
            <a:custDash>
              <a:ds d="213000" sp="71000"/>
            </a:custDash>
            <a:round/>
          </a:ln>
        </p:spPr>
        <p:txBody>
          <a:bodyPr anchor="ctr" bIns="0" lIns="0" rIns="0" tIns="0" wrap="none"/>
          <a:p>
            <a:pPr algn="ctr">
              <a:lnSpc>
                <a:spcPct val="100000"/>
              </a:lnSpc>
            </a:pPr>
            <a:endParaRPr/>
          </a:p>
          <a:p>
            <a:pPr algn="ctr">
              <a:lnSpc>
                <a:spcPct val="100000"/>
              </a:lnSpc>
            </a:pPr>
            <a:r>
              <a:rPr lang="it-IT" sz="1100">
                <a:solidFill>
                  <a:srgbClr val="ff0000"/>
                </a:solidFill>
                <a:latin typeface="Arial"/>
              </a:rPr>
              <a:t>Piano nazionale </a:t>
            </a:r>
            <a:endParaRPr/>
          </a:p>
          <a:p>
            <a:pPr algn="ctr">
              <a:lnSpc>
                <a:spcPct val="100000"/>
              </a:lnSpc>
            </a:pPr>
            <a:r>
              <a:rPr lang="it-IT" sz="1100">
                <a:solidFill>
                  <a:srgbClr val="ff0000"/>
                </a:solidFill>
                <a:latin typeface="Arial"/>
              </a:rPr>
              <a:t>Anticorruzione</a:t>
            </a:r>
            <a:endParaRPr/>
          </a:p>
          <a:p>
            <a:pPr algn="ctr">
              <a:lnSpc>
                <a:spcPct val="100000"/>
              </a:lnSpc>
            </a:pPr>
            <a:endParaRPr/>
          </a:p>
        </p:txBody>
      </p:sp>
      <p:sp>
        <p:nvSpPr>
          <p:cNvPr id="1564" name="CustomShape 9"/>
          <p:cNvSpPr/>
          <p:nvPr/>
        </p:nvSpPr>
        <p:spPr>
          <a:xfrm>
            <a:off x="7185240" y="2300760"/>
            <a:ext cx="-18982080" cy="2428560"/>
          </a:xfrm>
          <a:prstGeom prst="straightConnector1">
            <a:avLst/>
          </a:prstGeom>
          <a:solidFill>
            <a:srgbClr val="747678"/>
          </a:solidFill>
          <a:ln w="25560">
            <a:solidFill>
              <a:srgbClr val="366b7e"/>
            </a:solidFill>
            <a:round/>
            <a:tailEnd len="med" type="triangle" w="med"/>
          </a:ln>
        </p:spPr>
      </p:sp>
      <p:sp>
        <p:nvSpPr>
          <p:cNvPr id="1565" name="CustomShape 10"/>
          <p:cNvSpPr/>
          <p:nvPr/>
        </p:nvSpPr>
        <p:spPr>
          <a:xfrm>
            <a:off x="8049240" y="1976760"/>
            <a:ext cx="503640" cy="766080"/>
          </a:xfrm>
          <a:prstGeom prst="rect">
            <a:avLst/>
          </a:prstGeom>
          <a:solidFill>
            <a:srgbClr val="747678"/>
          </a:solidFill>
          <a:ln w="25560">
            <a:solidFill>
              <a:srgbClr val="366b7e"/>
            </a:solidFill>
            <a:round/>
            <a:tailEnd len="med" type="triangle" w="med"/>
          </a:ln>
        </p:spPr>
      </p:sp>
      <p:sp>
        <p:nvSpPr>
          <p:cNvPr id="1566" name="CustomShape 11"/>
          <p:cNvSpPr/>
          <p:nvPr/>
        </p:nvSpPr>
        <p:spPr>
          <a:xfrm>
            <a:off x="8553240" y="3463200"/>
            <a:ext cx="1589760" cy="503640"/>
          </a:xfrm>
          <a:prstGeom prst="rect">
            <a:avLst/>
          </a:prstGeom>
          <a:solidFill>
            <a:srgbClr val="747678"/>
          </a:solidFill>
          <a:ln w="25560">
            <a:solidFill>
              <a:srgbClr val="366b7e"/>
            </a:solidFill>
            <a:round/>
            <a:tailEnd len="med" type="triangle" w="med"/>
          </a:ln>
        </p:spPr>
      </p:sp>
      <p:sp>
        <p:nvSpPr>
          <p:cNvPr id="1567" name="CustomShape 12"/>
          <p:cNvSpPr/>
          <p:nvPr/>
        </p:nvSpPr>
        <p:spPr>
          <a:xfrm>
            <a:off x="4686120" y="990000"/>
            <a:ext cx="2519640" cy="539640"/>
          </a:xfrm>
          <a:prstGeom prst="rect">
            <a:avLst>
              <a:gd fmla="val 25000" name="adj1"/>
              <a:gd fmla="val 50000" name="adj2"/>
              <a:gd fmla="val 25000" name="adj3"/>
            </a:avLst>
          </a:prstGeom>
          <a:solidFill>
            <a:srgbClr val="366b7e"/>
          </a:solidFill>
          <a:ln w="6480">
            <a:solidFill>
              <a:srgbClr val="007c92"/>
            </a:solidFill>
            <a:round/>
          </a:ln>
        </p:spPr>
      </p:sp>
      <p:sp>
        <p:nvSpPr>
          <p:cNvPr id="1568" name="CustomShape 13"/>
          <p:cNvSpPr/>
          <p:nvPr/>
        </p:nvSpPr>
        <p:spPr>
          <a:xfrm>
            <a:off x="5016240" y="1112760"/>
            <a:ext cx="1871280" cy="394920"/>
          </a:xfrm>
          <a:prstGeom prst="rect">
            <a:avLst/>
          </a:prstGeom>
        </p:spPr>
        <p:txBody>
          <a:bodyPr bIns="45000" lIns="90000" rIns="90000" tIns="45000"/>
          <a:p>
            <a:pPr algn="ctr">
              <a:lnSpc>
                <a:spcPct val="100000"/>
              </a:lnSpc>
            </a:pPr>
            <a:r>
              <a:rPr i="1" lang="it-IT" sz="1000">
                <a:solidFill>
                  <a:srgbClr val="366b7e"/>
                </a:solidFill>
                <a:latin typeface="Arial"/>
              </a:rPr>
              <a:t>Attuazione in relazione alla trasparenza</a:t>
            </a:r>
            <a:endParaRPr/>
          </a:p>
        </p:txBody>
      </p:sp>
      <p:sp>
        <p:nvSpPr>
          <p:cNvPr id="1569" name="CustomShape 14"/>
          <p:cNvSpPr/>
          <p:nvPr/>
        </p:nvSpPr>
        <p:spPr>
          <a:xfrm>
            <a:off x="5266440" y="5097960"/>
            <a:ext cx="1007640" cy="227520"/>
          </a:xfrm>
          <a:prstGeom prst="rect">
            <a:avLst/>
          </a:prstGeom>
        </p:spPr>
        <p:txBody>
          <a:bodyPr bIns="45000" lIns="90000" rIns="90000" tIns="45000"/>
          <a:p>
            <a:pPr algn="ctr">
              <a:lnSpc>
                <a:spcPct val="100000"/>
              </a:lnSpc>
            </a:pPr>
            <a:r>
              <a:rPr lang="it-IT" sz="900">
                <a:solidFill>
                  <a:srgbClr val="366b7e"/>
                </a:solidFill>
                <a:latin typeface="Arial"/>
              </a:rPr>
              <a:t>Coordinamento</a:t>
            </a:r>
            <a:endParaRPr/>
          </a:p>
        </p:txBody>
      </p:sp>
      <p:sp>
        <p:nvSpPr>
          <p:cNvPr id="1570" name="CustomShape 15"/>
          <p:cNvSpPr/>
          <p:nvPr/>
        </p:nvSpPr>
        <p:spPr>
          <a:xfrm>
            <a:off x="5240880" y="5053320"/>
            <a:ext cx="1079640" cy="-16850160"/>
          </a:xfrm>
          <a:prstGeom prst="straightConnector1">
            <a:avLst/>
          </a:prstGeom>
          <a:solidFill>
            <a:srgbClr val="747678"/>
          </a:solidFill>
          <a:ln w="25560">
            <a:solidFill>
              <a:srgbClr val="366b7e"/>
            </a:solidFill>
            <a:custDash>
              <a:ds d="213000" sp="71000"/>
            </a:custDash>
            <a:round/>
            <a:headEnd len="med" type="triangle" w="med"/>
            <a:tailEnd len="med" type="triangle" w="med"/>
          </a:ln>
        </p:spPr>
      </p:sp>
      <p:sp>
        <p:nvSpPr>
          <p:cNvPr id="1571" name="CustomShape 16"/>
          <p:cNvSpPr/>
          <p:nvPr/>
        </p:nvSpPr>
        <p:spPr>
          <a:xfrm>
            <a:off x="724320" y="1652400"/>
            <a:ext cx="1728000" cy="647640"/>
          </a:xfrm>
          <a:prstGeom prst="rect">
            <a:avLst>
              <a:gd fmla="val 16667" name="adj"/>
            </a:avLst>
          </a:prstGeom>
          <a:solidFill>
            <a:srgbClr val="ffe791"/>
          </a:solidFill>
          <a:ln w="25560">
            <a:solidFill>
              <a:srgbClr val="366b7e"/>
            </a:solidFill>
            <a:round/>
          </a:ln>
        </p:spPr>
        <p:txBody>
          <a:bodyPr anchor="ctr" bIns="0" lIns="0" rIns="0" tIns="0" wrap="none"/>
          <a:p>
            <a:pPr algn="ctr">
              <a:lnSpc>
                <a:spcPct val="100000"/>
              </a:lnSpc>
            </a:pPr>
            <a:r>
              <a:rPr lang="it-IT" sz="1100">
                <a:solidFill>
                  <a:srgbClr val="366b7e"/>
                </a:solidFill>
                <a:latin typeface="Arial"/>
              </a:rPr>
              <a:t>D.Lgs. 39/2013</a:t>
            </a:r>
            <a:endParaRPr/>
          </a:p>
        </p:txBody>
      </p:sp>
      <p:sp>
        <p:nvSpPr>
          <p:cNvPr id="1572" name="CustomShape 17"/>
          <p:cNvSpPr/>
          <p:nvPr/>
        </p:nvSpPr>
        <p:spPr>
          <a:xfrm>
            <a:off x="1567800" y="990000"/>
            <a:ext cx="2519640" cy="539640"/>
          </a:xfrm>
          <a:prstGeom prst="rect">
            <a:avLst>
              <a:gd fmla="val 25000" name="adj1"/>
              <a:gd fmla="val 50000" name="adj2"/>
              <a:gd fmla="val 25000" name="adj3"/>
            </a:avLst>
          </a:prstGeom>
          <a:solidFill>
            <a:srgbClr val="366b7e"/>
          </a:solidFill>
          <a:ln w="6480">
            <a:solidFill>
              <a:srgbClr val="007c92"/>
            </a:solidFill>
            <a:round/>
          </a:ln>
        </p:spPr>
      </p:sp>
      <p:sp>
        <p:nvSpPr>
          <p:cNvPr id="1573" name="CustomShape 18"/>
          <p:cNvSpPr/>
          <p:nvPr/>
        </p:nvSpPr>
        <p:spPr>
          <a:xfrm>
            <a:off x="2000520" y="1130040"/>
            <a:ext cx="1871280" cy="547200"/>
          </a:xfrm>
          <a:prstGeom prst="rect">
            <a:avLst/>
          </a:prstGeom>
        </p:spPr>
        <p:txBody>
          <a:bodyPr bIns="45000" lIns="90000" rIns="90000" tIns="45000"/>
          <a:p>
            <a:pPr algn="ctr">
              <a:lnSpc>
                <a:spcPct val="100000"/>
              </a:lnSpc>
            </a:pPr>
            <a:r>
              <a:rPr i="1" lang="it-IT" sz="1000">
                <a:solidFill>
                  <a:srgbClr val="366b7e"/>
                </a:solidFill>
                <a:latin typeface="Arial"/>
              </a:rPr>
              <a:t>Attuazione in relazione all’incompatibilità e inconferibilità di incarichi</a:t>
            </a:r>
            <a:endParaRPr/>
          </a:p>
        </p:txBody>
      </p:sp>
      <p:sp>
        <p:nvSpPr>
          <p:cNvPr id="1574" name="CustomShape 19"/>
          <p:cNvSpPr/>
          <p:nvPr/>
        </p:nvSpPr>
        <p:spPr>
          <a:xfrm>
            <a:off x="1568520" y="4729320"/>
            <a:ext cx="1728000" cy="647640"/>
          </a:xfrm>
          <a:prstGeom prst="rect">
            <a:avLst>
              <a:gd fmla="val 16667" name="adj"/>
            </a:avLst>
          </a:prstGeom>
          <a:ln w="25560">
            <a:solidFill>
              <a:srgbClr val="ff0000"/>
            </a:solidFill>
            <a:custDash>
              <a:ds d="213000" sp="71000"/>
            </a:custDash>
            <a:round/>
          </a:ln>
        </p:spPr>
        <p:txBody>
          <a:bodyPr anchor="ctr" bIns="0" lIns="0" rIns="0" tIns="0" wrap="none"/>
          <a:p>
            <a:pPr algn="ctr">
              <a:lnSpc>
                <a:spcPct val="100000"/>
              </a:lnSpc>
            </a:pPr>
            <a:endParaRPr/>
          </a:p>
          <a:p>
            <a:pPr algn="ctr">
              <a:lnSpc>
                <a:spcPct val="100000"/>
              </a:lnSpc>
            </a:pPr>
            <a:r>
              <a:rPr lang="it-IT" sz="1100">
                <a:solidFill>
                  <a:srgbClr val="ff0000"/>
                </a:solidFill>
                <a:latin typeface="Arial"/>
              </a:rPr>
              <a:t>Piani di </a:t>
            </a:r>
            <a:endParaRPr/>
          </a:p>
          <a:p>
            <a:pPr algn="ctr">
              <a:lnSpc>
                <a:spcPct val="100000"/>
              </a:lnSpc>
            </a:pPr>
            <a:r>
              <a:rPr lang="it-IT" sz="1100">
                <a:solidFill>
                  <a:srgbClr val="ff0000"/>
                </a:solidFill>
                <a:latin typeface="Arial"/>
              </a:rPr>
              <a:t>Prevenzione </a:t>
            </a:r>
            <a:endParaRPr/>
          </a:p>
          <a:p>
            <a:pPr algn="ctr">
              <a:lnSpc>
                <a:spcPct val="100000"/>
              </a:lnSpc>
            </a:pPr>
            <a:r>
              <a:rPr lang="it-IT" sz="1100">
                <a:solidFill>
                  <a:srgbClr val="ff0000"/>
                </a:solidFill>
                <a:latin typeface="Arial"/>
              </a:rPr>
              <a:t>Della corruzione</a:t>
            </a:r>
            <a:endParaRPr/>
          </a:p>
          <a:p>
            <a:pPr algn="ctr">
              <a:lnSpc>
                <a:spcPct val="100000"/>
              </a:lnSpc>
            </a:pPr>
            <a:r>
              <a:rPr lang="it-IT" sz="1100">
                <a:solidFill>
                  <a:srgbClr val="ff0000"/>
                </a:solidFill>
                <a:latin typeface="Arial"/>
              </a:rPr>
              <a:t>(integrazione MOG 231)</a:t>
            </a:r>
            <a:endParaRPr/>
          </a:p>
          <a:p>
            <a:pPr algn="ctr">
              <a:lnSpc>
                <a:spcPct val="100000"/>
              </a:lnSpc>
            </a:pPr>
            <a:endParaRPr/>
          </a:p>
        </p:txBody>
      </p:sp>
      <p:sp>
        <p:nvSpPr>
          <p:cNvPr id="1575" name="CustomShape 20"/>
          <p:cNvSpPr/>
          <p:nvPr/>
        </p:nvSpPr>
        <p:spPr>
          <a:xfrm>
            <a:off x="3512880" y="4729320"/>
            <a:ext cx="1079640" cy="1192320"/>
          </a:xfrm>
          <a:prstGeom prst="rect">
            <a:avLst/>
          </a:prstGeom>
          <a:ln w="25560">
            <a:solidFill>
              <a:srgbClr val="007c92"/>
            </a:solidFill>
            <a:round/>
            <a:tailEnd len="med" type="triangle" w="med"/>
          </a:ln>
        </p:spPr>
      </p:sp>
      <p:sp>
        <p:nvSpPr>
          <p:cNvPr id="1576" name="CustomShape 21"/>
          <p:cNvSpPr/>
          <p:nvPr/>
        </p:nvSpPr>
        <p:spPr>
          <a:xfrm>
            <a:off x="1568520" y="5504400"/>
            <a:ext cx="1728000" cy="776160"/>
          </a:xfrm>
          <a:prstGeom prst="rect">
            <a:avLst/>
          </a:prstGeom>
        </p:spPr>
        <p:txBody>
          <a:bodyPr bIns="45000" lIns="90000" rIns="90000" tIns="45000"/>
          <a:p>
            <a:pPr algn="ctr">
              <a:lnSpc>
                <a:spcPct val="100000"/>
              </a:lnSpc>
            </a:pPr>
            <a:r>
              <a:rPr b="1" lang="it-IT" sz="900" u="sng">
                <a:solidFill>
                  <a:srgbClr val="ff0000"/>
                </a:solidFill>
                <a:latin typeface="Arial"/>
              </a:rPr>
              <a:t>ENTI DI DIRITTO PRIVATO IN CONTROLLO PUBBLICO E LE SOCIETÀ A PARTECIPAZIONE PUBBLICA</a:t>
            </a:r>
            <a:endParaRPr/>
          </a:p>
        </p:txBody>
      </p:sp>
      <p:sp>
        <p:nvSpPr>
          <p:cNvPr id="1577" name="CustomShape 22"/>
          <p:cNvSpPr/>
          <p:nvPr/>
        </p:nvSpPr>
        <p:spPr>
          <a:xfrm>
            <a:off x="5266440" y="3141000"/>
            <a:ext cx="838440" cy="913320"/>
          </a:xfrm>
          <a:prstGeom prst="rect">
            <a:avLst/>
          </a:prstGeom>
          <a:solidFill>
            <a:srgbClr val="ffffff"/>
          </a:solidFill>
        </p:spPr>
        <p:txBody>
          <a:bodyPr bIns="45000" lIns="90000" rIns="90000" tIns="45000"/>
          <a:p>
            <a:pPr algn="ctr">
              <a:lnSpc>
                <a:spcPct val="100000"/>
              </a:lnSpc>
            </a:pPr>
            <a:r>
              <a:rPr lang="it-IT" sz="900">
                <a:solidFill>
                  <a:srgbClr val="ff0000"/>
                </a:solidFill>
                <a:latin typeface="Arial"/>
              </a:rPr>
              <a:t>Approvato con Delibera  ANAC n. 72 dell’11 settembre 2013</a:t>
            </a:r>
            <a:endParaRPr/>
          </a:p>
        </p:txBody>
      </p:sp>
      <p:sp>
        <p:nvSpPr>
          <p:cNvPr id="1578" name="CustomShape 23"/>
          <p:cNvSpPr/>
          <p:nvPr/>
        </p:nvSpPr>
        <p:spPr>
          <a:xfrm>
            <a:off x="8722800" y="3505320"/>
            <a:ext cx="838440" cy="776160"/>
          </a:xfrm>
          <a:prstGeom prst="rect">
            <a:avLst/>
          </a:prstGeom>
          <a:solidFill>
            <a:srgbClr val="ffffff"/>
          </a:solidFill>
        </p:spPr>
        <p:txBody>
          <a:bodyPr bIns="45000" lIns="90000" rIns="90000" tIns="45000"/>
          <a:p>
            <a:pPr algn="ctr">
              <a:lnSpc>
                <a:spcPct val="100000"/>
              </a:lnSpc>
            </a:pPr>
            <a:r>
              <a:rPr lang="it-IT" sz="900">
                <a:solidFill>
                  <a:srgbClr val="007c92"/>
                </a:solidFill>
                <a:latin typeface="Arial"/>
              </a:rPr>
              <a:t>Approvate con Delibera ANAC n. 50 del 4 luglio 2013</a:t>
            </a:r>
            <a:endParaRPr/>
          </a:p>
        </p:txBody>
      </p:sp>
      <p:sp>
        <p:nvSpPr>
          <p:cNvPr id="1579" name="CustomShape 24"/>
          <p:cNvSpPr/>
          <p:nvPr/>
        </p:nvSpPr>
        <p:spPr>
          <a:xfrm>
            <a:off x="3512880" y="5504400"/>
            <a:ext cx="1664280" cy="639000"/>
          </a:xfrm>
          <a:prstGeom prst="rect">
            <a:avLst/>
          </a:prstGeom>
        </p:spPr>
        <p:txBody>
          <a:bodyPr bIns="45000" lIns="90000" rIns="90000" tIns="45000"/>
          <a:p>
            <a:pPr algn="ctr">
              <a:lnSpc>
                <a:spcPct val="100000"/>
              </a:lnSpc>
            </a:pPr>
            <a:r>
              <a:rPr b="1" lang="it-IT" sz="900" u="sng">
                <a:solidFill>
                  <a:srgbClr val="ff0000"/>
                </a:solidFill>
                <a:latin typeface="Arial"/>
              </a:rPr>
              <a:t>PUBBLICHE AMMINISTRAZIONI DI CUI ALL’ART. 1, COMMA  2, DEL D.LGS. n. 165/2001 </a:t>
            </a:r>
            <a:endParaRPr/>
          </a:p>
        </p:txBody>
      </p:sp>
      <p:sp>
        <p:nvSpPr>
          <p:cNvPr id="1580" name="Line 25"/>
          <p:cNvSpPr/>
          <p:nvPr/>
        </p:nvSpPr>
        <p:spPr>
          <a:xfrm>
            <a:off x="0" y="4343400"/>
            <a:ext cx="9905760" cy="0"/>
          </a:xfrm>
          <a:prstGeom prst="line">
            <a:avLst/>
          </a:prstGeom>
          <a:ln w="6480">
            <a:solidFill>
              <a:srgbClr val="ff0000"/>
            </a:solidFill>
            <a:round/>
          </a:ln>
        </p:spPr>
      </p:sp>
      <p:sp>
        <p:nvSpPr>
          <p:cNvPr id="1581" name="CustomShape 26"/>
          <p:cNvSpPr/>
          <p:nvPr/>
        </p:nvSpPr>
        <p:spPr>
          <a:xfrm>
            <a:off x="39240" y="1092240"/>
            <a:ext cx="1642680" cy="501840"/>
          </a:xfrm>
          <a:prstGeom prst="rect">
            <a:avLst/>
          </a:prstGeom>
        </p:spPr>
        <p:txBody>
          <a:bodyPr bIns="45000" lIns="90000" rIns="90000" tIns="45000"/>
          <a:p>
            <a:pPr algn="ctr">
              <a:lnSpc>
                <a:spcPct val="100000"/>
              </a:lnSpc>
            </a:pPr>
            <a:r>
              <a:rPr lang="it-IT" sz="900" u="sng">
                <a:solidFill>
                  <a:srgbClr val="ff0000"/>
                </a:solidFill>
                <a:latin typeface="Arial"/>
              </a:rPr>
              <a:t>STRATEGIA DI PREVENZIONE A LIVELLO NAZIONALE</a:t>
            </a:r>
            <a:endParaRPr/>
          </a:p>
        </p:txBody>
      </p:sp>
      <p:sp>
        <p:nvSpPr>
          <p:cNvPr id="1582" name="CustomShape 27"/>
          <p:cNvSpPr/>
          <p:nvPr/>
        </p:nvSpPr>
        <p:spPr>
          <a:xfrm>
            <a:off x="39240" y="4396680"/>
            <a:ext cx="1642680" cy="501840"/>
          </a:xfrm>
          <a:prstGeom prst="rect">
            <a:avLst/>
          </a:prstGeom>
        </p:spPr>
        <p:txBody>
          <a:bodyPr bIns="45000" lIns="90000" rIns="90000" tIns="45000"/>
          <a:p>
            <a:pPr algn="ctr">
              <a:lnSpc>
                <a:spcPct val="100000"/>
              </a:lnSpc>
            </a:pPr>
            <a:r>
              <a:rPr lang="it-IT" sz="900" u="sng">
                <a:solidFill>
                  <a:srgbClr val="ff0000"/>
                </a:solidFill>
                <a:latin typeface="Arial"/>
              </a:rPr>
              <a:t>STRATEGIA DI PREVENZIONE A LIVELLO DECENTRATO</a:t>
            </a:r>
            <a:endParaRPr/>
          </a:p>
        </p:txBody>
      </p:sp>
      <p:sp>
        <p:nvSpPr>
          <p:cNvPr id="1583" name="TextShape 2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spTree>
  </p:cSld>
  <p:transition>
    <p:fade/>
  </p:transition>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2" name="CustomShape 1"/>
          <p:cNvSpPr/>
          <p:nvPr/>
        </p:nvSpPr>
        <p:spPr>
          <a:xfrm>
            <a:off x="4886640" y="1501560"/>
            <a:ext cx="4652640" cy="4453200"/>
          </a:xfrm>
          <a:prstGeom prst="rect">
            <a:avLst>
              <a:gd fmla="val 50000" name="adj"/>
            </a:avLst>
          </a:prstGeom>
          <a:gradFill>
            <a:gsLst>
              <a:gs pos="0">
                <a:srgbClr val="ffffff"/>
              </a:gs>
              <a:gs pos="50000">
                <a:srgbClr val="4b63be"/>
              </a:gs>
              <a:gs pos="100000">
                <a:srgbClr val="ffffff"/>
              </a:gs>
            </a:gsLst>
            <a:lin ang="5400000"/>
          </a:gradFill>
        </p:spPr>
      </p:sp>
      <p:sp>
        <p:nvSpPr>
          <p:cNvPr id="2503" name="CustomShape 2"/>
          <p:cNvSpPr/>
          <p:nvPr/>
        </p:nvSpPr>
        <p:spPr>
          <a:xfrm>
            <a:off x="433080" y="2565000"/>
            <a:ext cx="2857680" cy="2459160"/>
          </a:xfrm>
          <a:prstGeom prst="rect">
            <a:avLst/>
          </a:prstGeom>
          <a:solidFill>
            <a:srgbClr val="ffffff"/>
          </a:solidFill>
          <a:ln w="12600">
            <a:solidFill>
              <a:srgbClr val="00338d"/>
            </a:solidFill>
            <a:round/>
          </a:ln>
        </p:spPr>
        <p:txBody>
          <a:bodyPr anchor="ctr" bIns="45000" lIns="90000" rIns="90000" tIns="45000"/>
          <a:p>
            <a:pPr>
              <a:lnSpc>
                <a:spcPct val="100000"/>
              </a:lnSpc>
            </a:pPr>
            <a:r>
              <a:rPr b="1" i="1" lang="it-IT" sz="1110">
                <a:solidFill>
                  <a:srgbClr val="00338d"/>
                </a:solidFill>
                <a:latin typeface="Arial"/>
              </a:rPr>
              <a:t>Se il soggetto obbligato omette di adottare:</a:t>
            </a:r>
            <a:endParaRPr/>
          </a:p>
          <a:p>
            <a:pPr>
              <a:lnSpc>
                <a:spcPct val="100000"/>
              </a:lnSpc>
              <a:buFont charset="2" typeface="Wingdings"/>
              <a:buChar char=""/>
            </a:pPr>
            <a:r>
              <a:rPr b="1" i="1" lang="it-IT" sz="1110">
                <a:solidFill>
                  <a:srgbClr val="00338d"/>
                </a:solidFill>
                <a:latin typeface="Arial"/>
              </a:rPr>
              <a:t>il piano triennale di prevenzione della corruzione</a:t>
            </a:r>
            <a:endParaRPr/>
          </a:p>
          <a:p>
            <a:pPr>
              <a:lnSpc>
                <a:spcPct val="100000"/>
              </a:lnSpc>
              <a:buFont charset="2" typeface="Wingdings"/>
              <a:buChar char=""/>
            </a:pPr>
            <a:r>
              <a:rPr b="1" i="1" lang="it-IT" sz="1110">
                <a:solidFill>
                  <a:srgbClr val="00338d"/>
                </a:solidFill>
                <a:latin typeface="Arial"/>
              </a:rPr>
              <a:t>il programma triennale per la trasparenza e l'integrità</a:t>
            </a:r>
            <a:endParaRPr/>
          </a:p>
          <a:p>
            <a:pPr>
              <a:lnSpc>
                <a:spcPct val="100000"/>
              </a:lnSpc>
              <a:buFont charset="2" typeface="Wingdings"/>
              <a:buChar char=""/>
            </a:pPr>
            <a:r>
              <a:rPr b="1" i="1" lang="it-IT" sz="1110">
                <a:solidFill>
                  <a:srgbClr val="00338d"/>
                </a:solidFill>
                <a:latin typeface="Arial"/>
              </a:rPr>
              <a:t>il codice di comportamento</a:t>
            </a:r>
            <a:endParaRPr/>
          </a:p>
        </p:txBody>
      </p:sp>
      <p:sp>
        <p:nvSpPr>
          <p:cNvPr id="2504" name="CustomShape 3"/>
          <p:cNvSpPr/>
          <p:nvPr/>
        </p:nvSpPr>
        <p:spPr>
          <a:xfrm>
            <a:off x="5218920" y="3030120"/>
            <a:ext cx="3788280" cy="152856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289" u="sng">
                <a:solidFill>
                  <a:srgbClr val="00338d"/>
                </a:solidFill>
                <a:latin typeface="Arial"/>
              </a:rPr>
              <a:t>Salvo che il fatto costituisca reato, l'A.N.A.C. applica una sanzione amministrativa, ai sensi della l. 689/81, non inferiore nel minimo a euro 1.000 e non superiore nel massimo a euro 10.000</a:t>
            </a:r>
            <a:endParaRPr/>
          </a:p>
        </p:txBody>
      </p:sp>
      <p:pic>
        <p:nvPicPr>
          <p:cNvPr descr="" id="2505" name="Immagine 12"/>
          <p:cNvPicPr/>
          <p:nvPr/>
        </p:nvPicPr>
        <p:blipFill>
          <a:blip r:embed="rId1"/>
          <a:stretch>
            <a:fillRect/>
          </a:stretch>
        </p:blipFill>
        <p:spPr>
          <a:xfrm>
            <a:off x="4911840" y="2298960"/>
            <a:ext cx="922320" cy="922320"/>
          </a:xfrm>
          <a:prstGeom prst="rect">
            <a:avLst/>
          </a:prstGeom>
        </p:spPr>
      </p:pic>
      <p:sp>
        <p:nvSpPr>
          <p:cNvPr id="2506" name="CustomShape 4"/>
          <p:cNvSpPr/>
          <p:nvPr/>
        </p:nvSpPr>
        <p:spPr>
          <a:xfrm>
            <a:off x="5310720" y="4758480"/>
            <a:ext cx="3696480" cy="507960"/>
          </a:xfrm>
          <a:prstGeom prst="rect">
            <a:avLst/>
          </a:prstGeom>
        </p:spPr>
        <p:txBody>
          <a:bodyPr bIns="0" lIns="0" rIns="0" tIns="0"/>
          <a:p>
            <a:pPr algn="ctr">
              <a:lnSpc>
                <a:spcPct val="100000"/>
              </a:lnSpc>
            </a:pPr>
            <a:r>
              <a:rPr b="1" lang="it-IT" sz="1110">
                <a:solidFill>
                  <a:srgbClr val="00338d"/>
                </a:solidFill>
                <a:latin typeface="Arial"/>
              </a:rPr>
              <a:t>Tali somme restano nella disponibilità dell'Autorità nazionale anticorruzione e sono utilizzabili per le attività istituzionali della medesima</a:t>
            </a:r>
            <a:endParaRPr/>
          </a:p>
        </p:txBody>
      </p:sp>
      <p:sp>
        <p:nvSpPr>
          <p:cNvPr id="2507" name="CustomShape 5"/>
          <p:cNvSpPr/>
          <p:nvPr/>
        </p:nvSpPr>
        <p:spPr>
          <a:xfrm>
            <a:off x="3291120" y="1235520"/>
            <a:ext cx="3456000" cy="464760"/>
          </a:xfrm>
          <a:prstGeom prst="rect">
            <a:avLst/>
          </a:prstGeom>
          <a:solidFill>
            <a:srgbClr val="00338d"/>
          </a:solidFill>
        </p:spPr>
        <p:txBody>
          <a:bodyPr anchor="ctr" bIns="45000" lIns="90000" rIns="90000" tIns="45000"/>
          <a:p>
            <a:pPr algn="ctr">
              <a:lnSpc>
                <a:spcPct val="100000"/>
              </a:lnSpc>
            </a:pPr>
            <a:r>
              <a:rPr b="1" lang="it-IT" sz="1110">
                <a:solidFill>
                  <a:srgbClr val="ffffff"/>
                </a:solidFill>
                <a:latin typeface="Arial"/>
              </a:rPr>
              <a:t>Sanzione amministrativa </a:t>
            </a:r>
            <a:r>
              <a:rPr i="1" lang="it-IT" sz="1110">
                <a:solidFill>
                  <a:srgbClr val="ffffff"/>
                </a:solidFill>
                <a:latin typeface="Arial"/>
              </a:rPr>
              <a:t>(art. 19, c.2, lett. b), D.L. 90/14)</a:t>
            </a:r>
            <a:endParaRPr/>
          </a:p>
        </p:txBody>
      </p:sp>
      <p:sp>
        <p:nvSpPr>
          <p:cNvPr id="2508"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Tempistiche e modalità di adozione e di aggiornamento del P.T.P.C. </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9" name="Line 1"/>
          <p:cNvSpPr/>
          <p:nvPr/>
        </p:nvSpPr>
        <p:spPr>
          <a:xfrm>
            <a:off x="344160" y="2851920"/>
            <a:ext cx="4330440" cy="0"/>
          </a:xfrm>
          <a:prstGeom prst="line">
            <a:avLst/>
          </a:prstGeom>
          <a:ln w="19080">
            <a:solidFill>
              <a:srgbClr val="ffffff"/>
            </a:solidFill>
            <a:round/>
          </a:ln>
        </p:spPr>
      </p:sp>
      <p:sp>
        <p:nvSpPr>
          <p:cNvPr id="2510" name="CustomShape 2"/>
          <p:cNvSpPr/>
          <p:nvPr/>
        </p:nvSpPr>
        <p:spPr>
          <a:xfrm>
            <a:off x="3872880" y="1077120"/>
            <a:ext cx="1295640" cy="696600"/>
          </a:xfrm>
          <a:prstGeom prst="rect">
            <a:avLst>
              <a:gd fmla="val 16667" name="adj"/>
            </a:avLst>
          </a:prstGeom>
          <a:solidFill>
            <a:srgbClr val="ccd6e3"/>
          </a:solidFill>
          <a:ln w="9360">
            <a:solidFill>
              <a:srgbClr val="ccd6e3"/>
            </a:solidFill>
            <a:round/>
          </a:ln>
        </p:spPr>
        <p:txBody>
          <a:bodyPr anchor="ctr" bIns="73440" lIns="0" rIns="0" tIns="73440"/>
          <a:p>
            <a:pPr algn="ctr">
              <a:lnSpc>
                <a:spcPct val="90000"/>
              </a:lnSpc>
            </a:pPr>
            <a:r>
              <a:rPr b="1" lang="it-IT" sz="1000">
                <a:solidFill>
                  <a:srgbClr val="001946"/>
                </a:solidFill>
                <a:latin typeface="Arial"/>
              </a:rPr>
              <a:t>Adempimenti di trasparenza</a:t>
            </a:r>
            <a:endParaRPr/>
          </a:p>
        </p:txBody>
      </p:sp>
      <p:sp>
        <p:nvSpPr>
          <p:cNvPr id="2511" name="CustomShape 3"/>
          <p:cNvSpPr/>
          <p:nvPr/>
        </p:nvSpPr>
        <p:spPr>
          <a:xfrm>
            <a:off x="5384880" y="1077120"/>
            <a:ext cx="1295640" cy="696600"/>
          </a:xfrm>
          <a:prstGeom prst="rect">
            <a:avLst>
              <a:gd fmla="val 16667" name="adj"/>
            </a:avLst>
          </a:prstGeom>
          <a:solidFill>
            <a:srgbClr val="ccd6e3"/>
          </a:solidFill>
          <a:ln w="9360">
            <a:solidFill>
              <a:srgbClr val="ccd6e3"/>
            </a:solidFill>
            <a:round/>
          </a:ln>
        </p:spPr>
        <p:txBody>
          <a:bodyPr anchor="ctr" bIns="73440" lIns="0" rIns="0" tIns="73440"/>
          <a:p>
            <a:pPr algn="ctr">
              <a:lnSpc>
                <a:spcPct val="90000"/>
              </a:lnSpc>
            </a:pPr>
            <a:r>
              <a:rPr b="1" lang="it-IT" sz="1000">
                <a:solidFill>
                  <a:srgbClr val="001946"/>
                </a:solidFill>
                <a:latin typeface="Arial"/>
              </a:rPr>
              <a:t>Misure relative all’inconferibilità di incarichi dirigenziali</a:t>
            </a:r>
            <a:endParaRPr/>
          </a:p>
        </p:txBody>
      </p:sp>
      <p:sp>
        <p:nvSpPr>
          <p:cNvPr id="2512" name="CustomShape 4"/>
          <p:cNvSpPr/>
          <p:nvPr/>
        </p:nvSpPr>
        <p:spPr>
          <a:xfrm>
            <a:off x="6897240" y="1052640"/>
            <a:ext cx="1295640" cy="696600"/>
          </a:xfrm>
          <a:prstGeom prst="rect">
            <a:avLst>
              <a:gd fmla="val 16667" name="adj"/>
            </a:avLst>
          </a:prstGeom>
          <a:solidFill>
            <a:srgbClr val="ccd6e3"/>
          </a:solidFill>
          <a:ln w="9360">
            <a:solidFill>
              <a:srgbClr val="ccd6e3"/>
            </a:solidFill>
            <a:round/>
          </a:ln>
        </p:spPr>
        <p:txBody>
          <a:bodyPr anchor="ctr" bIns="73440" lIns="0" rIns="0" tIns="73440"/>
          <a:p>
            <a:pPr algn="ctr">
              <a:lnSpc>
                <a:spcPct val="90000"/>
              </a:lnSpc>
            </a:pPr>
            <a:r>
              <a:rPr b="1" lang="it-IT" sz="1000">
                <a:solidFill>
                  <a:srgbClr val="001946"/>
                </a:solidFill>
                <a:latin typeface="Arial"/>
              </a:rPr>
              <a:t>Misure relative all’incompatibilità per alcune posizioni dirigenziali</a:t>
            </a:r>
            <a:endParaRPr/>
          </a:p>
        </p:txBody>
      </p:sp>
      <p:sp>
        <p:nvSpPr>
          <p:cNvPr id="2513" name="CustomShape 5"/>
          <p:cNvSpPr/>
          <p:nvPr/>
        </p:nvSpPr>
        <p:spPr>
          <a:xfrm>
            <a:off x="8409240" y="1052640"/>
            <a:ext cx="1295640" cy="696600"/>
          </a:xfrm>
          <a:prstGeom prst="rect">
            <a:avLst>
              <a:gd fmla="val 16667" name="adj"/>
            </a:avLst>
          </a:prstGeom>
          <a:solidFill>
            <a:srgbClr val="ccd6e3"/>
          </a:solidFill>
          <a:ln w="9360">
            <a:solidFill>
              <a:srgbClr val="ccd6e3"/>
            </a:solidFill>
            <a:round/>
          </a:ln>
        </p:spPr>
        <p:txBody>
          <a:bodyPr anchor="ctr" bIns="73440" lIns="0" rIns="0" tIns="73440"/>
          <a:p>
            <a:pPr algn="ctr">
              <a:lnSpc>
                <a:spcPct val="90000"/>
              </a:lnSpc>
            </a:pPr>
            <a:r>
              <a:rPr b="1" lang="it-IT" sz="1000">
                <a:solidFill>
                  <a:srgbClr val="001946"/>
                </a:solidFill>
                <a:latin typeface="Arial"/>
              </a:rPr>
              <a:t>Misure relative a commissioni, uffici e incarichi in caso di delitti contro la P.A.</a:t>
            </a:r>
            <a:endParaRPr/>
          </a:p>
        </p:txBody>
      </p:sp>
      <p:sp>
        <p:nvSpPr>
          <p:cNvPr id="2514" name="CustomShape 6"/>
          <p:cNvSpPr/>
          <p:nvPr/>
        </p:nvSpPr>
        <p:spPr>
          <a:xfrm>
            <a:off x="3872880" y="1845000"/>
            <a:ext cx="1295640" cy="3168000"/>
          </a:xfrm>
          <a:prstGeom prst="rect">
            <a:avLst/>
          </a:prstGeom>
          <a:gradFill>
            <a:gsLst>
              <a:gs pos="0">
                <a:srgbClr val="fffdd7"/>
              </a:gs>
              <a:gs pos="50000">
                <a:srgbClr val="fffc78"/>
              </a:gs>
              <a:gs pos="100000">
                <a:srgbClr val="fffdd7"/>
              </a:gs>
            </a:gsLst>
            <a:lin ang="16200000"/>
          </a:gradFill>
          <a:ln w="9360">
            <a:solidFill>
              <a:srgbClr val="ffcb00"/>
            </a:solidFill>
            <a:round/>
          </a:ln>
        </p:spPr>
        <p:txBody>
          <a:bodyPr bIns="72000" lIns="0" rIns="0" tIns="72000"/>
          <a:p>
            <a:pPr lvl="1">
              <a:lnSpc>
                <a:spcPct val="90000"/>
              </a:lnSpc>
              <a:buSzPct val="120000"/>
              <a:buFont charset="2" typeface="Wingdings"/>
              <a:buChar char=""/>
            </a:pPr>
            <a:r>
              <a:rPr b="1" lang="it-IT" sz="1000">
                <a:solidFill>
                  <a:srgbClr val="002060"/>
                </a:solidFill>
                <a:latin typeface="Arial"/>
              </a:rPr>
              <a:t>Collaborazione con la P.A. di riferimento per la pubblicazione delle informazioni di cui ai commi 1 e 2 dell’art. 22 del D.Lgs. n. 33 del 2013</a:t>
            </a:r>
            <a:endParaRPr/>
          </a:p>
          <a:p>
            <a:pPr lvl="1">
              <a:lnSpc>
                <a:spcPct val="90000"/>
              </a:lnSpc>
              <a:buSzPct val="120000"/>
              <a:buFont charset="2" typeface="Wingdings"/>
              <a:buChar char=""/>
            </a:pPr>
            <a:r>
              <a:rPr b="1" lang="it-IT" sz="1000">
                <a:solidFill>
                  <a:srgbClr val="002060"/>
                </a:solidFill>
                <a:latin typeface="Arial"/>
              </a:rPr>
              <a:t>Pubblicazione sul proprio sito delle informazioni di cui agli artt. 14 e 15 del D.Lgs. n. 33 del 2013</a:t>
            </a:r>
            <a:endParaRPr/>
          </a:p>
          <a:p>
            <a:pPr lvl="1">
              <a:lnSpc>
                <a:spcPct val="90000"/>
              </a:lnSpc>
              <a:buSzPct val="120000"/>
              <a:buFont charset="2" typeface="Wingdings"/>
              <a:buChar char=""/>
            </a:pPr>
            <a:r>
              <a:rPr b="1" lang="it-IT" sz="1000">
                <a:solidFill>
                  <a:srgbClr val="002060"/>
                </a:solidFill>
                <a:latin typeface="Arial"/>
              </a:rPr>
              <a:t>Adempimenti di trasparenza relativamente alle aree indicate nell’art. 1, comma 16, della l. n. 190 del 2012</a:t>
            </a:r>
            <a:endParaRPr/>
          </a:p>
        </p:txBody>
      </p:sp>
      <p:sp>
        <p:nvSpPr>
          <p:cNvPr id="2515" name="CustomShape 7"/>
          <p:cNvSpPr/>
          <p:nvPr/>
        </p:nvSpPr>
        <p:spPr>
          <a:xfrm>
            <a:off x="5384880" y="1845000"/>
            <a:ext cx="1295640" cy="3168000"/>
          </a:xfrm>
          <a:prstGeom prst="rect">
            <a:avLst/>
          </a:prstGeom>
          <a:gradFill>
            <a:gsLst>
              <a:gs pos="0">
                <a:srgbClr val="fffdd7"/>
              </a:gs>
              <a:gs pos="50000">
                <a:srgbClr val="fffc78"/>
              </a:gs>
              <a:gs pos="100000">
                <a:srgbClr val="fffdd7"/>
              </a:gs>
            </a:gsLst>
            <a:lin ang="16200000"/>
          </a:gradFill>
          <a:ln w="9360">
            <a:solidFill>
              <a:srgbClr val="ffcb00"/>
            </a:solidFill>
            <a:round/>
          </a:ln>
        </p:spPr>
        <p:txBody>
          <a:bodyPr bIns="72000" lIns="0" rIns="0" tIns="72000"/>
          <a:p>
            <a:pPr lvl="1">
              <a:lnSpc>
                <a:spcPct val="90000"/>
              </a:lnSpc>
              <a:buSzPct val="120000"/>
              <a:buFont charset="2" typeface="Wingdings"/>
              <a:buChar char=""/>
            </a:pPr>
            <a:r>
              <a:rPr b="1" lang="it-IT" sz="1000">
                <a:solidFill>
                  <a:srgbClr val="001946"/>
                </a:solidFill>
                <a:latin typeface="Arial"/>
              </a:rPr>
              <a:t>Direttive interne per adeguamento degli atti di interpello relativi al conferimento di incarichi</a:t>
            </a:r>
            <a:endParaRPr/>
          </a:p>
          <a:p>
            <a:pPr lvl="1">
              <a:lnSpc>
                <a:spcPct val="90000"/>
              </a:lnSpc>
              <a:buSzPct val="120000"/>
              <a:buFont charset="2" typeface="Wingdings"/>
              <a:buChar char=""/>
            </a:pPr>
            <a:r>
              <a:rPr b="1" lang="it-IT" sz="1000">
                <a:solidFill>
                  <a:srgbClr val="001946"/>
                </a:solidFill>
                <a:latin typeface="Arial"/>
              </a:rPr>
              <a:t>Direttive interne affinché gli interessati rendano la dichiarazione sostitutiva all’atto del conferimento dell’incarico</a:t>
            </a:r>
            <a:endParaRPr/>
          </a:p>
        </p:txBody>
      </p:sp>
      <p:sp>
        <p:nvSpPr>
          <p:cNvPr id="2516" name="CustomShape 8"/>
          <p:cNvSpPr/>
          <p:nvPr/>
        </p:nvSpPr>
        <p:spPr>
          <a:xfrm>
            <a:off x="6897240" y="1845000"/>
            <a:ext cx="1295640" cy="3168000"/>
          </a:xfrm>
          <a:prstGeom prst="rect">
            <a:avLst/>
          </a:prstGeom>
          <a:gradFill>
            <a:gsLst>
              <a:gs pos="0">
                <a:srgbClr val="fffdd7"/>
              </a:gs>
              <a:gs pos="50000">
                <a:srgbClr val="fffc78"/>
              </a:gs>
              <a:gs pos="100000">
                <a:srgbClr val="fffdd7"/>
              </a:gs>
            </a:gsLst>
            <a:lin ang="16200000"/>
          </a:gradFill>
          <a:ln w="9360">
            <a:solidFill>
              <a:srgbClr val="ffcb00"/>
            </a:solidFill>
            <a:round/>
          </a:ln>
        </p:spPr>
        <p:txBody>
          <a:bodyPr bIns="72000" lIns="0" rIns="0" tIns="72000"/>
          <a:p>
            <a:pPr lvl="1">
              <a:lnSpc>
                <a:spcPct val="90000"/>
              </a:lnSpc>
              <a:buSzPct val="120000"/>
              <a:buFont charset="2" typeface="Wingdings"/>
              <a:buChar char=""/>
            </a:pPr>
            <a:r>
              <a:rPr b="1" lang="it-IT" sz="1000">
                <a:solidFill>
                  <a:srgbClr val="001946"/>
                </a:solidFill>
                <a:latin typeface="Arial"/>
              </a:rPr>
              <a:t>Direttive interne per effettuare controlli su situazioni di incompatibilità e sulle conseguenti determinazioni in caso di esito positivo del controllo</a:t>
            </a:r>
            <a:endParaRPr/>
          </a:p>
          <a:p>
            <a:pPr lvl="1">
              <a:lnSpc>
                <a:spcPct val="90000"/>
              </a:lnSpc>
              <a:buSzPct val="120000"/>
              <a:buFont charset="2" typeface="Wingdings"/>
              <a:buChar char=""/>
            </a:pPr>
            <a:r>
              <a:rPr b="1" lang="it-IT" sz="1000">
                <a:solidFill>
                  <a:srgbClr val="001946"/>
                </a:solidFill>
                <a:latin typeface="Arial"/>
              </a:rPr>
              <a:t>Direttive interne per adeguamento degli atti di interpello relativi al conferimento di incarichi</a:t>
            </a:r>
            <a:endParaRPr/>
          </a:p>
        </p:txBody>
      </p:sp>
      <p:sp>
        <p:nvSpPr>
          <p:cNvPr id="2517" name="CustomShape 9"/>
          <p:cNvSpPr/>
          <p:nvPr/>
        </p:nvSpPr>
        <p:spPr>
          <a:xfrm>
            <a:off x="8408880" y="1845000"/>
            <a:ext cx="1295640" cy="3168000"/>
          </a:xfrm>
          <a:prstGeom prst="rect">
            <a:avLst/>
          </a:prstGeom>
          <a:gradFill>
            <a:gsLst>
              <a:gs pos="0">
                <a:srgbClr val="fffdd7"/>
              </a:gs>
              <a:gs pos="50000">
                <a:srgbClr val="fffc78"/>
              </a:gs>
              <a:gs pos="100000">
                <a:srgbClr val="fffdd7"/>
              </a:gs>
            </a:gsLst>
            <a:lin ang="16200000"/>
          </a:gradFill>
          <a:ln w="9360">
            <a:solidFill>
              <a:srgbClr val="ffcb00"/>
            </a:solidFill>
            <a:round/>
          </a:ln>
        </p:spPr>
        <p:txBody>
          <a:bodyPr bIns="72000" lIns="0" rIns="0" tIns="72000"/>
          <a:p>
            <a:pPr lvl="1">
              <a:lnSpc>
                <a:spcPct val="90000"/>
              </a:lnSpc>
              <a:buSzPct val="120000"/>
              <a:buFont charset="2" typeface="Wingdings"/>
              <a:buChar char=""/>
            </a:pPr>
            <a:r>
              <a:rPr b="1" lang="it-IT" sz="1000">
                <a:solidFill>
                  <a:srgbClr val="001946"/>
                </a:solidFill>
                <a:latin typeface="Arial"/>
              </a:rPr>
              <a:t>Atti normativi di modifica dei regolamenti su commissioni</a:t>
            </a:r>
            <a:endParaRPr/>
          </a:p>
          <a:p>
            <a:pPr lvl="1">
              <a:lnSpc>
                <a:spcPct val="90000"/>
              </a:lnSpc>
              <a:buSzPct val="120000"/>
              <a:buFont charset="2" typeface="Wingdings"/>
              <a:buChar char=""/>
            </a:pPr>
            <a:r>
              <a:rPr b="1" lang="it-IT" sz="1000">
                <a:solidFill>
                  <a:srgbClr val="001946"/>
                </a:solidFill>
                <a:latin typeface="Arial"/>
              </a:rPr>
              <a:t> </a:t>
            </a:r>
            <a:r>
              <a:rPr b="1" lang="it-IT" sz="1000">
                <a:solidFill>
                  <a:srgbClr val="001946"/>
                </a:solidFill>
                <a:latin typeface="Arial"/>
              </a:rPr>
              <a:t>Direttive interne per effettuare controlli su precedenti penali e sulle conseguenti determinazioni in caso di esito positivo del controllo</a:t>
            </a:r>
            <a:endParaRPr/>
          </a:p>
          <a:p>
            <a:pPr lvl="1">
              <a:lnSpc>
                <a:spcPct val="90000"/>
              </a:lnSpc>
              <a:buSzPct val="120000"/>
              <a:buFont charset="2" typeface="Wingdings"/>
              <a:buChar char=""/>
            </a:pPr>
            <a:r>
              <a:rPr b="1" lang="it-IT" sz="1000">
                <a:solidFill>
                  <a:srgbClr val="001946"/>
                </a:solidFill>
                <a:latin typeface="Arial"/>
              </a:rPr>
              <a:t>Direttive interne per adeguamento degli atti di interpello per conferimento di incarichi</a:t>
            </a:r>
            <a:endParaRPr/>
          </a:p>
        </p:txBody>
      </p:sp>
      <p:sp>
        <p:nvSpPr>
          <p:cNvPr id="2518" name="CustomShape 10"/>
          <p:cNvSpPr/>
          <p:nvPr/>
        </p:nvSpPr>
        <p:spPr>
          <a:xfrm>
            <a:off x="200520" y="1077120"/>
            <a:ext cx="3456000" cy="696600"/>
          </a:xfrm>
          <a:prstGeom prst="rect">
            <a:avLst>
              <a:gd fmla="val 16667" name="adj"/>
            </a:avLst>
          </a:prstGeom>
          <a:solidFill>
            <a:srgbClr val="ccd6e3"/>
          </a:solidFill>
          <a:ln w="9360">
            <a:solidFill>
              <a:srgbClr val="ccd6e3"/>
            </a:solidFill>
            <a:round/>
          </a:ln>
        </p:spPr>
        <p:txBody>
          <a:bodyPr anchor="ctr" bIns="73440" lIns="0" rIns="0" tIns="73440"/>
          <a:p>
            <a:pPr algn="ctr">
              <a:lnSpc>
                <a:spcPct val="90000"/>
              </a:lnSpc>
            </a:pPr>
            <a:r>
              <a:rPr b="1" lang="it-IT" sz="1000">
                <a:solidFill>
                  <a:srgbClr val="001946"/>
                </a:solidFill>
                <a:latin typeface="Arial"/>
              </a:rPr>
              <a:t>Implementazione del modello di organizzazione, gestione e controllo (cd. MOG) ai sensi del D. Lgs. 231/2001, attraverso l’adozione di Piani di Prevenzione della Corruzione:</a:t>
            </a:r>
            <a:endParaRPr/>
          </a:p>
        </p:txBody>
      </p:sp>
      <p:sp>
        <p:nvSpPr>
          <p:cNvPr id="2519" name="CustomShape 11"/>
          <p:cNvSpPr/>
          <p:nvPr/>
        </p:nvSpPr>
        <p:spPr>
          <a:xfrm>
            <a:off x="200520" y="1845000"/>
            <a:ext cx="3456000" cy="3168000"/>
          </a:xfrm>
          <a:prstGeom prst="rect">
            <a:avLst/>
          </a:prstGeom>
          <a:gradFill>
            <a:gsLst>
              <a:gs pos="0">
                <a:srgbClr val="fffdd7"/>
              </a:gs>
              <a:gs pos="50000">
                <a:srgbClr val="fffc78"/>
              </a:gs>
              <a:gs pos="100000">
                <a:srgbClr val="fffdd7"/>
              </a:gs>
            </a:gsLst>
            <a:lin ang="16200000"/>
          </a:gradFill>
          <a:ln w="9360">
            <a:solidFill>
              <a:srgbClr val="ffcb00"/>
            </a:solidFill>
            <a:round/>
          </a:ln>
        </p:spPr>
        <p:txBody>
          <a:bodyPr bIns="72000" lIns="0" rIns="0" tIns="72000"/>
          <a:p>
            <a:pPr lvl="1">
              <a:lnSpc>
                <a:spcPct val="90000"/>
              </a:lnSpc>
              <a:buSzPct val="120000"/>
              <a:buFont charset="2" typeface="Wingdings"/>
              <a:buChar char=""/>
            </a:pPr>
            <a:r>
              <a:rPr b="1" lang="it-IT" sz="1000">
                <a:solidFill>
                  <a:srgbClr val="001946"/>
                </a:solidFill>
                <a:latin typeface="Arial"/>
              </a:rPr>
              <a:t>Individuazione delle attività a rischio</a:t>
            </a:r>
            <a:endParaRPr/>
          </a:p>
          <a:p>
            <a:pPr lvl="1">
              <a:lnSpc>
                <a:spcPct val="90000"/>
              </a:lnSpc>
              <a:buSzPct val="120000"/>
              <a:buFont charset="2" typeface="Wingdings"/>
              <a:buChar char=""/>
            </a:pPr>
            <a:r>
              <a:rPr b="1" lang="it-IT" sz="1000">
                <a:solidFill>
                  <a:srgbClr val="001946"/>
                </a:solidFill>
                <a:latin typeface="Arial"/>
              </a:rPr>
              <a:t>Programmazione della formazione mirata per le aree a maggior rischio</a:t>
            </a:r>
            <a:endParaRPr/>
          </a:p>
          <a:p>
            <a:pPr lvl="1">
              <a:lnSpc>
                <a:spcPct val="90000"/>
              </a:lnSpc>
              <a:buSzPct val="120000"/>
              <a:buFont charset="2" typeface="Wingdings"/>
              <a:buChar char=""/>
            </a:pPr>
            <a:r>
              <a:rPr b="1" lang="it-IT" sz="1000">
                <a:solidFill>
                  <a:srgbClr val="001946"/>
                </a:solidFill>
                <a:latin typeface="Arial"/>
              </a:rPr>
              <a:t>Previsione di procedure gestionali per la prevenzione dei reati</a:t>
            </a:r>
            <a:endParaRPr/>
          </a:p>
          <a:p>
            <a:pPr lvl="1">
              <a:lnSpc>
                <a:spcPct val="90000"/>
              </a:lnSpc>
              <a:buSzPct val="120000"/>
              <a:buFont charset="2" typeface="Wingdings"/>
              <a:buChar char=""/>
            </a:pPr>
            <a:r>
              <a:rPr b="1" lang="it-IT" sz="1000">
                <a:solidFill>
                  <a:srgbClr val="001946"/>
                </a:solidFill>
                <a:latin typeface="Arial"/>
              </a:rPr>
              <a:t>Individuazione di idonee modalità di gestione delle risorse umane e finanziarie</a:t>
            </a:r>
            <a:endParaRPr/>
          </a:p>
          <a:p>
            <a:pPr lvl="1">
              <a:lnSpc>
                <a:spcPct val="90000"/>
              </a:lnSpc>
              <a:buSzPct val="120000"/>
              <a:buFont charset="2" typeface="Wingdings"/>
              <a:buChar char=""/>
            </a:pPr>
            <a:r>
              <a:rPr b="1" lang="it-IT" sz="1000">
                <a:solidFill>
                  <a:srgbClr val="001946"/>
                </a:solidFill>
                <a:latin typeface="Arial"/>
              </a:rPr>
              <a:t>Introduzione di un Codice di comportamento per i dipendenti, relativo anche ai conflitti di interesse</a:t>
            </a:r>
            <a:endParaRPr/>
          </a:p>
          <a:p>
            <a:pPr lvl="1">
              <a:lnSpc>
                <a:spcPct val="90000"/>
              </a:lnSpc>
              <a:buSzPct val="120000"/>
              <a:buFont charset="2" typeface="Wingdings"/>
              <a:buChar char=""/>
            </a:pPr>
            <a:r>
              <a:rPr b="1" lang="it-IT" sz="1000">
                <a:solidFill>
                  <a:srgbClr val="001946"/>
                </a:solidFill>
                <a:latin typeface="Arial"/>
              </a:rPr>
              <a:t>Regolazione di procedure per l’aggiornamento del modello</a:t>
            </a:r>
            <a:endParaRPr/>
          </a:p>
          <a:p>
            <a:pPr lvl="1">
              <a:lnSpc>
                <a:spcPct val="90000"/>
              </a:lnSpc>
              <a:buSzPct val="120000"/>
              <a:buFont charset="2" typeface="Wingdings"/>
              <a:buChar char=""/>
            </a:pPr>
            <a:r>
              <a:rPr b="1" lang="it-IT" sz="1000">
                <a:solidFill>
                  <a:srgbClr val="001946"/>
                </a:solidFill>
                <a:latin typeface="Arial"/>
              </a:rPr>
              <a:t>Previsione di obblighi di informazione nei confronti dell’organismo vigilante</a:t>
            </a:r>
            <a:endParaRPr/>
          </a:p>
          <a:p>
            <a:pPr lvl="1">
              <a:lnSpc>
                <a:spcPct val="90000"/>
              </a:lnSpc>
              <a:buSzPct val="120000"/>
              <a:buFont charset="2" typeface="Wingdings"/>
              <a:buChar char=""/>
            </a:pPr>
            <a:r>
              <a:rPr b="1" lang="it-IT" sz="1000">
                <a:solidFill>
                  <a:srgbClr val="001946"/>
                </a:solidFill>
                <a:latin typeface="Arial"/>
              </a:rPr>
              <a:t>Regolazione del sistema informativo per attuare il flusso delle informazioni per il monitoraggio</a:t>
            </a:r>
            <a:endParaRPr/>
          </a:p>
          <a:p>
            <a:pPr lvl="1">
              <a:lnSpc>
                <a:spcPct val="90000"/>
              </a:lnSpc>
              <a:buSzPct val="120000"/>
              <a:buFont charset="2" typeface="Wingdings"/>
              <a:buChar char=""/>
            </a:pPr>
            <a:r>
              <a:rPr b="1" lang="it-IT" sz="1000">
                <a:solidFill>
                  <a:srgbClr val="001946"/>
                </a:solidFill>
                <a:latin typeface="Arial"/>
              </a:rPr>
              <a:t>Introduzione di un sistema disciplinare che includa le sanzioni per i casi di illecito</a:t>
            </a:r>
            <a:endParaRPr/>
          </a:p>
          <a:p>
            <a:pPr lvl="1">
              <a:lnSpc>
                <a:spcPct val="90000"/>
              </a:lnSpc>
              <a:buSzPct val="120000"/>
              <a:buFont charset="2" typeface="Wingdings"/>
              <a:buChar char=""/>
            </a:pPr>
            <a:r>
              <a:rPr b="1" lang="it-IT" sz="1000">
                <a:solidFill>
                  <a:srgbClr val="001946"/>
                </a:solidFill>
                <a:latin typeface="Arial"/>
              </a:rPr>
              <a:t>Gestione di meccanismi di </a:t>
            </a:r>
            <a:r>
              <a:rPr b="1" i="1" lang="it-IT" sz="1000">
                <a:solidFill>
                  <a:srgbClr val="001946"/>
                </a:solidFill>
                <a:latin typeface="Arial"/>
              </a:rPr>
              <a:t>accountability</a:t>
            </a:r>
            <a:endParaRPr/>
          </a:p>
          <a:p>
            <a:pPr>
              <a:lnSpc>
                <a:spcPct val="90000"/>
              </a:lnSpc>
            </a:pPr>
            <a:endParaRPr/>
          </a:p>
        </p:txBody>
      </p:sp>
      <p:sp>
        <p:nvSpPr>
          <p:cNvPr id="2520" name="CustomShape 12"/>
          <p:cNvSpPr/>
          <p:nvPr/>
        </p:nvSpPr>
        <p:spPr>
          <a:xfrm>
            <a:off x="344520" y="5483160"/>
            <a:ext cx="3168000" cy="746640"/>
          </a:xfrm>
          <a:prstGeom prst="rect">
            <a:avLst/>
          </a:prstGeom>
        </p:spPr>
        <p:txBody>
          <a:bodyPr bIns="0" lIns="0" rIns="0" tIns="0"/>
          <a:p>
            <a:pPr>
              <a:lnSpc>
                <a:spcPct val="100000"/>
              </a:lnSpc>
            </a:pPr>
            <a:r>
              <a:rPr b="1" lang="it-IT" sz="1000">
                <a:solidFill>
                  <a:srgbClr val="4066aa"/>
                </a:solidFill>
                <a:latin typeface="Arial"/>
              </a:rPr>
              <a:t>Nomina del responsabile per l’attuazione dei Piani di prevenzione della corruzione, anche all’interno dell’organismo di vigilanza ex art. 6 del D.Lgs. 231/01</a:t>
            </a:r>
            <a:endParaRPr/>
          </a:p>
          <a:p>
            <a:pPr>
              <a:lnSpc>
                <a:spcPct val="100000"/>
              </a:lnSpc>
            </a:pPr>
            <a:endParaRPr/>
          </a:p>
        </p:txBody>
      </p:sp>
      <p:sp>
        <p:nvSpPr>
          <p:cNvPr id="2521" name="CustomShape 13"/>
          <p:cNvSpPr/>
          <p:nvPr/>
        </p:nvSpPr>
        <p:spPr>
          <a:xfrm>
            <a:off x="200520" y="5156640"/>
            <a:ext cx="3312000" cy="253800"/>
          </a:xfrm>
          <a:prstGeom prst="rect">
            <a:avLst>
              <a:gd fmla="val 50000" name="adj"/>
            </a:avLst>
          </a:prstGeom>
          <a:gradFill>
            <a:gsLst>
              <a:gs pos="0">
                <a:srgbClr val="ffffff"/>
              </a:gs>
              <a:gs pos="50000">
                <a:srgbClr val="ffc000"/>
              </a:gs>
              <a:gs pos="100000">
                <a:srgbClr val="ffffff"/>
              </a:gs>
            </a:gsLst>
            <a:lin ang="5400000"/>
          </a:gradFill>
        </p:spPr>
      </p:sp>
      <p:sp>
        <p:nvSpPr>
          <p:cNvPr id="2522"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Adempimenti previsti dal P.N.A. in capo agli enti di diritto privato in controllo pubblico e alle società partecipate</a:t>
            </a:r>
            <a:endParaRPr/>
          </a:p>
        </p:txBody>
      </p:sp>
    </p:spTree>
  </p:cSld>
  <p:transition>
    <p:fade/>
  </p:transition>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3" name="Line 1"/>
          <p:cNvSpPr/>
          <p:nvPr/>
        </p:nvSpPr>
        <p:spPr>
          <a:xfrm>
            <a:off x="344160" y="2851920"/>
            <a:ext cx="4330440" cy="0"/>
          </a:xfrm>
          <a:prstGeom prst="line">
            <a:avLst/>
          </a:prstGeom>
          <a:ln w="19080">
            <a:solidFill>
              <a:srgbClr val="ffffff"/>
            </a:solidFill>
            <a:round/>
          </a:ln>
        </p:spPr>
      </p:sp>
      <p:sp>
        <p:nvSpPr>
          <p:cNvPr id="2524" name="CustomShape 2"/>
          <p:cNvSpPr/>
          <p:nvPr/>
        </p:nvSpPr>
        <p:spPr>
          <a:xfrm>
            <a:off x="298440" y="1173240"/>
            <a:ext cx="9210240" cy="272880"/>
          </a:xfrm>
          <a:prstGeom prst="rect">
            <a:avLst/>
          </a:prstGeom>
        </p:spPr>
        <p:txBody>
          <a:bodyPr bIns="45000" lIns="90000" rIns="90000" tIns="45000"/>
          <a:p>
            <a:pPr algn="ctr">
              <a:lnSpc>
                <a:spcPct val="100000"/>
              </a:lnSpc>
            </a:pPr>
            <a:r>
              <a:rPr b="1" lang="it-IT" sz="1200" u="sng">
                <a:solidFill>
                  <a:srgbClr val="007c92"/>
                </a:solidFill>
                <a:latin typeface="Arial"/>
              </a:rPr>
              <a:t>SPECIFICHE PREVISIONI PER GLI ENTI DI DIRITTO PRIVATO IN CONTROLLO PUBBLICO E PER LE SOCIETA' PARTECIPATE </a:t>
            </a:r>
            <a:endParaRPr/>
          </a:p>
        </p:txBody>
      </p:sp>
      <p:sp>
        <p:nvSpPr>
          <p:cNvPr id="2525" name="CustomShape 3"/>
          <p:cNvSpPr/>
          <p:nvPr/>
        </p:nvSpPr>
        <p:spPr>
          <a:xfrm>
            <a:off x="2634840" y="2133720"/>
            <a:ext cx="3994200" cy="3657240"/>
          </a:xfrm>
          <a:prstGeom prst="rect">
            <a:avLst/>
          </a:prstGeom>
          <a:solidFill>
            <a:srgbClr val="007c92"/>
          </a:solidFill>
        </p:spPr>
      </p:sp>
      <p:sp>
        <p:nvSpPr>
          <p:cNvPr id="2526" name="Line 4"/>
          <p:cNvSpPr/>
          <p:nvPr/>
        </p:nvSpPr>
        <p:spPr>
          <a:xfrm>
            <a:off x="4632120" y="2133360"/>
            <a:ext cx="42480" cy="1600200"/>
          </a:xfrm>
          <a:prstGeom prst="line">
            <a:avLst/>
          </a:prstGeom>
          <a:ln w="25560">
            <a:solidFill>
              <a:srgbClr val="ffffff"/>
            </a:solidFill>
            <a:round/>
          </a:ln>
        </p:spPr>
      </p:sp>
      <p:sp>
        <p:nvSpPr>
          <p:cNvPr id="2527" name="Line 5"/>
          <p:cNvSpPr/>
          <p:nvPr/>
        </p:nvSpPr>
        <p:spPr>
          <a:xfrm flipH="1">
            <a:off x="4674600" y="2669040"/>
            <a:ext cx="1369800" cy="1064520"/>
          </a:xfrm>
          <a:prstGeom prst="line">
            <a:avLst/>
          </a:prstGeom>
          <a:ln w="25560">
            <a:solidFill>
              <a:srgbClr val="ffffff"/>
            </a:solidFill>
            <a:round/>
          </a:ln>
        </p:spPr>
      </p:sp>
      <p:sp>
        <p:nvSpPr>
          <p:cNvPr id="2528" name="Line 6"/>
          <p:cNvSpPr/>
          <p:nvPr/>
        </p:nvSpPr>
        <p:spPr>
          <a:xfrm flipH="1">
            <a:off x="5029200" y="2195280"/>
            <a:ext cx="75960" cy="685800"/>
          </a:xfrm>
          <a:prstGeom prst="line">
            <a:avLst/>
          </a:prstGeom>
          <a:ln w="25560">
            <a:solidFill>
              <a:srgbClr val="ffffff"/>
            </a:solidFill>
            <a:round/>
          </a:ln>
        </p:spPr>
      </p:sp>
      <p:sp>
        <p:nvSpPr>
          <p:cNvPr id="2529" name="Line 7"/>
          <p:cNvSpPr/>
          <p:nvPr/>
        </p:nvSpPr>
        <p:spPr>
          <a:xfrm flipH="1">
            <a:off x="5029200" y="2320560"/>
            <a:ext cx="507600" cy="560520"/>
          </a:xfrm>
          <a:prstGeom prst="line">
            <a:avLst/>
          </a:prstGeom>
          <a:ln w="25560">
            <a:solidFill>
              <a:srgbClr val="ffffff"/>
            </a:solidFill>
            <a:round/>
          </a:ln>
        </p:spPr>
      </p:sp>
      <p:sp>
        <p:nvSpPr>
          <p:cNvPr id="2530" name="CustomShape 8"/>
          <p:cNvSpPr/>
          <p:nvPr/>
        </p:nvSpPr>
        <p:spPr>
          <a:xfrm>
            <a:off x="6838920" y="1634760"/>
            <a:ext cx="1752120" cy="875880"/>
          </a:xfrm>
          <a:prstGeom prst="rect">
            <a:avLst>
              <a:gd fmla="val 18750" name="adj1"/>
              <a:gd fmla="val -8333" name="adj2"/>
              <a:gd fmla="val 74288" name="adj3"/>
              <a:gd fmla="val -82423" name="adj4"/>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PROGRAMMA TRIENNALE PER LA TRASPARENZA E L'INTEGRITA'</a:t>
            </a:r>
            <a:endParaRPr/>
          </a:p>
        </p:txBody>
      </p:sp>
      <p:sp>
        <p:nvSpPr>
          <p:cNvPr id="2531" name="CustomShape 9"/>
          <p:cNvSpPr/>
          <p:nvPr/>
        </p:nvSpPr>
        <p:spPr>
          <a:xfrm>
            <a:off x="3276720" y="3962520"/>
            <a:ext cx="2767320" cy="365400"/>
          </a:xfrm>
          <a:prstGeom prst="rect">
            <a:avLst/>
          </a:prstGeom>
        </p:spPr>
        <p:txBody>
          <a:bodyPr bIns="0" lIns="0" rIns="0" tIns="0"/>
          <a:p>
            <a:pPr algn="ctr">
              <a:lnSpc>
                <a:spcPct val="100000"/>
              </a:lnSpc>
            </a:pPr>
            <a:r>
              <a:rPr b="1" lang="it-IT" sz="1200">
                <a:solidFill>
                  <a:srgbClr val="ffffff"/>
                </a:solidFill>
                <a:latin typeface="Arial"/>
              </a:rPr>
              <a:t>MODELLO  DI ORGANIZZAZIONE, GESTIONE E CONTROLLO</a:t>
            </a:r>
            <a:endParaRPr/>
          </a:p>
        </p:txBody>
      </p:sp>
      <p:sp>
        <p:nvSpPr>
          <p:cNvPr id="2532" name="CustomShape 10"/>
          <p:cNvSpPr/>
          <p:nvPr/>
        </p:nvSpPr>
        <p:spPr>
          <a:xfrm>
            <a:off x="6852240" y="2666880"/>
            <a:ext cx="1752120" cy="875880"/>
          </a:xfrm>
          <a:prstGeom prst="rect">
            <a:avLst>
              <a:gd fmla="val 24543" name="adj1"/>
              <a:gd fmla="val -7918" name="adj2"/>
              <a:gd fmla="val -10677" name="adj3"/>
              <a:gd fmla="val -59985" name="adj4"/>
            </a:avLst>
          </a:prstGeom>
          <a:solidFill>
            <a:srgbClr val="ffffff"/>
          </a:solidFill>
          <a:ln w="12600">
            <a:solidFill>
              <a:srgbClr val="ff0000"/>
            </a:solidFill>
            <a:round/>
          </a:ln>
        </p:spPr>
        <p:txBody>
          <a:bodyPr anchor="ctr" bIns="45000" lIns="90000" rIns="90000" tIns="45000"/>
          <a:p>
            <a:pPr algn="ctr">
              <a:lnSpc>
                <a:spcPct val="100000"/>
              </a:lnSpc>
            </a:pPr>
            <a:r>
              <a:rPr b="1" lang="it-IT" sz="1200" u="sng">
                <a:solidFill>
                  <a:srgbClr val="ff0000"/>
                </a:solidFill>
                <a:latin typeface="Arial"/>
              </a:rPr>
              <a:t>PIANO DI PREVENZIONE DELLA CORRUZIONE</a:t>
            </a:r>
            <a:endParaRPr/>
          </a:p>
        </p:txBody>
      </p:sp>
      <p:sp>
        <p:nvSpPr>
          <p:cNvPr id="2533"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Adempimenti previsti dal P.N.A. in capo agli enti di diritto privato in controllo pubblico e alle società partecipate</a:t>
            </a:r>
            <a:endParaRPr/>
          </a:p>
        </p:txBody>
      </p:sp>
    </p:spTree>
  </p:cSld>
  <p:transition>
    <p:fade/>
  </p:transition>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4" name="CustomShape 1"/>
          <p:cNvSpPr/>
          <p:nvPr/>
        </p:nvSpPr>
        <p:spPr>
          <a:xfrm>
            <a:off x="1097640" y="1700640"/>
            <a:ext cx="7909560" cy="2339280"/>
          </a:xfrm>
          <a:prstGeom prst="rect">
            <a:avLst>
              <a:gd fmla="val 16667" name="adj"/>
            </a:avLst>
          </a:prstGeom>
          <a:gradFill>
            <a:gsLst>
              <a:gs pos="0">
                <a:srgbClr val="e5eaf3"/>
              </a:gs>
              <a:gs pos="50000">
                <a:srgbClr val="ccd6e3"/>
              </a:gs>
              <a:gs pos="100000">
                <a:srgbClr val="e5eaf3"/>
              </a:gs>
            </a:gsLst>
            <a:lin ang="5400000"/>
          </a:gradFill>
          <a:ln w="12600">
            <a:solidFill>
              <a:srgbClr val="4b63be"/>
            </a:solidFill>
            <a:round/>
          </a:ln>
        </p:spPr>
      </p:sp>
      <p:sp>
        <p:nvSpPr>
          <p:cNvPr id="2535" name="CustomShape 2"/>
          <p:cNvSpPr/>
          <p:nvPr/>
        </p:nvSpPr>
        <p:spPr>
          <a:xfrm>
            <a:off x="1393200" y="4166280"/>
            <a:ext cx="2592000" cy="7228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Mancata predisposizione del P.T.P.C. </a:t>
            </a:r>
            <a:r>
              <a:rPr i="1" lang="it-IT" sz="1110">
                <a:solidFill>
                  <a:srgbClr val="00338d"/>
                </a:solidFill>
                <a:latin typeface="Verdana"/>
              </a:rPr>
              <a:t>(art. 1, c. 8, l. 190/12; art. 19, c.5, lett. b), D.L. 90/14)</a:t>
            </a:r>
            <a:endParaRPr/>
          </a:p>
        </p:txBody>
      </p:sp>
      <p:sp>
        <p:nvSpPr>
          <p:cNvPr id="2536" name="CustomShape 3"/>
          <p:cNvSpPr/>
          <p:nvPr/>
        </p:nvSpPr>
        <p:spPr>
          <a:xfrm>
            <a:off x="6082920" y="4160160"/>
            <a:ext cx="2592000" cy="7228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Mancata </a:t>
            </a:r>
            <a:r>
              <a:rPr b="1" lang="it-IT" sz="1110" u="sng">
                <a:solidFill>
                  <a:srgbClr val="00338d"/>
                </a:solidFill>
                <a:latin typeface="Verdana"/>
              </a:rPr>
              <a:t>adozione</a:t>
            </a:r>
            <a:r>
              <a:rPr b="1" lang="it-IT" sz="1110">
                <a:solidFill>
                  <a:srgbClr val="00338d"/>
                </a:solidFill>
                <a:latin typeface="Verdana"/>
              </a:rPr>
              <a:t> delle procedure per la selezione e la formazione dei dipendenti </a:t>
            </a:r>
            <a:r>
              <a:rPr i="1" lang="it-IT" sz="1110">
                <a:solidFill>
                  <a:srgbClr val="00338d"/>
                </a:solidFill>
                <a:latin typeface="Verdana"/>
              </a:rPr>
              <a:t>(art. 1, c. 8, l. 190/12)</a:t>
            </a:r>
            <a:endParaRPr/>
          </a:p>
        </p:txBody>
      </p:sp>
      <p:sp>
        <p:nvSpPr>
          <p:cNvPr id="2537" name="CustomShape 4"/>
          <p:cNvSpPr/>
          <p:nvPr/>
        </p:nvSpPr>
        <p:spPr>
          <a:xfrm>
            <a:off x="6082920" y="1900080"/>
            <a:ext cx="2592000" cy="722880"/>
          </a:xfrm>
          <a:prstGeom prst="rect">
            <a:avLst/>
          </a:prstGeom>
          <a:solidFill>
            <a:srgbClr val="00338d"/>
          </a:solidFill>
          <a:ln w="12600">
            <a:solidFill>
              <a:srgbClr val="4b63be"/>
            </a:solidFill>
            <a:miter/>
          </a:ln>
        </p:spPr>
        <p:txBody>
          <a:bodyPr bIns="45000" lIns="90000" rIns="90000" tIns="45000"/>
          <a:p>
            <a:pPr algn="ctr">
              <a:lnSpc>
                <a:spcPct val="100000"/>
              </a:lnSpc>
            </a:pPr>
            <a:r>
              <a:rPr b="1" lang="it-IT" sz="1110">
                <a:solidFill>
                  <a:srgbClr val="ffffff"/>
                </a:solidFill>
                <a:latin typeface="Verdana"/>
              </a:rPr>
              <a:t>Commissione, all'interno della P.A., di un reato di corruzione accertato con sentenza passata in giudicato </a:t>
            </a:r>
            <a:r>
              <a:rPr i="1" lang="it-IT" sz="1110">
                <a:solidFill>
                  <a:srgbClr val="ffffff"/>
                </a:solidFill>
                <a:latin typeface="Verdana"/>
              </a:rPr>
              <a:t>(art. 1, c. 12, l. 190/12)</a:t>
            </a:r>
            <a:endParaRPr/>
          </a:p>
        </p:txBody>
      </p:sp>
      <p:sp>
        <p:nvSpPr>
          <p:cNvPr id="2538" name="CustomShape 5"/>
          <p:cNvSpPr/>
          <p:nvPr/>
        </p:nvSpPr>
        <p:spPr>
          <a:xfrm>
            <a:off x="1404720" y="1930680"/>
            <a:ext cx="2592000" cy="722880"/>
          </a:xfrm>
          <a:prstGeom prst="rect">
            <a:avLst/>
          </a:prstGeom>
          <a:solidFill>
            <a:srgbClr val="00338d"/>
          </a:solidFill>
          <a:ln w="12600">
            <a:solidFill>
              <a:srgbClr val="4b63be"/>
            </a:solidFill>
            <a:miter/>
          </a:ln>
        </p:spPr>
        <p:txBody>
          <a:bodyPr bIns="45000" lIns="90000" rIns="90000" tIns="45000"/>
          <a:p>
            <a:pPr algn="ctr">
              <a:lnSpc>
                <a:spcPct val="100000"/>
              </a:lnSpc>
            </a:pPr>
            <a:r>
              <a:rPr b="1" lang="it-IT" sz="1110">
                <a:solidFill>
                  <a:srgbClr val="ffffff"/>
                </a:solidFill>
                <a:latin typeface="Verdana"/>
              </a:rPr>
              <a:t> </a:t>
            </a:r>
            <a:r>
              <a:rPr b="1" lang="it-IT" sz="1110">
                <a:solidFill>
                  <a:srgbClr val="ffffff"/>
                </a:solidFill>
                <a:latin typeface="Verdana"/>
              </a:rPr>
              <a:t>Ripetute violazioni delle misure di prevenzione previste dal piano da parte dei dipendenti </a:t>
            </a:r>
            <a:r>
              <a:rPr i="1" lang="it-IT" sz="1110">
                <a:solidFill>
                  <a:srgbClr val="ffffff"/>
                </a:solidFill>
                <a:latin typeface="Verdana"/>
              </a:rPr>
              <a:t>(art. 1, c. 14, l. 190/12)</a:t>
            </a:r>
            <a:endParaRPr/>
          </a:p>
        </p:txBody>
      </p:sp>
      <p:sp>
        <p:nvSpPr>
          <p:cNvPr id="2539" name="CustomShape 6"/>
          <p:cNvSpPr/>
          <p:nvPr/>
        </p:nvSpPr>
        <p:spPr>
          <a:xfrm>
            <a:off x="2546280" y="1332000"/>
            <a:ext cx="5154840" cy="169560"/>
          </a:xfrm>
          <a:prstGeom prst="rect">
            <a:avLst/>
          </a:prstGeom>
        </p:spPr>
        <p:txBody>
          <a:bodyPr bIns="0" lIns="0" rIns="0" tIns="0"/>
          <a:p>
            <a:pPr algn="ctr">
              <a:lnSpc>
                <a:spcPct val="100000"/>
              </a:lnSpc>
            </a:pPr>
            <a:r>
              <a:rPr b="1" lang="it-IT" sz="1110" u="sng">
                <a:solidFill>
                  <a:srgbClr val="00338d"/>
                </a:solidFill>
                <a:latin typeface="Arial"/>
              </a:rPr>
              <a:t>RESPONSABILITA' IN MATERIA DI PREVENZIONE DELLA CORRUZIONE</a:t>
            </a:r>
            <a:endParaRPr/>
          </a:p>
        </p:txBody>
      </p:sp>
      <p:sp>
        <p:nvSpPr>
          <p:cNvPr id="2540" name="CustomShape 7"/>
          <p:cNvSpPr/>
          <p:nvPr/>
        </p:nvSpPr>
        <p:spPr>
          <a:xfrm>
            <a:off x="1413000" y="4957920"/>
            <a:ext cx="2571840" cy="11797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Elementi di valutazione della responsabilità dirigenziale</a:t>
            </a:r>
            <a:endParaRPr/>
          </a:p>
          <a:p>
            <a:pPr>
              <a:lnSpc>
                <a:spcPct val="100000"/>
              </a:lnSpc>
              <a:buFont charset="2" typeface="Wingdings"/>
              <a:buChar char=""/>
            </a:pPr>
            <a:r>
              <a:rPr b="1" i="1" lang="it-IT" sz="1289">
                <a:solidFill>
                  <a:srgbClr val="2272ff"/>
                </a:solidFill>
                <a:latin typeface="Arial"/>
              </a:rPr>
              <a:t>Salvo che il fatto costituisca reato, sanzione amministrativa tra 1.000 e 10.000 euro per la </a:t>
            </a:r>
            <a:r>
              <a:rPr b="1" i="1" lang="it-IT" sz="1289" u="sng">
                <a:solidFill>
                  <a:srgbClr val="2272ff"/>
                </a:solidFill>
                <a:latin typeface="Arial"/>
              </a:rPr>
              <a:t>mancata adozione </a:t>
            </a:r>
            <a:r>
              <a:rPr b="1" i="1" lang="it-IT" sz="1289">
                <a:solidFill>
                  <a:srgbClr val="2272ff"/>
                </a:solidFill>
                <a:latin typeface="Arial"/>
              </a:rPr>
              <a:t>del P.T.P.C</a:t>
            </a:r>
            <a:r>
              <a:rPr b="1" i="1" lang="it-IT" sz="1289">
                <a:solidFill>
                  <a:srgbClr val="00338d"/>
                </a:solidFill>
                <a:latin typeface="Arial"/>
              </a:rPr>
              <a:t>.</a:t>
            </a:r>
            <a:endParaRPr/>
          </a:p>
        </p:txBody>
      </p:sp>
      <p:sp>
        <p:nvSpPr>
          <p:cNvPr id="2541" name="CustomShape 8"/>
          <p:cNvSpPr/>
          <p:nvPr/>
        </p:nvSpPr>
        <p:spPr>
          <a:xfrm>
            <a:off x="6054840" y="4959720"/>
            <a:ext cx="2571840" cy="39348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Elementi di valutazione della responsabilità dirigenziale</a:t>
            </a:r>
            <a:endParaRPr/>
          </a:p>
        </p:txBody>
      </p:sp>
      <p:sp>
        <p:nvSpPr>
          <p:cNvPr id="2542" name="CustomShape 9"/>
          <p:cNvSpPr/>
          <p:nvPr/>
        </p:nvSpPr>
        <p:spPr>
          <a:xfrm>
            <a:off x="6082920" y="2756520"/>
            <a:ext cx="2571840" cy="1179720"/>
          </a:xfrm>
          <a:prstGeom prst="rect">
            <a:avLst/>
          </a:prstGeom>
        </p:spPr>
        <p:txBody>
          <a:bodyPr bIns="0" lIns="0" rIns="0" tIns="0"/>
          <a:p>
            <a:pPr>
              <a:lnSpc>
                <a:spcPct val="100000"/>
              </a:lnSpc>
              <a:buFont charset="2" typeface="Wingdings"/>
              <a:buChar char=""/>
            </a:pPr>
            <a:r>
              <a:rPr b="1" i="1" lang="it-IT" sz="1289">
                <a:solidFill>
                  <a:srgbClr val="ffffff"/>
                </a:solidFill>
                <a:latin typeface="Arial"/>
              </a:rPr>
              <a:t>Responsabilità dirigenziale</a:t>
            </a:r>
            <a:endParaRPr/>
          </a:p>
          <a:p>
            <a:pPr>
              <a:lnSpc>
                <a:spcPct val="100000"/>
              </a:lnSpc>
              <a:buFont charset="2" typeface="Wingdings"/>
              <a:buChar char=""/>
            </a:pPr>
            <a:r>
              <a:rPr b="1" i="1" lang="it-IT" sz="1289">
                <a:solidFill>
                  <a:srgbClr val="ffffff"/>
                </a:solidFill>
                <a:latin typeface="Arial"/>
              </a:rPr>
              <a:t>Responsabilità disciplinare</a:t>
            </a:r>
            <a:endParaRPr/>
          </a:p>
          <a:p>
            <a:pPr>
              <a:lnSpc>
                <a:spcPct val="100000"/>
              </a:lnSpc>
              <a:buFont charset="2" typeface="Wingdings"/>
              <a:buChar char=""/>
            </a:pPr>
            <a:r>
              <a:rPr b="1" i="1" lang="it-IT" sz="1289">
                <a:solidFill>
                  <a:srgbClr val="ffffff"/>
                </a:solidFill>
                <a:latin typeface="Arial"/>
              </a:rPr>
              <a:t>Danno erariale, anche in termini di danno all'immagine della pubblica amministrazione</a:t>
            </a:r>
            <a:endParaRPr/>
          </a:p>
        </p:txBody>
      </p:sp>
      <p:sp>
        <p:nvSpPr>
          <p:cNvPr id="2543" name="CustomShape 10"/>
          <p:cNvSpPr/>
          <p:nvPr/>
        </p:nvSpPr>
        <p:spPr>
          <a:xfrm>
            <a:off x="1400040" y="2768400"/>
            <a:ext cx="2571840" cy="590040"/>
          </a:xfrm>
          <a:prstGeom prst="rect">
            <a:avLst/>
          </a:prstGeom>
        </p:spPr>
        <p:txBody>
          <a:bodyPr bIns="0" lIns="0" rIns="0" tIns="0"/>
          <a:p>
            <a:pPr>
              <a:lnSpc>
                <a:spcPct val="100000"/>
              </a:lnSpc>
              <a:buFont charset="2" typeface="Wingdings"/>
              <a:buChar char=""/>
            </a:pPr>
            <a:r>
              <a:rPr b="1" i="1" lang="it-IT" sz="1289">
                <a:solidFill>
                  <a:srgbClr val="ffffff"/>
                </a:solidFill>
                <a:latin typeface="Arial"/>
              </a:rPr>
              <a:t>Responsabilità dirigenziale</a:t>
            </a:r>
            <a:endParaRPr/>
          </a:p>
          <a:p>
            <a:pPr>
              <a:lnSpc>
                <a:spcPct val="100000"/>
              </a:lnSpc>
              <a:buFont charset="2" typeface="Wingdings"/>
              <a:buChar char=""/>
            </a:pPr>
            <a:r>
              <a:rPr b="1" i="1" lang="it-IT" sz="1289">
                <a:solidFill>
                  <a:srgbClr val="ffffff"/>
                </a:solidFill>
                <a:latin typeface="Arial"/>
              </a:rPr>
              <a:t>Responsabilità disciplinare per omesso controllo</a:t>
            </a:r>
            <a:endParaRPr/>
          </a:p>
        </p:txBody>
      </p:sp>
      <p:pic>
        <p:nvPicPr>
          <p:cNvPr descr="" id="2544" name="Picture 2"/>
          <p:cNvPicPr/>
          <p:nvPr/>
        </p:nvPicPr>
        <p:blipFill>
          <a:blip r:embed="rId1"/>
          <a:stretch>
            <a:fillRect/>
          </a:stretch>
        </p:blipFill>
        <p:spPr>
          <a:xfrm>
            <a:off x="1856160" y="1209240"/>
            <a:ext cx="742680" cy="670320"/>
          </a:xfrm>
          <a:prstGeom prst="rect">
            <a:avLst/>
          </a:prstGeom>
        </p:spPr>
      </p:pic>
      <p:sp>
        <p:nvSpPr>
          <p:cNvPr id="2545"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 </a:t>
            </a:r>
            <a:r>
              <a:rPr b="1" lang="en-US">
                <a:solidFill>
                  <a:srgbClr val="c00000"/>
                </a:solidFill>
                <a:latin typeface="Verdana"/>
                <a:ea typeface="Verdana"/>
              </a:rPr>
              <a:t>
</a:t>
            </a:r>
            <a:r>
              <a:rPr lang="en-US" sz="1600">
                <a:solidFill>
                  <a:srgbClr val="c00000"/>
                </a:solidFill>
                <a:latin typeface="Verdana"/>
                <a:ea typeface="Verdana"/>
              </a:rPr>
              <a:t>Le responsabilità in capo al RPC</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6" name="CustomShape 1"/>
          <p:cNvSpPr/>
          <p:nvPr/>
        </p:nvSpPr>
        <p:spPr>
          <a:xfrm>
            <a:off x="1230840" y="2052720"/>
            <a:ext cx="2592000" cy="7228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Mancata predisposizione del P.T.T.I. </a:t>
            </a:r>
            <a:r>
              <a:rPr i="1" lang="it-IT" sz="1110">
                <a:solidFill>
                  <a:srgbClr val="00338d"/>
                </a:solidFill>
                <a:latin typeface="Verdana"/>
              </a:rPr>
              <a:t>(art. 46, D.Lgs. 33/13; art. 19, c.5, lett. B), D.L. 90/14)</a:t>
            </a:r>
            <a:endParaRPr/>
          </a:p>
        </p:txBody>
      </p:sp>
      <p:sp>
        <p:nvSpPr>
          <p:cNvPr id="2547" name="CustomShape 2"/>
          <p:cNvSpPr/>
          <p:nvPr/>
        </p:nvSpPr>
        <p:spPr>
          <a:xfrm>
            <a:off x="6149520" y="2052720"/>
            <a:ext cx="2592000" cy="7228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 </a:t>
            </a:r>
            <a:r>
              <a:rPr b="1" lang="it-IT" sz="1110">
                <a:solidFill>
                  <a:srgbClr val="00338d"/>
                </a:solidFill>
                <a:latin typeface="Verdana"/>
              </a:rPr>
              <a:t>Inadempimento degli obblighi di pubblicazione previsti dalla normativa vigente </a:t>
            </a:r>
            <a:r>
              <a:rPr i="1" lang="it-IT" sz="1110">
                <a:solidFill>
                  <a:srgbClr val="00338d"/>
                </a:solidFill>
                <a:latin typeface="Verdana"/>
              </a:rPr>
              <a:t>(art. 46, D.Lgs. 33/13)</a:t>
            </a:r>
            <a:endParaRPr/>
          </a:p>
        </p:txBody>
      </p:sp>
      <p:sp>
        <p:nvSpPr>
          <p:cNvPr id="2548" name="CustomShape 3"/>
          <p:cNvSpPr/>
          <p:nvPr/>
        </p:nvSpPr>
        <p:spPr>
          <a:xfrm>
            <a:off x="2693160" y="1320120"/>
            <a:ext cx="4689720" cy="169560"/>
          </a:xfrm>
          <a:prstGeom prst="rect">
            <a:avLst/>
          </a:prstGeom>
        </p:spPr>
        <p:txBody>
          <a:bodyPr bIns="0" lIns="0" rIns="0" tIns="0"/>
          <a:p>
            <a:pPr algn="ctr">
              <a:lnSpc>
                <a:spcPct val="100000"/>
              </a:lnSpc>
            </a:pPr>
            <a:r>
              <a:rPr b="1" lang="it-IT" sz="1110" u="sng">
                <a:solidFill>
                  <a:srgbClr val="00338d"/>
                </a:solidFill>
                <a:latin typeface="Arial"/>
              </a:rPr>
              <a:t>RESPONSABILITA' IN MATERIA DI TRASPARENZA</a:t>
            </a:r>
            <a:endParaRPr/>
          </a:p>
        </p:txBody>
      </p:sp>
      <p:sp>
        <p:nvSpPr>
          <p:cNvPr id="2549" name="CustomShape 4"/>
          <p:cNvSpPr/>
          <p:nvPr/>
        </p:nvSpPr>
        <p:spPr>
          <a:xfrm>
            <a:off x="1250640" y="2909160"/>
            <a:ext cx="2571840" cy="275220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Elementi di valutazione della responsabilità dirigenziale</a:t>
            </a:r>
            <a:endParaRPr/>
          </a:p>
          <a:p>
            <a:pPr>
              <a:lnSpc>
                <a:spcPct val="100000"/>
              </a:lnSpc>
              <a:buFont charset="2" typeface="Wingdings"/>
              <a:buChar char=""/>
            </a:pPr>
            <a:r>
              <a:rPr b="1" i="1" lang="it-IT" sz="1289">
                <a:solidFill>
                  <a:srgbClr val="00338d"/>
                </a:solidFill>
                <a:latin typeface="Arial"/>
              </a:rPr>
              <a:t>Danno all'immagine della pubblica amministrazione</a:t>
            </a:r>
            <a:endParaRPr/>
          </a:p>
          <a:p>
            <a:pPr>
              <a:lnSpc>
                <a:spcPct val="100000"/>
              </a:lnSpc>
              <a:buFont charset="2" typeface="Wingdings"/>
              <a:buChar char=""/>
            </a:pPr>
            <a:r>
              <a:rPr b="1" i="1" lang="it-IT" sz="1289">
                <a:solidFill>
                  <a:srgbClr val="00338d"/>
                </a:solidFill>
                <a:latin typeface="Arial"/>
              </a:rPr>
              <a:t>Valutazione ai fini della corresponsione della retribuzione di risultato e del trattamento accessorio collegato alla performance individuale </a:t>
            </a:r>
            <a:endParaRPr/>
          </a:p>
          <a:p>
            <a:pPr>
              <a:lnSpc>
                <a:spcPct val="100000"/>
              </a:lnSpc>
              <a:buFont charset="2" typeface="Wingdings"/>
              <a:buChar char=""/>
            </a:pPr>
            <a:r>
              <a:rPr b="1" i="1" lang="it-IT" sz="1289">
                <a:solidFill>
                  <a:srgbClr val="2272ff"/>
                </a:solidFill>
                <a:latin typeface="Arial"/>
              </a:rPr>
              <a:t>Salvo che il fatto costituisca reato, sanzione amministrativa tra 1.000 e 10.000 euro per la </a:t>
            </a:r>
            <a:r>
              <a:rPr b="1" i="1" lang="it-IT" sz="1289" u="sng">
                <a:solidFill>
                  <a:srgbClr val="2272ff"/>
                </a:solidFill>
                <a:latin typeface="Arial"/>
              </a:rPr>
              <a:t>mancata adozione </a:t>
            </a:r>
            <a:r>
              <a:rPr b="1" i="1" lang="it-IT" sz="1289">
                <a:solidFill>
                  <a:srgbClr val="2272ff"/>
                </a:solidFill>
                <a:latin typeface="Arial"/>
              </a:rPr>
              <a:t>del P.T.T.I.</a:t>
            </a:r>
            <a:endParaRPr/>
          </a:p>
        </p:txBody>
      </p:sp>
      <p:sp>
        <p:nvSpPr>
          <p:cNvPr id="2550" name="CustomShape 5"/>
          <p:cNvSpPr/>
          <p:nvPr/>
        </p:nvSpPr>
        <p:spPr>
          <a:xfrm>
            <a:off x="6169320" y="2909160"/>
            <a:ext cx="2571840" cy="196596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Elementi di valutazione della responsabilità dirigenziale</a:t>
            </a:r>
            <a:endParaRPr/>
          </a:p>
          <a:p>
            <a:pPr>
              <a:lnSpc>
                <a:spcPct val="100000"/>
              </a:lnSpc>
              <a:buFont charset="2" typeface="Wingdings"/>
              <a:buChar char=""/>
            </a:pPr>
            <a:r>
              <a:rPr b="1" i="1" lang="it-IT" sz="1289">
                <a:solidFill>
                  <a:srgbClr val="00338d"/>
                </a:solidFill>
                <a:latin typeface="Arial"/>
              </a:rPr>
              <a:t>Danno all'immagine della pubblica amministrazione</a:t>
            </a:r>
            <a:endParaRPr/>
          </a:p>
          <a:p>
            <a:pPr>
              <a:lnSpc>
                <a:spcPct val="100000"/>
              </a:lnSpc>
              <a:buFont charset="2" typeface="Wingdings"/>
              <a:buChar char=""/>
            </a:pPr>
            <a:r>
              <a:rPr b="1" i="1" lang="it-IT" sz="1289">
                <a:solidFill>
                  <a:srgbClr val="00338d"/>
                </a:solidFill>
                <a:latin typeface="Arial"/>
              </a:rPr>
              <a:t>Valutazione ai fini della corresponsione della retribuzione di risultato e del trattamento accessorio collegato alla performance individuale </a:t>
            </a:r>
            <a:endParaRPr/>
          </a:p>
        </p:txBody>
      </p:sp>
      <p:pic>
        <p:nvPicPr>
          <p:cNvPr descr="" id="2551" name="Picture 2"/>
          <p:cNvPicPr/>
          <p:nvPr/>
        </p:nvPicPr>
        <p:blipFill>
          <a:blip r:embed="rId1"/>
          <a:stretch>
            <a:fillRect/>
          </a:stretch>
        </p:blipFill>
        <p:spPr>
          <a:xfrm>
            <a:off x="2155320" y="1209240"/>
            <a:ext cx="742680" cy="670320"/>
          </a:xfrm>
          <a:prstGeom prst="rect">
            <a:avLst/>
          </a:prstGeom>
        </p:spPr>
      </p:pic>
      <p:sp>
        <p:nvSpPr>
          <p:cNvPr id="2552" name="TextShape 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Le responsabilità in capo al RPC</a:t>
            </a: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3" name="CustomShape 1"/>
          <p:cNvSpPr/>
          <p:nvPr/>
        </p:nvSpPr>
        <p:spPr>
          <a:xfrm>
            <a:off x="2693160" y="1102680"/>
            <a:ext cx="4689720" cy="187560"/>
          </a:xfrm>
          <a:prstGeom prst="rect">
            <a:avLst>
              <a:gd fmla="val 16667" name="adj"/>
            </a:avLst>
          </a:prstGeom>
          <a:solidFill>
            <a:srgbClr val="ccd6e3"/>
          </a:solidFill>
          <a:ln>
            <a:solidFill>
              <a:srgbClr val="006666"/>
            </a:solidFill>
          </a:ln>
        </p:spPr>
        <p:txBody>
          <a:bodyPr bIns="0" lIns="0" rIns="0" tIns="0"/>
          <a:p>
            <a:pPr algn="ctr">
              <a:lnSpc>
                <a:spcPct val="100000"/>
              </a:lnSpc>
            </a:pPr>
            <a:r>
              <a:rPr b="1" lang="it-IT" sz="1110" u="sng">
                <a:solidFill>
                  <a:srgbClr val="00338d"/>
                </a:solidFill>
                <a:latin typeface="Arial"/>
              </a:rPr>
              <a:t>ESIMENTI</a:t>
            </a:r>
            <a:endParaRPr/>
          </a:p>
        </p:txBody>
      </p:sp>
      <p:sp>
        <p:nvSpPr>
          <p:cNvPr id="2554" name="CustomShape 2"/>
          <p:cNvSpPr/>
          <p:nvPr/>
        </p:nvSpPr>
        <p:spPr>
          <a:xfrm>
            <a:off x="937440" y="1917360"/>
            <a:ext cx="2153880" cy="1295640"/>
          </a:xfrm>
          <a:prstGeom prst="rect">
            <a:avLst>
              <a:gd fmla="val 33900" name="adj"/>
            </a:avLst>
          </a:prstGeom>
          <a:solidFill>
            <a:srgbClr val="1a43aa"/>
          </a:solidFill>
          <a:ln w="9360">
            <a:solidFill>
              <a:srgbClr val="9999ff"/>
            </a:solidFill>
            <a:miter/>
          </a:ln>
        </p:spPr>
        <p:txBody>
          <a:bodyPr anchor="ctr" bIns="45000" lIns="49680" rIns="16560" tIns="45000"/>
          <a:p>
            <a:pPr algn="ctr">
              <a:lnSpc>
                <a:spcPct val="100000"/>
              </a:lnSpc>
            </a:pPr>
            <a:r>
              <a:rPr b="1" lang="it-IT" sz="1110">
                <a:solidFill>
                  <a:srgbClr val="ffffff"/>
                </a:solidFill>
                <a:latin typeface="Verdana"/>
              </a:rPr>
              <a:t>In caso di commissione, all'interno della P.A., di un reato di corruzione accertato con sentenza passata in giudicato </a:t>
            </a:r>
            <a:endParaRPr/>
          </a:p>
          <a:p>
            <a:pPr algn="ctr">
              <a:lnSpc>
                <a:spcPct val="100000"/>
              </a:lnSpc>
            </a:pPr>
            <a:r>
              <a:rPr i="1" lang="it-IT" sz="1110">
                <a:solidFill>
                  <a:srgbClr val="ffffff"/>
                </a:solidFill>
                <a:latin typeface="Verdana"/>
              </a:rPr>
              <a:t>(Art. 1, c. 12, l. 190/12)</a:t>
            </a:r>
            <a:r>
              <a:rPr b="1" lang="it-IT" sz="1110">
                <a:solidFill>
                  <a:srgbClr val="ffffff"/>
                </a:solidFill>
                <a:latin typeface="Verdana"/>
              </a:rPr>
              <a:t> </a:t>
            </a:r>
            <a:endParaRPr/>
          </a:p>
        </p:txBody>
      </p:sp>
      <p:sp>
        <p:nvSpPr>
          <p:cNvPr id="2555" name="CustomShape 3"/>
          <p:cNvSpPr/>
          <p:nvPr/>
        </p:nvSpPr>
        <p:spPr>
          <a:xfrm>
            <a:off x="3756600" y="1651680"/>
            <a:ext cx="2193120" cy="51156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Aver predisposto, prima della commissione del fatto, il P.T.P.C.</a:t>
            </a:r>
            <a:endParaRPr/>
          </a:p>
        </p:txBody>
      </p:sp>
      <p:sp>
        <p:nvSpPr>
          <p:cNvPr id="2556" name="CustomShape 4"/>
          <p:cNvSpPr/>
          <p:nvPr/>
        </p:nvSpPr>
        <p:spPr>
          <a:xfrm>
            <a:off x="3756600" y="2269440"/>
            <a:ext cx="2193120" cy="51156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Aver osservato le prescrizioni di cui all'art. 1, c.9 e 10, della l. 190/12</a:t>
            </a:r>
            <a:endParaRPr/>
          </a:p>
        </p:txBody>
      </p:sp>
      <p:sp>
        <p:nvSpPr>
          <p:cNvPr id="2557" name="CustomShape 5"/>
          <p:cNvSpPr/>
          <p:nvPr/>
        </p:nvSpPr>
        <p:spPr>
          <a:xfrm>
            <a:off x="3729600" y="2891520"/>
            <a:ext cx="2193120" cy="51156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Aver vigilato sul funzionamento e sull'osservanza del piano</a:t>
            </a:r>
            <a:endParaRPr/>
          </a:p>
        </p:txBody>
      </p:sp>
      <p:sp>
        <p:nvSpPr>
          <p:cNvPr id="2558" name="CustomShape 6"/>
          <p:cNvSpPr/>
          <p:nvPr/>
        </p:nvSpPr>
        <p:spPr>
          <a:xfrm>
            <a:off x="952560" y="4241880"/>
            <a:ext cx="2153880" cy="1295640"/>
          </a:xfrm>
          <a:prstGeom prst="rect">
            <a:avLst>
              <a:gd fmla="val 33900" name="adj"/>
            </a:avLst>
          </a:prstGeom>
          <a:solidFill>
            <a:srgbClr val="1a43aa"/>
          </a:solidFill>
          <a:ln w="9360">
            <a:solidFill>
              <a:srgbClr val="9999ff"/>
            </a:solidFill>
            <a:miter/>
          </a:ln>
        </p:spPr>
        <p:txBody>
          <a:bodyPr anchor="ctr" bIns="45000" lIns="49680" rIns="16560" tIns="45000"/>
          <a:p>
            <a:pPr algn="ctr">
              <a:lnSpc>
                <a:spcPct val="100000"/>
              </a:lnSpc>
            </a:pPr>
            <a:r>
              <a:rPr b="1" lang="it-IT" sz="1110">
                <a:solidFill>
                  <a:srgbClr val="ffffff"/>
                </a:solidFill>
                <a:latin typeface="Verdana"/>
              </a:rPr>
              <a:t>In caso di mancata predisposizione del P.T.T.I.  o inadempimento degli obblighi di pubblicazione  </a:t>
            </a:r>
            <a:r>
              <a:rPr i="1" lang="it-IT" sz="1110">
                <a:solidFill>
                  <a:srgbClr val="ffffff"/>
                </a:solidFill>
                <a:latin typeface="Verdana"/>
              </a:rPr>
              <a:t>(Art. 46, c. 2, D.Lgs. 33/13)</a:t>
            </a:r>
            <a:r>
              <a:rPr b="1" lang="it-IT" sz="1110">
                <a:solidFill>
                  <a:srgbClr val="ffffff"/>
                </a:solidFill>
                <a:latin typeface="Verdana"/>
              </a:rPr>
              <a:t> </a:t>
            </a:r>
            <a:endParaRPr/>
          </a:p>
        </p:txBody>
      </p:sp>
      <p:sp>
        <p:nvSpPr>
          <p:cNvPr id="2559" name="CustomShape 7"/>
          <p:cNvSpPr/>
          <p:nvPr/>
        </p:nvSpPr>
        <p:spPr>
          <a:xfrm>
            <a:off x="3729600" y="4520160"/>
            <a:ext cx="2193120" cy="73908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Prova che l'inadempimento non è imputabile al Responsabile</a:t>
            </a:r>
            <a:endParaRPr/>
          </a:p>
        </p:txBody>
      </p:sp>
      <p:sp>
        <p:nvSpPr>
          <p:cNvPr id="2560" name="CustomShape 8"/>
          <p:cNvSpPr/>
          <p:nvPr/>
        </p:nvSpPr>
        <p:spPr>
          <a:xfrm>
            <a:off x="6348960" y="1350360"/>
            <a:ext cx="3123720" cy="4737960"/>
          </a:xfrm>
          <a:prstGeom prst="rect">
            <a:avLst/>
          </a:prstGeom>
        </p:spPr>
        <p:txBody>
          <a:bodyPr bIns="0" lIns="0" rIns="0" tIns="0"/>
          <a:p>
            <a:pPr>
              <a:lnSpc>
                <a:spcPct val="100000"/>
              </a:lnSpc>
              <a:buFont charset="2" typeface="Wingdings"/>
              <a:buChar char=""/>
            </a:pPr>
            <a:r>
              <a:rPr b="1" lang="it-IT" sz="1110">
                <a:solidFill>
                  <a:srgbClr val="00338d"/>
                </a:solidFill>
                <a:latin typeface="Arial"/>
              </a:rPr>
              <a:t>Inserimento nel P.T.P.C. dei contenuti minimi previsti dalla legge e dal P.N.A., tra cui:</a:t>
            </a:r>
            <a:endParaRPr/>
          </a:p>
          <a:p>
            <a:pPr lvl="1">
              <a:lnSpc>
                <a:spcPct val="100000"/>
              </a:lnSpc>
              <a:buFont typeface="Arial"/>
              <a:buChar char="•"/>
            </a:pPr>
            <a:r>
              <a:rPr b="1" lang="it-IT" sz="1110">
                <a:solidFill>
                  <a:srgbClr val="00338d"/>
                </a:solidFill>
                <a:latin typeface="Arial"/>
              </a:rPr>
              <a:t>Individuazione delle attività a maggiore rischio di corruzione</a:t>
            </a:r>
            <a:endParaRPr/>
          </a:p>
          <a:p>
            <a:pPr lvl="1">
              <a:lnSpc>
                <a:spcPct val="100000"/>
              </a:lnSpc>
              <a:buFont typeface="Arial"/>
              <a:buChar char="•"/>
            </a:pPr>
            <a:r>
              <a:rPr b="1" lang="it-IT" sz="1110">
                <a:solidFill>
                  <a:srgbClr val="00338d"/>
                </a:solidFill>
                <a:latin typeface="Arial"/>
              </a:rPr>
              <a:t>Per le attività di cui sopra, previsione di meccanismi di formazione, attuazione e controllo</a:t>
            </a:r>
            <a:endParaRPr/>
          </a:p>
          <a:p>
            <a:pPr lvl="1">
              <a:lnSpc>
                <a:spcPct val="100000"/>
              </a:lnSpc>
              <a:buFont typeface="Arial"/>
              <a:buChar char="•"/>
            </a:pPr>
            <a:r>
              <a:rPr b="1" lang="it-IT" sz="1110">
                <a:solidFill>
                  <a:srgbClr val="00338d"/>
                </a:solidFill>
                <a:latin typeface="Arial"/>
              </a:rPr>
              <a:t>Per le attività di cui sopra, previsione di obblighi di informazione nei confronti del responsabile</a:t>
            </a:r>
            <a:endParaRPr/>
          </a:p>
          <a:p>
            <a:pPr lvl="1">
              <a:lnSpc>
                <a:spcPct val="100000"/>
              </a:lnSpc>
              <a:buFont typeface="Arial"/>
              <a:buChar char="•"/>
            </a:pPr>
            <a:r>
              <a:rPr b="1" lang="it-IT" sz="1110">
                <a:solidFill>
                  <a:srgbClr val="00338d"/>
                </a:solidFill>
                <a:latin typeface="Arial"/>
              </a:rPr>
              <a:t>Monitoraggio dei termini per la conclusione dei procedimenti</a:t>
            </a:r>
            <a:endParaRPr/>
          </a:p>
          <a:p>
            <a:pPr lvl="1">
              <a:lnSpc>
                <a:spcPct val="100000"/>
              </a:lnSpc>
              <a:buFont typeface="Arial"/>
              <a:buChar char="•"/>
            </a:pPr>
            <a:r>
              <a:rPr b="1" lang="it-IT" sz="1110">
                <a:solidFill>
                  <a:srgbClr val="00338d"/>
                </a:solidFill>
                <a:latin typeface="Arial"/>
              </a:rPr>
              <a:t>Monitoraggio dei soggetti che hanno rapporti con la P.A.</a:t>
            </a:r>
            <a:endParaRPr/>
          </a:p>
          <a:p>
            <a:pPr lvl="1">
              <a:lnSpc>
                <a:spcPct val="100000"/>
              </a:lnSpc>
              <a:buFont typeface="Arial"/>
              <a:buChar char="•"/>
            </a:pPr>
            <a:r>
              <a:rPr b="1" lang="it-IT" sz="1110">
                <a:solidFill>
                  <a:srgbClr val="00338d"/>
                </a:solidFill>
                <a:latin typeface="Arial"/>
              </a:rPr>
              <a:t>Individuazione di obblighi di trasparenza ulteriori rispetto a quelli previsti dalla legge</a:t>
            </a:r>
            <a:endParaRPr/>
          </a:p>
          <a:p>
            <a:pPr>
              <a:lnSpc>
                <a:spcPct val="100000"/>
              </a:lnSpc>
              <a:buFont charset="2" typeface="Wingdings"/>
              <a:buChar char=""/>
            </a:pPr>
            <a:r>
              <a:rPr b="1" lang="it-IT" sz="1110">
                <a:solidFill>
                  <a:srgbClr val="00338d"/>
                </a:solidFill>
                <a:latin typeface="Arial"/>
              </a:rPr>
              <a:t>Verifica dell'efficace attuazione del piano e della sua idoneità</a:t>
            </a:r>
            <a:endParaRPr/>
          </a:p>
          <a:p>
            <a:pPr>
              <a:lnSpc>
                <a:spcPct val="100000"/>
              </a:lnSpc>
              <a:buFont charset="2" typeface="Wingdings"/>
              <a:buChar char=""/>
            </a:pPr>
            <a:r>
              <a:rPr b="1" lang="it-IT" sz="1110">
                <a:solidFill>
                  <a:srgbClr val="00338d"/>
                </a:solidFill>
                <a:latin typeface="Arial"/>
              </a:rPr>
              <a:t>Verifica, d'intesa con il dirigente competente, dell'effettiva rotazione degli incarichi negli uffici preposti allo svolgimento delle attività nel cui ambito è più elevato il rischio che siano commessi reati di corruzione</a:t>
            </a:r>
            <a:endParaRPr/>
          </a:p>
          <a:p>
            <a:pPr>
              <a:lnSpc>
                <a:spcPct val="100000"/>
              </a:lnSpc>
              <a:buFont charset="2" typeface="Wingdings"/>
              <a:buChar char=""/>
            </a:pPr>
            <a:r>
              <a:rPr b="1" lang="it-IT" sz="1110">
                <a:solidFill>
                  <a:srgbClr val="00338d"/>
                </a:solidFill>
                <a:latin typeface="Arial"/>
              </a:rPr>
              <a:t>Individuazione del personale da inserire nei programmi di formazione </a:t>
            </a:r>
            <a:endParaRPr/>
          </a:p>
        </p:txBody>
      </p:sp>
      <p:sp>
        <p:nvSpPr>
          <p:cNvPr id="2561" name="CustomShape 9"/>
          <p:cNvSpPr/>
          <p:nvPr/>
        </p:nvSpPr>
        <p:spPr>
          <a:xfrm>
            <a:off x="5950080" y="6003000"/>
            <a:ext cx="4652640" cy="371520"/>
          </a:xfrm>
          <a:prstGeom prst="rect">
            <a:avLst>
              <a:gd fmla="val 74219" name="adj"/>
            </a:avLst>
          </a:prstGeom>
          <a:gradFill>
            <a:gsLst>
              <a:gs pos="0">
                <a:srgbClr val="a7a7b9"/>
              </a:gs>
              <a:gs pos="50000">
                <a:srgbClr val="e5e5ff"/>
              </a:gs>
              <a:gs pos="100000">
                <a:srgbClr val="a7a7b9"/>
              </a:gs>
            </a:gsLst>
            <a:lin ang="5400000"/>
          </a:gradFill>
        </p:spPr>
      </p:sp>
      <p:sp>
        <p:nvSpPr>
          <p:cNvPr id="2562" name="CustomShape 10"/>
          <p:cNvSpPr/>
          <p:nvPr/>
        </p:nvSpPr>
        <p:spPr>
          <a:xfrm>
            <a:off x="3490560" y="1651680"/>
            <a:ext cx="265680" cy="1860840"/>
          </a:xfrm>
          <a:prstGeom prst="rect">
            <a:avLst>
              <a:gd fmla="val 8333" name="adj1"/>
              <a:gd fmla="val 50000" name="adj2"/>
            </a:avLst>
          </a:prstGeom>
          <a:ln w="25560">
            <a:solidFill>
              <a:srgbClr val="ff0000"/>
            </a:solidFill>
            <a:round/>
          </a:ln>
        </p:spPr>
      </p:sp>
      <p:sp>
        <p:nvSpPr>
          <p:cNvPr id="2563" name="CustomShape 11"/>
          <p:cNvSpPr/>
          <p:nvPr/>
        </p:nvSpPr>
        <p:spPr>
          <a:xfrm>
            <a:off x="3009960" y="2373480"/>
            <a:ext cx="562320" cy="379440"/>
          </a:xfrm>
          <a:prstGeom prst="rect">
            <a:avLst/>
          </a:prstGeom>
        </p:spPr>
        <p:txBody>
          <a:bodyPr bIns="0" lIns="0" rIns="0" tIns="0"/>
          <a:p>
            <a:pPr algn="ctr">
              <a:lnSpc>
                <a:spcPct val="100000"/>
              </a:lnSpc>
            </a:pPr>
            <a:r>
              <a:rPr b="1" lang="it-IT" sz="830">
                <a:solidFill>
                  <a:srgbClr val="ff0000"/>
                </a:solidFill>
                <a:latin typeface="Arial"/>
              </a:rPr>
              <a:t>Esimenti non alternative</a:t>
            </a:r>
            <a:endParaRPr/>
          </a:p>
        </p:txBody>
      </p:sp>
      <p:sp>
        <p:nvSpPr>
          <p:cNvPr id="2564"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Responsabilità in capo al RPC</a:t>
            </a:r>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5" name="CustomShape 1"/>
          <p:cNvSpPr/>
          <p:nvPr/>
        </p:nvSpPr>
        <p:spPr>
          <a:xfrm>
            <a:off x="-4280400" y="319320"/>
            <a:ext cx="7065720" cy="7065720"/>
          </a:xfrm>
          <a:prstGeom prst="rect">
            <a:avLst>
              <a:gd fmla="val 18900000" name="adj1"/>
              <a:gd fmla="val 2700000" name="adj2"/>
              <a:gd fmla="val 306" name="adj3"/>
            </a:avLst>
          </a:prstGeom>
          <a:ln w="12600">
            <a:solidFill>
              <a:srgbClr val="002870"/>
            </a:solidFill>
            <a:round/>
          </a:ln>
        </p:spPr>
      </p:sp>
      <p:sp>
        <p:nvSpPr>
          <p:cNvPr id="2566" name="CustomShape 2"/>
          <p:cNvSpPr/>
          <p:nvPr/>
        </p:nvSpPr>
        <p:spPr>
          <a:xfrm>
            <a:off x="2019240" y="1466280"/>
            <a:ext cx="766404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Formulano proposte ed esprimono pareri ai dirigenti degli uffici dirigenziali generali</a:t>
            </a:r>
            <a:endParaRPr/>
          </a:p>
        </p:txBody>
      </p:sp>
      <p:sp>
        <p:nvSpPr>
          <p:cNvPr id="2567" name="CustomShape 3"/>
          <p:cNvSpPr/>
          <p:nvPr/>
        </p:nvSpPr>
        <p:spPr>
          <a:xfrm>
            <a:off x="1721160" y="1406520"/>
            <a:ext cx="595800" cy="595800"/>
          </a:xfrm>
          <a:prstGeom prst="rect">
            <a:avLst/>
          </a:prstGeom>
          <a:solidFill>
            <a:srgbClr val="ffffff"/>
          </a:solidFill>
          <a:ln w="12600">
            <a:solidFill>
              <a:srgbClr val="00338d"/>
            </a:solidFill>
            <a:round/>
          </a:ln>
        </p:spPr>
      </p:sp>
      <p:sp>
        <p:nvSpPr>
          <p:cNvPr id="2568" name="CustomShape 4"/>
          <p:cNvSpPr/>
          <p:nvPr/>
        </p:nvSpPr>
        <p:spPr>
          <a:xfrm>
            <a:off x="2451240" y="2182320"/>
            <a:ext cx="723204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Curano l'attuazione dei progetti e delle gestioni ad essi assegnati dai dirigenti degli uffici dirigenziali generali, adottando i relativi atti e provvedimenti amministrativi ed esercitando i poteri di spesa e di acquisizione delle entrate</a:t>
            </a:r>
            <a:endParaRPr/>
          </a:p>
        </p:txBody>
      </p:sp>
      <p:sp>
        <p:nvSpPr>
          <p:cNvPr id="2569" name="CustomShape 5"/>
          <p:cNvSpPr/>
          <p:nvPr/>
        </p:nvSpPr>
        <p:spPr>
          <a:xfrm>
            <a:off x="2153160" y="2122560"/>
            <a:ext cx="595800" cy="595800"/>
          </a:xfrm>
          <a:prstGeom prst="rect">
            <a:avLst/>
          </a:prstGeom>
          <a:solidFill>
            <a:srgbClr val="ffffff"/>
          </a:solidFill>
          <a:ln w="12600">
            <a:solidFill>
              <a:srgbClr val="00338d"/>
            </a:solidFill>
            <a:round/>
          </a:ln>
        </p:spPr>
      </p:sp>
      <p:sp>
        <p:nvSpPr>
          <p:cNvPr id="2570" name="CustomShape 6"/>
          <p:cNvSpPr/>
          <p:nvPr/>
        </p:nvSpPr>
        <p:spPr>
          <a:xfrm>
            <a:off x="2688120" y="2897640"/>
            <a:ext cx="699516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Svolgono tutti gli altri compiti ad essi delegati dai dirigenti degli uffici dirigenziali generali</a:t>
            </a:r>
            <a:endParaRPr/>
          </a:p>
        </p:txBody>
      </p:sp>
      <p:sp>
        <p:nvSpPr>
          <p:cNvPr id="2571" name="CustomShape 7"/>
          <p:cNvSpPr/>
          <p:nvPr/>
        </p:nvSpPr>
        <p:spPr>
          <a:xfrm>
            <a:off x="2389680" y="2838240"/>
            <a:ext cx="595800" cy="595800"/>
          </a:xfrm>
          <a:prstGeom prst="rect">
            <a:avLst/>
          </a:prstGeom>
          <a:solidFill>
            <a:srgbClr val="ffffff"/>
          </a:solidFill>
          <a:ln w="12600">
            <a:solidFill>
              <a:srgbClr val="00338d"/>
            </a:solidFill>
            <a:round/>
          </a:ln>
        </p:spPr>
      </p:sp>
      <p:sp>
        <p:nvSpPr>
          <p:cNvPr id="2572" name="CustomShape 8"/>
          <p:cNvSpPr/>
          <p:nvPr/>
        </p:nvSpPr>
        <p:spPr>
          <a:xfrm>
            <a:off x="2763720" y="3613680"/>
            <a:ext cx="691956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Dirigono, coordinano e controllano l'attività degli uffici che da essi dipendono e dei responsabili dei procedimenti amministrativi, anche con poteri sostitutivi in caso di inerzia</a:t>
            </a:r>
            <a:endParaRPr/>
          </a:p>
        </p:txBody>
      </p:sp>
      <p:sp>
        <p:nvSpPr>
          <p:cNvPr id="2573" name="CustomShape 9"/>
          <p:cNvSpPr/>
          <p:nvPr/>
        </p:nvSpPr>
        <p:spPr>
          <a:xfrm>
            <a:off x="2465280" y="3554280"/>
            <a:ext cx="595800" cy="595800"/>
          </a:xfrm>
          <a:prstGeom prst="rect">
            <a:avLst/>
          </a:prstGeom>
          <a:solidFill>
            <a:srgbClr val="ffffff"/>
          </a:solidFill>
          <a:ln w="12600">
            <a:solidFill>
              <a:srgbClr val="00338d"/>
            </a:solidFill>
            <a:round/>
          </a:ln>
        </p:spPr>
      </p:sp>
      <p:sp>
        <p:nvSpPr>
          <p:cNvPr id="2574" name="CustomShape 10"/>
          <p:cNvSpPr/>
          <p:nvPr/>
        </p:nvSpPr>
        <p:spPr>
          <a:xfrm>
            <a:off x="2688120" y="4329720"/>
            <a:ext cx="699516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Concorrono all'individuazione delle risorse e dei profili professionali necessari allo svolgimento dei compiti dell'ufficio cui sono preposti anche al fine dell'elaborazione del documento di programmazione triennale del fabbisogno di personale</a:t>
            </a:r>
            <a:endParaRPr/>
          </a:p>
        </p:txBody>
      </p:sp>
      <p:sp>
        <p:nvSpPr>
          <p:cNvPr id="2575" name="CustomShape 11"/>
          <p:cNvSpPr/>
          <p:nvPr/>
        </p:nvSpPr>
        <p:spPr>
          <a:xfrm>
            <a:off x="2389680" y="4270320"/>
            <a:ext cx="595800" cy="595800"/>
          </a:xfrm>
          <a:prstGeom prst="rect">
            <a:avLst/>
          </a:prstGeom>
          <a:solidFill>
            <a:srgbClr val="ffffff"/>
          </a:solidFill>
          <a:ln w="12600">
            <a:solidFill>
              <a:srgbClr val="00338d"/>
            </a:solidFill>
            <a:round/>
          </a:ln>
        </p:spPr>
      </p:sp>
      <p:sp>
        <p:nvSpPr>
          <p:cNvPr id="2576" name="CustomShape 12"/>
          <p:cNvSpPr/>
          <p:nvPr/>
        </p:nvSpPr>
        <p:spPr>
          <a:xfrm>
            <a:off x="2451240" y="5045400"/>
            <a:ext cx="723204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Provvedono alla gestione del personale e delle risorse finanziarie e strumentali assegnate ai propri uffici</a:t>
            </a:r>
            <a:endParaRPr/>
          </a:p>
        </p:txBody>
      </p:sp>
      <p:sp>
        <p:nvSpPr>
          <p:cNvPr id="2577" name="CustomShape 13"/>
          <p:cNvSpPr/>
          <p:nvPr/>
        </p:nvSpPr>
        <p:spPr>
          <a:xfrm>
            <a:off x="2153160" y="4985640"/>
            <a:ext cx="595800" cy="595800"/>
          </a:xfrm>
          <a:prstGeom prst="rect">
            <a:avLst/>
          </a:prstGeom>
          <a:solidFill>
            <a:srgbClr val="ffffff"/>
          </a:solidFill>
          <a:ln w="12600">
            <a:solidFill>
              <a:srgbClr val="00338d"/>
            </a:solidFill>
            <a:round/>
          </a:ln>
        </p:spPr>
      </p:sp>
      <p:sp>
        <p:nvSpPr>
          <p:cNvPr id="2578" name="CustomShape 14"/>
          <p:cNvSpPr/>
          <p:nvPr/>
        </p:nvSpPr>
        <p:spPr>
          <a:xfrm>
            <a:off x="2019240" y="5761440"/>
            <a:ext cx="7664040" cy="476640"/>
          </a:xfrm>
          <a:prstGeom prst="rect">
            <a:avLst/>
          </a:prstGeom>
          <a:solidFill>
            <a:srgbClr val="ffffff"/>
          </a:solidFill>
          <a:ln w="12600">
            <a:solidFill>
              <a:srgbClr val="002e7f"/>
            </a:solidFill>
            <a:round/>
          </a:ln>
        </p:spPr>
        <p:txBody>
          <a:bodyPr anchor="ctr" bIns="30600" lIns="378720" rIns="30600" tIns="30600"/>
          <a:p>
            <a:pPr>
              <a:lnSpc>
                <a:spcPct val="90000"/>
              </a:lnSpc>
            </a:pPr>
            <a:r>
              <a:rPr b="1" lang="it-IT" sz="1200">
                <a:solidFill>
                  <a:srgbClr val="00338d"/>
                </a:solidFill>
                <a:latin typeface="Arial"/>
              </a:rPr>
              <a:t>Effettuano la valutazione del personale assegnato ai propri uffici, nel rispetto del principio del merito, ai fini della progressione economica e tra le aree, nonché della corresponsione di indennità e premi incentivanti</a:t>
            </a:r>
            <a:endParaRPr/>
          </a:p>
        </p:txBody>
      </p:sp>
      <p:sp>
        <p:nvSpPr>
          <p:cNvPr id="2579" name="CustomShape 15"/>
          <p:cNvSpPr/>
          <p:nvPr/>
        </p:nvSpPr>
        <p:spPr>
          <a:xfrm>
            <a:off x="1721160" y="5701680"/>
            <a:ext cx="595800" cy="595800"/>
          </a:xfrm>
          <a:prstGeom prst="rect">
            <a:avLst/>
          </a:prstGeom>
          <a:solidFill>
            <a:srgbClr val="ffffff"/>
          </a:solidFill>
          <a:ln w="12600">
            <a:solidFill>
              <a:srgbClr val="00338d"/>
            </a:solidFill>
            <a:round/>
          </a:ln>
        </p:spPr>
      </p:sp>
      <p:sp>
        <p:nvSpPr>
          <p:cNvPr id="2580" name="CustomShape 16"/>
          <p:cNvSpPr/>
          <p:nvPr/>
        </p:nvSpPr>
        <p:spPr>
          <a:xfrm>
            <a:off x="125280" y="-144360"/>
            <a:ext cx="304560" cy="304560"/>
          </a:xfrm>
          <a:prstGeom prst="rect">
            <a:avLst/>
          </a:prstGeom>
        </p:spPr>
      </p:sp>
      <p:sp>
        <p:nvSpPr>
          <p:cNvPr id="2581" name="CustomShape 17"/>
          <p:cNvSpPr/>
          <p:nvPr/>
        </p:nvSpPr>
        <p:spPr>
          <a:xfrm>
            <a:off x="1650960" y="1227600"/>
            <a:ext cx="773094112920" cy="643043414520"/>
          </a:xfrm>
          <a:prstGeom prst="rect">
            <a:avLst/>
          </a:prstGeom>
        </p:spPr>
      </p:sp>
      <p:sp>
        <p:nvSpPr>
          <p:cNvPr id="2582" name="CustomShape 18"/>
          <p:cNvSpPr/>
          <p:nvPr/>
        </p:nvSpPr>
        <p:spPr>
          <a:xfrm>
            <a:off x="1650960" y="1227600"/>
            <a:ext cx="773094112920" cy="643043414520"/>
          </a:xfrm>
          <a:prstGeom prst="rect">
            <a:avLst/>
          </a:prstGeom>
        </p:spPr>
      </p:sp>
      <p:sp>
        <p:nvSpPr>
          <p:cNvPr id="2583" name="CustomShape 19"/>
          <p:cNvSpPr/>
          <p:nvPr/>
        </p:nvSpPr>
        <p:spPr>
          <a:xfrm>
            <a:off x="1650960" y="1227600"/>
            <a:ext cx="773094112920" cy="643043414520"/>
          </a:xfrm>
          <a:prstGeom prst="rect">
            <a:avLst/>
          </a:prstGeom>
        </p:spPr>
      </p:sp>
      <p:sp>
        <p:nvSpPr>
          <p:cNvPr id="2584" name="CustomShape 20"/>
          <p:cNvSpPr/>
          <p:nvPr/>
        </p:nvSpPr>
        <p:spPr>
          <a:xfrm>
            <a:off x="1650960" y="1227600"/>
            <a:ext cx="773094112920" cy="643043414520"/>
          </a:xfrm>
          <a:prstGeom prst="rect">
            <a:avLst/>
          </a:prstGeom>
        </p:spPr>
      </p:sp>
      <p:sp>
        <p:nvSpPr>
          <p:cNvPr id="2585" name="CustomShape 21"/>
          <p:cNvSpPr/>
          <p:nvPr/>
        </p:nvSpPr>
        <p:spPr>
          <a:xfrm>
            <a:off x="1650960" y="1227600"/>
            <a:ext cx="773094112920" cy="643043414520"/>
          </a:xfrm>
          <a:prstGeom prst="rect">
            <a:avLst/>
          </a:prstGeom>
        </p:spPr>
      </p:sp>
      <p:sp>
        <p:nvSpPr>
          <p:cNvPr id="2586" name="CustomShape 22"/>
          <p:cNvSpPr/>
          <p:nvPr/>
        </p:nvSpPr>
        <p:spPr>
          <a:xfrm>
            <a:off x="1650960" y="1227600"/>
            <a:ext cx="773094112920" cy="-267480"/>
          </a:xfrm>
          <a:prstGeom prst="rect">
            <a:avLst/>
          </a:prstGeom>
        </p:spPr>
        <p:txBody>
          <a:bodyPr bIns="45000" lIns="90000" rIns="90000" tIns="45000"/>
          <a:p>
            <a:r>
              <a:rPr b="1" lang="it-IT" sz="1200">
                <a:solidFill>
                  <a:srgbClr val="00338d"/>
                </a:solidFill>
              </a:rPr>
              <a:t>Formulano proposte ed esprimono pareri ai dirigenti degli uffici dirigenziali generali</a:t>
            </a:r>
            <a:endParaRPr/>
          </a:p>
        </p:txBody>
      </p:sp>
      <p:sp>
        <p:nvSpPr>
          <p:cNvPr id="2587" name="CustomShape 23"/>
          <p:cNvSpPr/>
          <p:nvPr/>
        </p:nvSpPr>
        <p:spPr>
          <a:xfrm>
            <a:off x="1650960" y="-773094113280"/>
            <a:ext cx="773094112920" cy="-267480"/>
          </a:xfrm>
          <a:prstGeom prst="rect">
            <a:avLst/>
          </a:prstGeom>
        </p:spPr>
        <p:txBody>
          <a:bodyPr bIns="45000" lIns="90000" rIns="90000" tIns="45000"/>
          <a:p>
            <a:r>
              <a:rPr b="1" lang="it-IT" sz="1200">
                <a:solidFill>
                  <a:srgbClr val="00338d"/>
                </a:solidFill>
              </a:rPr>
              <a:t>Curano l'attuazione dei progetti e delle gestioni ad essi assegnati dai dirigenti degli uffici dirigenziali generali, adottando i relativi atti e provvedimenti amministrativi ed esercitando i poteri di spesa e di acquisizione delle entrate</a:t>
            </a:r>
            <a:endParaRPr/>
          </a:p>
        </p:txBody>
      </p:sp>
      <p:sp>
        <p:nvSpPr>
          <p:cNvPr id="2588" name="CustomShape 24"/>
          <p:cNvSpPr/>
          <p:nvPr/>
        </p:nvSpPr>
        <p:spPr>
          <a:xfrm>
            <a:off x="1650960" y="-773094113280"/>
            <a:ext cx="773094112920" cy="-267480"/>
          </a:xfrm>
          <a:prstGeom prst="rect">
            <a:avLst/>
          </a:prstGeom>
        </p:spPr>
        <p:txBody>
          <a:bodyPr bIns="45000" lIns="90000" rIns="90000" tIns="45000"/>
          <a:p>
            <a:r>
              <a:rPr b="1" lang="it-IT" sz="1200">
                <a:solidFill>
                  <a:srgbClr val="00338d"/>
                </a:solidFill>
              </a:rPr>
              <a:t>Svolgono tutti gli altri compiti ad essi delegati dai dirigenti degli uffici dirigenziali generali</a:t>
            </a:r>
            <a:endParaRPr/>
          </a:p>
        </p:txBody>
      </p:sp>
      <p:sp>
        <p:nvSpPr>
          <p:cNvPr id="2589" name="CustomShape 25"/>
          <p:cNvSpPr/>
          <p:nvPr/>
        </p:nvSpPr>
        <p:spPr>
          <a:xfrm>
            <a:off x="1650960" y="-773094113280"/>
            <a:ext cx="773094112920" cy="-267480"/>
          </a:xfrm>
          <a:prstGeom prst="rect">
            <a:avLst/>
          </a:prstGeom>
        </p:spPr>
        <p:txBody>
          <a:bodyPr bIns="45000" lIns="90000" rIns="90000" tIns="45000"/>
          <a:p>
            <a:r>
              <a:rPr b="1" lang="it-IT" sz="1200">
                <a:solidFill>
                  <a:srgbClr val="00338d"/>
                </a:solidFill>
              </a:rPr>
              <a:t>Dirigono, coordinano e controllano l'attività degli uffici che da essi dipendono e dei responsabili dei procedimenti amministrativi, anche con poteri sostitutivi in caso di inerzia</a:t>
            </a:r>
            <a:endParaRPr/>
          </a:p>
        </p:txBody>
      </p:sp>
      <p:sp>
        <p:nvSpPr>
          <p:cNvPr id="2590" name="CustomShape 26"/>
          <p:cNvSpPr/>
          <p:nvPr/>
        </p:nvSpPr>
        <p:spPr>
          <a:xfrm>
            <a:off x="1650960" y="-773094113280"/>
            <a:ext cx="773094112920" cy="-267480"/>
          </a:xfrm>
          <a:prstGeom prst="rect">
            <a:avLst/>
          </a:prstGeom>
        </p:spPr>
        <p:txBody>
          <a:bodyPr bIns="45000" lIns="90000" rIns="90000" tIns="45000"/>
          <a:p>
            <a:r>
              <a:rPr b="1" lang="it-IT" sz="1200">
                <a:solidFill>
                  <a:srgbClr val="00338d"/>
                </a:solidFill>
              </a:rPr>
              <a:t>Concorrono all'individuazione delle risorse e dei profili professionali necessari allo svolgimento dei compiti dell'ufficio cui sono preposti anche al fine dell'elaborazione del documento di programmazione triennale del fabbisogno di personale</a:t>
            </a:r>
            <a:endParaRPr/>
          </a:p>
        </p:txBody>
      </p:sp>
      <p:sp>
        <p:nvSpPr>
          <p:cNvPr id="2591" name="CustomShape 27"/>
          <p:cNvSpPr/>
          <p:nvPr/>
        </p:nvSpPr>
        <p:spPr>
          <a:xfrm>
            <a:off x="1650960" y="-773094113280"/>
            <a:ext cx="773094112920" cy="-267480"/>
          </a:xfrm>
          <a:prstGeom prst="rect">
            <a:avLst/>
          </a:prstGeom>
        </p:spPr>
        <p:txBody>
          <a:bodyPr bIns="45000" lIns="90000" rIns="90000" tIns="45000"/>
          <a:p>
            <a:r>
              <a:rPr b="1" lang="it-IT" sz="1200">
                <a:solidFill>
                  <a:srgbClr val="00338d"/>
                </a:solidFill>
              </a:rPr>
              <a:t>Provvedono alla gestione del personale e delle risorse finanziarie e strumentali assegnate ai propri uffici</a:t>
            </a:r>
            <a:endParaRPr/>
          </a:p>
        </p:txBody>
      </p:sp>
      <p:sp>
        <p:nvSpPr>
          <p:cNvPr id="2592" name="CustomShape 28"/>
          <p:cNvSpPr/>
          <p:nvPr/>
        </p:nvSpPr>
        <p:spPr>
          <a:xfrm>
            <a:off x="1650960" y="-773094113280"/>
            <a:ext cx="773094112920" cy="-267480"/>
          </a:xfrm>
          <a:prstGeom prst="rect">
            <a:avLst/>
          </a:prstGeom>
        </p:spPr>
        <p:txBody>
          <a:bodyPr bIns="45000" lIns="90000" rIns="90000" tIns="45000"/>
          <a:p>
            <a:r>
              <a:rPr b="1" lang="it-IT" sz="1200">
                <a:solidFill>
                  <a:srgbClr val="00338d"/>
                </a:solidFill>
              </a:rPr>
              <a:t>Effettuano la valutazione del personale assegnato ai propri uffici, nel rispetto del principio del merito, ai fini della progressione economica e tra le aree, nonché della corresponsione di indennità e premi incentivanti</a:t>
            </a:r>
            <a:endParaRPr/>
          </a:p>
        </p:txBody>
      </p:sp>
      <p:pic>
        <p:nvPicPr>
          <p:cNvPr descr="" id="2593" name="Immagine 7"/>
          <p:cNvPicPr/>
          <p:nvPr/>
        </p:nvPicPr>
        <p:blipFill>
          <a:blip r:embed="rId1"/>
          <a:stretch>
            <a:fillRect/>
          </a:stretch>
        </p:blipFill>
        <p:spPr>
          <a:xfrm>
            <a:off x="345240" y="2111400"/>
            <a:ext cx="1101960" cy="1052640"/>
          </a:xfrm>
          <a:prstGeom prst="rect">
            <a:avLst/>
          </a:prstGeom>
        </p:spPr>
      </p:pic>
      <p:sp>
        <p:nvSpPr>
          <p:cNvPr id="2594" name="CustomShape 29"/>
          <p:cNvSpPr/>
          <p:nvPr/>
        </p:nvSpPr>
        <p:spPr>
          <a:xfrm>
            <a:off x="152280" y="1842120"/>
            <a:ext cx="1447560" cy="213480"/>
          </a:xfrm>
          <a:prstGeom prst="rect">
            <a:avLst/>
          </a:prstGeom>
        </p:spPr>
        <p:txBody>
          <a:bodyPr bIns="0" lIns="0" rIns="0" tIns="0"/>
          <a:p>
            <a:pPr algn="ctr">
              <a:lnSpc>
                <a:spcPct val="100000"/>
              </a:lnSpc>
            </a:pPr>
            <a:r>
              <a:rPr b="1" lang="it-IT" sz="1400" u="sng">
                <a:solidFill>
                  <a:srgbClr val="00338d"/>
                </a:solidFill>
                <a:latin typeface="Arial"/>
              </a:rPr>
              <a:t>DIRIGENTI</a:t>
            </a:r>
            <a:endParaRPr/>
          </a:p>
        </p:txBody>
      </p:sp>
      <p:sp>
        <p:nvSpPr>
          <p:cNvPr id="2595" name="CustomShape 30"/>
          <p:cNvSpPr/>
          <p:nvPr/>
        </p:nvSpPr>
        <p:spPr>
          <a:xfrm>
            <a:off x="125280" y="3948480"/>
            <a:ext cx="1645200" cy="1460520"/>
          </a:xfrm>
          <a:prstGeom prst="rect">
            <a:avLst/>
          </a:prstGeom>
        </p:spPr>
        <p:txBody>
          <a:bodyPr bIns="0" lIns="0" rIns="0" tIns="0"/>
          <a:p>
            <a:pPr algn="ctr">
              <a:lnSpc>
                <a:spcPct val="100000"/>
              </a:lnSpc>
            </a:pPr>
            <a:r>
              <a:rPr b="1" lang="it-IT" sz="1200">
                <a:solidFill>
                  <a:srgbClr val="00338d"/>
                </a:solidFill>
                <a:latin typeface="Arial"/>
              </a:rPr>
              <a:t>Possibilità di delegare per un periodo determinato a dipendenti che ricoprono le posizioni funzionali più elevate nell'ambito degli uffici ad essi affidati</a:t>
            </a:r>
            <a:endParaRPr/>
          </a:p>
        </p:txBody>
      </p:sp>
      <p:sp>
        <p:nvSpPr>
          <p:cNvPr id="2596" name="CustomShape 31"/>
          <p:cNvSpPr/>
          <p:nvPr/>
        </p:nvSpPr>
        <p:spPr>
          <a:xfrm>
            <a:off x="1766880" y="2616480"/>
            <a:ext cx="711000" cy="1337400"/>
          </a:xfrm>
          <a:prstGeom prst="straightConnector1">
            <a:avLst/>
          </a:prstGeom>
          <a:ln w="25560">
            <a:solidFill>
              <a:srgbClr val="00338d"/>
            </a:solidFill>
            <a:round/>
            <a:tailEnd len="med" type="triangle" w="med"/>
          </a:ln>
        </p:spPr>
      </p:sp>
      <p:sp>
        <p:nvSpPr>
          <p:cNvPr id="2597" name="CustomShape 32"/>
          <p:cNvSpPr/>
          <p:nvPr/>
        </p:nvSpPr>
        <p:spPr>
          <a:xfrm>
            <a:off x="1905120" y="3962520"/>
            <a:ext cx="761760" cy="456840"/>
          </a:xfrm>
          <a:prstGeom prst="straightConnector1">
            <a:avLst/>
          </a:prstGeom>
          <a:ln w="25560">
            <a:solidFill>
              <a:srgbClr val="00338d"/>
            </a:solidFill>
            <a:round/>
            <a:tailEnd len="med" type="triangle" w="med"/>
          </a:ln>
        </p:spPr>
      </p:sp>
      <p:sp>
        <p:nvSpPr>
          <p:cNvPr id="2598" name="CustomShape 33"/>
          <p:cNvSpPr/>
          <p:nvPr/>
        </p:nvSpPr>
        <p:spPr>
          <a:xfrm>
            <a:off x="1815480" y="4876200"/>
            <a:ext cx="520200" cy="420840"/>
          </a:xfrm>
          <a:prstGeom prst="straightConnector1">
            <a:avLst/>
          </a:prstGeom>
          <a:ln w="25560">
            <a:solidFill>
              <a:srgbClr val="00338d"/>
            </a:solidFill>
            <a:round/>
            <a:tailEnd len="med" type="triangle" w="med"/>
          </a:ln>
        </p:spPr>
      </p:sp>
      <p:sp>
        <p:nvSpPr>
          <p:cNvPr id="2599" name="CustomShape 34"/>
          <p:cNvSpPr/>
          <p:nvPr/>
        </p:nvSpPr>
        <p:spPr>
          <a:xfrm>
            <a:off x="3581280" y="1133640"/>
            <a:ext cx="4800240" cy="213480"/>
          </a:xfrm>
          <a:prstGeom prst="rect">
            <a:avLst/>
          </a:prstGeom>
        </p:spPr>
        <p:txBody>
          <a:bodyPr bIns="0" lIns="0" rIns="0" tIns="0"/>
          <a:p>
            <a:pPr algn="ctr">
              <a:lnSpc>
                <a:spcPct val="100000"/>
              </a:lnSpc>
            </a:pPr>
            <a:r>
              <a:rPr b="1" i="1" lang="it-IT" sz="1400">
                <a:solidFill>
                  <a:srgbClr val="00338d"/>
                </a:solidFill>
                <a:latin typeface="Arial"/>
              </a:rPr>
              <a:t>Principali funzioni dei dirigenti - Art. 17 D.Lgs. 165/01</a:t>
            </a:r>
            <a:endParaRPr/>
          </a:p>
        </p:txBody>
      </p:sp>
      <p:sp>
        <p:nvSpPr>
          <p:cNvPr id="2600" name="TextShape 3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Funzioni e responsabilità dei dirigenti</a:t>
            </a:r>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1" name="CustomShape 1"/>
          <p:cNvSpPr/>
          <p:nvPr/>
        </p:nvSpPr>
        <p:spPr>
          <a:xfrm>
            <a:off x="236160" y="1856520"/>
            <a:ext cx="6848640" cy="276120"/>
          </a:xfrm>
          <a:prstGeom prst="rect">
            <a:avLst>
              <a:gd fmla="val 40000" name="adj"/>
            </a:avLst>
          </a:prstGeom>
          <a:solidFill>
            <a:srgbClr val="00338d"/>
          </a:solidFill>
          <a:ln w="12600">
            <a:solidFill>
              <a:srgbClr val="002e7f"/>
            </a:solidFill>
            <a:round/>
          </a:ln>
        </p:spPr>
      </p:sp>
      <p:sp>
        <p:nvSpPr>
          <p:cNvPr id="2602" name="CustomShape 2"/>
          <p:cNvSpPr/>
          <p:nvPr/>
        </p:nvSpPr>
        <p:spPr>
          <a:xfrm>
            <a:off x="231480" y="1902960"/>
            <a:ext cx="9445320" cy="546120"/>
          </a:xfrm>
          <a:prstGeom prst="rect">
            <a:avLst>
              <a:gd fmla="val 10000" name="adj"/>
            </a:avLst>
          </a:prstGeom>
          <a:solidFill>
            <a:srgbClr val="cccdda"/>
          </a:solidFill>
          <a:ln w="12600">
            <a:solidFill>
              <a:srgbClr val="00338d"/>
            </a:solidFill>
            <a:round/>
          </a:ln>
        </p:spPr>
        <p:txBody>
          <a:bodyPr anchor="ctr" bIns="99720" lIns="99720" rIns="99720" tIns="99720"/>
          <a:p>
            <a:pPr algn="ctr">
              <a:lnSpc>
                <a:spcPct val="90000"/>
              </a:lnSpc>
            </a:pPr>
            <a:r>
              <a:rPr b="1" lang="it-IT" sz="1400">
                <a:solidFill>
                  <a:srgbClr val="ff0000"/>
                </a:solidFill>
                <a:latin typeface="Arial"/>
              </a:rPr>
              <a:t>Mancato raggiungimento degli obiettivi </a:t>
            </a:r>
            <a:r>
              <a:rPr b="1" lang="it-IT" sz="1400">
                <a:solidFill>
                  <a:srgbClr val="00338d"/>
                </a:solidFill>
                <a:latin typeface="Arial"/>
              </a:rPr>
              <a:t>in materia di ottimizzazione della </a:t>
            </a:r>
            <a:r>
              <a:rPr b="1" lang="it-IT" sz="1600">
                <a:solidFill>
                  <a:srgbClr val="00338d"/>
                </a:solidFill>
                <a:latin typeface="Arial"/>
              </a:rPr>
              <a:t>produttività</a:t>
            </a:r>
            <a:r>
              <a:rPr b="1" lang="it-IT" sz="1400">
                <a:solidFill>
                  <a:srgbClr val="00338d"/>
                </a:solidFill>
                <a:latin typeface="Arial"/>
              </a:rPr>
              <a:t> del lavoro pubblico e di efficienza e trasparenza o inosservanza delle direttive</a:t>
            </a:r>
            <a:endParaRPr/>
          </a:p>
        </p:txBody>
      </p:sp>
      <p:sp>
        <p:nvSpPr>
          <p:cNvPr id="2603" name="CustomShape 3"/>
          <p:cNvSpPr/>
          <p:nvPr/>
        </p:nvSpPr>
        <p:spPr>
          <a:xfrm>
            <a:off x="231480" y="4270680"/>
            <a:ext cx="773094112920" cy="158400"/>
          </a:xfrm>
          <a:prstGeom prst="rect">
            <a:avLst>
              <a:gd fmla="val 16667" name="adj"/>
            </a:avLst>
          </a:prstGeom>
        </p:spPr>
        <p:txBody>
          <a:bodyPr bIns="45000" lIns="90000" rIns="90000" tIns="45000"/>
          <a:p>
            <a:r>
              <a:rPr b="1" lang="it-IT" sz="1400">
                <a:solidFill>
                  <a:srgbClr val="00338d"/>
                </a:solidFill>
              </a:rPr>
              <a:t>Colpevole violazione del </a:t>
            </a:r>
            <a:endParaRPr/>
          </a:p>
        </p:txBody>
      </p:sp>
      <p:pic>
        <p:nvPicPr>
          <p:cNvPr descr="" id="2604" name="Immagine 12"/>
          <p:cNvPicPr/>
          <p:nvPr/>
        </p:nvPicPr>
        <p:blipFill>
          <a:blip r:embed="rId1"/>
          <a:stretch>
            <a:fillRect/>
          </a:stretch>
        </p:blipFill>
        <p:spPr>
          <a:xfrm>
            <a:off x="1679040" y="2647440"/>
            <a:ext cx="694080" cy="537840"/>
          </a:xfrm>
          <a:prstGeom prst="rect">
            <a:avLst/>
          </a:prstGeom>
        </p:spPr>
      </p:pic>
      <p:sp>
        <p:nvSpPr>
          <p:cNvPr id="2605" name="CustomShape 4"/>
          <p:cNvSpPr/>
          <p:nvPr/>
        </p:nvSpPr>
        <p:spPr>
          <a:xfrm>
            <a:off x="231480" y="1833840"/>
            <a:ext cx="773094112920" cy="156240"/>
          </a:xfrm>
          <a:prstGeom prst="rect">
            <a:avLst>
              <a:gd fmla="val 16667" name="adj"/>
            </a:avLst>
          </a:prstGeom>
        </p:spPr>
        <p:txBody>
          <a:bodyPr bIns="45000" lIns="90000" rIns="90000" tIns="45000"/>
          <a:p>
            <a:r>
              <a:rPr b="1" lang="it-IT" sz="1400">
                <a:solidFill>
                  <a:srgbClr val="ff0000"/>
                </a:solidFill>
              </a:rPr>
              <a:t>Mancato raggiungimento degli obiettivi </a:t>
            </a:r>
            <a:endParaRPr/>
          </a:p>
        </p:txBody>
      </p:sp>
      <p:sp>
        <p:nvSpPr>
          <p:cNvPr id="2606" name="CustomShape 5"/>
          <p:cNvSpPr/>
          <p:nvPr/>
        </p:nvSpPr>
        <p:spPr>
          <a:xfrm>
            <a:off x="1533600" y="2565000"/>
            <a:ext cx="1225800" cy="147960"/>
          </a:xfrm>
          <a:prstGeom prst="rect">
            <a:avLst/>
          </a:prstGeom>
        </p:spPr>
        <p:txBody>
          <a:bodyPr bIns="0" lIns="0" rIns="0" tIns="0"/>
          <a:p>
            <a:pPr algn="ctr">
              <a:lnSpc>
                <a:spcPct val="100000"/>
              </a:lnSpc>
            </a:pPr>
            <a:r>
              <a:rPr b="1" lang="it-IT" sz="969">
                <a:solidFill>
                  <a:srgbClr val="00338d"/>
                </a:solidFill>
                <a:latin typeface="Arial"/>
              </a:rPr>
              <a:t>CONTESTAZIONE</a:t>
            </a:r>
            <a:endParaRPr/>
          </a:p>
        </p:txBody>
      </p:sp>
      <p:sp>
        <p:nvSpPr>
          <p:cNvPr id="2607" name="CustomShape 6"/>
          <p:cNvSpPr/>
          <p:nvPr/>
        </p:nvSpPr>
        <p:spPr>
          <a:xfrm>
            <a:off x="4388400" y="2755800"/>
            <a:ext cx="4818240" cy="320400"/>
          </a:xfrm>
          <a:prstGeom prst="rect">
            <a:avLst>
              <a:gd fmla="val 16667" name="adj"/>
            </a:avLst>
          </a:prstGeom>
          <a:solidFill>
            <a:srgbClr val="98c6ea"/>
          </a:solidFill>
        </p:spPr>
        <p:txBody>
          <a:bodyPr anchor="ctr" bIns="45000" lIns="90000" rIns="90000" tIns="45000"/>
          <a:p>
            <a:pPr algn="ctr">
              <a:lnSpc>
                <a:spcPct val="100000"/>
              </a:lnSpc>
            </a:pPr>
            <a:r>
              <a:rPr b="1" lang="it-IT" sz="969">
                <a:solidFill>
                  <a:srgbClr val="00338d"/>
                </a:solidFill>
                <a:latin typeface="Calibri"/>
              </a:rPr>
              <a:t>IMPOSSIBILITÀ DI RINNOVO DELL'INCARICO DIRIGENZIALE</a:t>
            </a:r>
            <a:endParaRPr/>
          </a:p>
        </p:txBody>
      </p:sp>
      <p:sp>
        <p:nvSpPr>
          <p:cNvPr id="2608" name="CustomShape 7"/>
          <p:cNvSpPr/>
          <p:nvPr/>
        </p:nvSpPr>
        <p:spPr>
          <a:xfrm>
            <a:off x="4413960" y="3312360"/>
            <a:ext cx="4818240" cy="320400"/>
          </a:xfrm>
          <a:prstGeom prst="rect">
            <a:avLst>
              <a:gd fmla="val 16667" name="adj"/>
            </a:avLst>
          </a:prstGeom>
          <a:solidFill>
            <a:srgbClr val="4066aa"/>
          </a:solidFill>
        </p:spPr>
        <p:txBody>
          <a:bodyPr anchor="ctr" bIns="45000" lIns="90000" rIns="90000" tIns="45000"/>
          <a:p>
            <a:pPr algn="ctr">
              <a:lnSpc>
                <a:spcPct val="100000"/>
              </a:lnSpc>
            </a:pPr>
            <a:r>
              <a:rPr b="1" lang="it-IT" sz="969">
                <a:solidFill>
                  <a:srgbClr val="ffffff"/>
                </a:solidFill>
                <a:latin typeface="Calibri"/>
              </a:rPr>
              <a:t>REVOCA DELL'INCARICO E COLLOCAZIONE NEL RUOLO UNICO DEI DIRIGENTI</a:t>
            </a:r>
            <a:endParaRPr/>
          </a:p>
        </p:txBody>
      </p:sp>
      <p:sp>
        <p:nvSpPr>
          <p:cNvPr id="2609" name="CustomShape 8"/>
          <p:cNvSpPr/>
          <p:nvPr/>
        </p:nvSpPr>
        <p:spPr>
          <a:xfrm>
            <a:off x="4416480" y="3760920"/>
            <a:ext cx="4818240" cy="320400"/>
          </a:xfrm>
          <a:prstGeom prst="rect">
            <a:avLst>
              <a:gd fmla="val 16667" name="adj"/>
            </a:avLst>
          </a:prstGeom>
          <a:solidFill>
            <a:srgbClr val="00338d"/>
          </a:solidFill>
        </p:spPr>
        <p:txBody>
          <a:bodyPr anchor="ctr" bIns="45000" lIns="90000" rIns="90000" tIns="45000"/>
          <a:p>
            <a:pPr algn="ctr">
              <a:lnSpc>
                <a:spcPct val="100000"/>
              </a:lnSpc>
            </a:pPr>
            <a:r>
              <a:rPr b="1" lang="it-IT" sz="969">
                <a:solidFill>
                  <a:srgbClr val="ffffff"/>
                </a:solidFill>
                <a:latin typeface="Calibri"/>
              </a:rPr>
              <a:t>RECESSO DAL RAPPORTO DI LAVORO</a:t>
            </a:r>
            <a:endParaRPr/>
          </a:p>
        </p:txBody>
      </p:sp>
      <p:sp>
        <p:nvSpPr>
          <p:cNvPr id="2610" name="CustomShape 9"/>
          <p:cNvSpPr/>
          <p:nvPr/>
        </p:nvSpPr>
        <p:spPr>
          <a:xfrm>
            <a:off x="6624000" y="3030120"/>
            <a:ext cx="398520" cy="281520"/>
          </a:xfrm>
          <a:prstGeom prst="rect">
            <a:avLst/>
          </a:prstGeom>
        </p:spPr>
        <p:txBody>
          <a:bodyPr bIns="0" lIns="0" rIns="0" tIns="0"/>
          <a:p>
            <a:pPr algn="ctr">
              <a:lnSpc>
                <a:spcPct val="100000"/>
              </a:lnSpc>
            </a:pPr>
            <a:r>
              <a:rPr b="1" lang="it-IT" sz="1850">
                <a:solidFill>
                  <a:srgbClr val="00338d"/>
                </a:solidFill>
                <a:latin typeface="Arial"/>
              </a:rPr>
              <a:t>+</a:t>
            </a:r>
            <a:endParaRPr/>
          </a:p>
        </p:txBody>
      </p:sp>
      <p:sp>
        <p:nvSpPr>
          <p:cNvPr id="2611" name="CustomShape 10"/>
          <p:cNvSpPr/>
          <p:nvPr/>
        </p:nvSpPr>
        <p:spPr>
          <a:xfrm>
            <a:off x="4236840" y="3241800"/>
            <a:ext cx="169200" cy="851400"/>
          </a:xfrm>
          <a:prstGeom prst="rect">
            <a:avLst>
              <a:gd fmla="val 8333" name="adj1"/>
              <a:gd fmla="val 50000" name="adj2"/>
            </a:avLst>
          </a:prstGeom>
          <a:ln w="25560">
            <a:solidFill>
              <a:srgbClr val="00338d"/>
            </a:solidFill>
            <a:round/>
          </a:ln>
        </p:spPr>
      </p:sp>
      <p:sp>
        <p:nvSpPr>
          <p:cNvPr id="2612" name="CustomShape 11"/>
          <p:cNvSpPr/>
          <p:nvPr/>
        </p:nvSpPr>
        <p:spPr>
          <a:xfrm>
            <a:off x="3504240" y="3200400"/>
            <a:ext cx="732240" cy="730440"/>
          </a:xfrm>
          <a:prstGeom prst="rect">
            <a:avLst/>
          </a:prstGeom>
        </p:spPr>
        <p:txBody>
          <a:bodyPr bIns="0" lIns="0" rIns="0" tIns="0"/>
          <a:p>
            <a:pPr algn="ctr">
              <a:lnSpc>
                <a:spcPct val="100000"/>
              </a:lnSpc>
            </a:pPr>
            <a:r>
              <a:rPr b="1" lang="it-IT" sz="1200" u="sng">
                <a:solidFill>
                  <a:srgbClr val="00338d"/>
                </a:solidFill>
                <a:latin typeface="Calibri"/>
              </a:rPr>
              <a:t>IN BASE ALLA GRAVITA' DEI CASI</a:t>
            </a:r>
            <a:endParaRPr/>
          </a:p>
        </p:txBody>
      </p:sp>
      <p:sp>
        <p:nvSpPr>
          <p:cNvPr id="2613" name="CustomShape 12"/>
          <p:cNvSpPr/>
          <p:nvPr/>
        </p:nvSpPr>
        <p:spPr>
          <a:xfrm>
            <a:off x="1508040" y="3468960"/>
            <a:ext cx="1225800" cy="147960"/>
          </a:xfrm>
          <a:prstGeom prst="rect">
            <a:avLst/>
          </a:prstGeom>
        </p:spPr>
        <p:txBody>
          <a:bodyPr bIns="0" lIns="0" rIns="0" tIns="0"/>
          <a:p>
            <a:pPr algn="ctr">
              <a:lnSpc>
                <a:spcPct val="100000"/>
              </a:lnSpc>
            </a:pPr>
            <a:r>
              <a:rPr b="1" lang="it-IT" sz="969">
                <a:solidFill>
                  <a:srgbClr val="00338d"/>
                </a:solidFill>
                <a:latin typeface="Arial"/>
              </a:rPr>
              <a:t>CONTRADDITORIO</a:t>
            </a:r>
            <a:endParaRPr/>
          </a:p>
        </p:txBody>
      </p:sp>
      <p:pic>
        <p:nvPicPr>
          <p:cNvPr descr="" id="2614" name="Immagine 32"/>
          <p:cNvPicPr/>
          <p:nvPr/>
        </p:nvPicPr>
        <p:blipFill>
          <a:blip r:embed="rId2"/>
          <a:stretch>
            <a:fillRect/>
          </a:stretch>
        </p:blipFill>
        <p:spPr>
          <a:xfrm>
            <a:off x="1701000" y="3629520"/>
            <a:ext cx="488160" cy="426960"/>
          </a:xfrm>
          <a:prstGeom prst="rect">
            <a:avLst/>
          </a:prstGeom>
        </p:spPr>
      </p:pic>
      <p:sp>
        <p:nvSpPr>
          <p:cNvPr id="2615" name="CustomShape 13"/>
          <p:cNvSpPr/>
          <p:nvPr/>
        </p:nvSpPr>
        <p:spPr>
          <a:xfrm>
            <a:off x="2878920" y="3387960"/>
            <a:ext cx="240840" cy="711000"/>
          </a:xfrm>
          <a:prstGeom prst="rect">
            <a:avLst>
              <a:gd fmla="val 50000" name="adj1"/>
              <a:gd fmla="val 50000" name="adj2"/>
            </a:avLst>
          </a:prstGeom>
          <a:solidFill>
            <a:srgbClr val="00338d"/>
          </a:solidFill>
        </p:spPr>
      </p:sp>
      <p:sp>
        <p:nvSpPr>
          <p:cNvPr id="2616" name="CustomShape 14"/>
          <p:cNvSpPr/>
          <p:nvPr/>
        </p:nvSpPr>
        <p:spPr>
          <a:xfrm>
            <a:off x="4416480" y="5838120"/>
            <a:ext cx="4818240" cy="410040"/>
          </a:xfrm>
          <a:prstGeom prst="rect">
            <a:avLst>
              <a:gd fmla="val 16667" name="adj"/>
            </a:avLst>
          </a:prstGeom>
          <a:solidFill>
            <a:srgbClr val="98c6ea"/>
          </a:solidFill>
        </p:spPr>
        <p:txBody>
          <a:bodyPr anchor="ctr" bIns="45000" lIns="90000" rIns="90000" tIns="45000"/>
          <a:p>
            <a:pPr algn="ctr">
              <a:lnSpc>
                <a:spcPct val="100000"/>
              </a:lnSpc>
            </a:pPr>
            <a:r>
              <a:rPr b="1" lang="it-IT" sz="969">
                <a:solidFill>
                  <a:srgbClr val="00338d"/>
                </a:solidFill>
                <a:latin typeface="Calibri"/>
              </a:rPr>
              <a:t>DECURTAZIONE DELLA RETRIBUZIONE DI RISULTATO FINO ALL'80%</a:t>
            </a:r>
            <a:endParaRPr/>
          </a:p>
        </p:txBody>
      </p:sp>
      <p:pic>
        <p:nvPicPr>
          <p:cNvPr descr="" id="2617" name="Immagine 38"/>
          <p:cNvPicPr/>
          <p:nvPr/>
        </p:nvPicPr>
        <p:blipFill>
          <a:blip r:embed="rId3"/>
          <a:stretch>
            <a:fillRect/>
          </a:stretch>
        </p:blipFill>
        <p:spPr>
          <a:xfrm>
            <a:off x="670680" y="5267520"/>
            <a:ext cx="694080" cy="537840"/>
          </a:xfrm>
          <a:prstGeom prst="rect">
            <a:avLst/>
          </a:prstGeom>
        </p:spPr>
      </p:pic>
      <p:sp>
        <p:nvSpPr>
          <p:cNvPr id="2618" name="CustomShape 15"/>
          <p:cNvSpPr/>
          <p:nvPr/>
        </p:nvSpPr>
        <p:spPr>
          <a:xfrm>
            <a:off x="525240" y="5184720"/>
            <a:ext cx="1225800" cy="147960"/>
          </a:xfrm>
          <a:prstGeom prst="rect">
            <a:avLst/>
          </a:prstGeom>
        </p:spPr>
        <p:txBody>
          <a:bodyPr bIns="0" lIns="0" rIns="0" tIns="0"/>
          <a:p>
            <a:pPr algn="ctr">
              <a:lnSpc>
                <a:spcPct val="100000"/>
              </a:lnSpc>
            </a:pPr>
            <a:r>
              <a:rPr b="1" lang="it-IT" sz="969">
                <a:solidFill>
                  <a:srgbClr val="00338d"/>
                </a:solidFill>
                <a:latin typeface="Arial"/>
              </a:rPr>
              <a:t>CONTESTAZIONE</a:t>
            </a:r>
            <a:endParaRPr/>
          </a:p>
        </p:txBody>
      </p:sp>
      <p:sp>
        <p:nvSpPr>
          <p:cNvPr id="2619" name="CustomShape 16"/>
          <p:cNvSpPr/>
          <p:nvPr/>
        </p:nvSpPr>
        <p:spPr>
          <a:xfrm>
            <a:off x="1666440" y="5583600"/>
            <a:ext cx="1225800" cy="147960"/>
          </a:xfrm>
          <a:prstGeom prst="rect">
            <a:avLst/>
          </a:prstGeom>
        </p:spPr>
        <p:txBody>
          <a:bodyPr bIns="0" lIns="0" rIns="0" tIns="0"/>
          <a:p>
            <a:pPr algn="ctr">
              <a:lnSpc>
                <a:spcPct val="100000"/>
              </a:lnSpc>
            </a:pPr>
            <a:r>
              <a:rPr b="1" lang="it-IT" sz="969">
                <a:solidFill>
                  <a:srgbClr val="00338d"/>
                </a:solidFill>
                <a:latin typeface="Arial"/>
              </a:rPr>
              <a:t>CONTRADDITORIO</a:t>
            </a:r>
            <a:endParaRPr/>
          </a:p>
        </p:txBody>
      </p:sp>
      <p:pic>
        <p:nvPicPr>
          <p:cNvPr descr="" id="2620" name="Immagine 41"/>
          <p:cNvPicPr/>
          <p:nvPr/>
        </p:nvPicPr>
        <p:blipFill>
          <a:blip r:embed="rId4"/>
          <a:stretch>
            <a:fillRect/>
          </a:stretch>
        </p:blipFill>
        <p:spPr>
          <a:xfrm>
            <a:off x="2042280" y="5744160"/>
            <a:ext cx="488160" cy="426960"/>
          </a:xfrm>
          <a:prstGeom prst="rect">
            <a:avLst/>
          </a:prstGeom>
        </p:spPr>
      </p:pic>
      <p:sp>
        <p:nvSpPr>
          <p:cNvPr id="2621" name="CustomShape 17"/>
          <p:cNvSpPr/>
          <p:nvPr/>
        </p:nvSpPr>
        <p:spPr>
          <a:xfrm>
            <a:off x="1867680" y="3207960"/>
            <a:ext cx="240840" cy="249480"/>
          </a:xfrm>
          <a:prstGeom prst="rect">
            <a:avLst>
              <a:gd fmla="val 50000" name="adj1"/>
              <a:gd fmla="val 50000" name="adj2"/>
            </a:avLst>
          </a:prstGeom>
          <a:solidFill>
            <a:srgbClr val="00338d"/>
          </a:solidFill>
        </p:spPr>
      </p:sp>
      <p:sp>
        <p:nvSpPr>
          <p:cNvPr id="2622" name="CustomShape 18"/>
          <p:cNvSpPr/>
          <p:nvPr/>
        </p:nvSpPr>
        <p:spPr>
          <a:xfrm>
            <a:off x="2743920" y="5184720"/>
            <a:ext cx="1477440" cy="295560"/>
          </a:xfrm>
          <a:prstGeom prst="rect">
            <a:avLst/>
          </a:prstGeom>
        </p:spPr>
        <p:txBody>
          <a:bodyPr bIns="0" lIns="0" rIns="0" tIns="0"/>
          <a:p>
            <a:pPr algn="ctr">
              <a:lnSpc>
                <a:spcPct val="100000"/>
              </a:lnSpc>
            </a:pPr>
            <a:r>
              <a:rPr b="1" lang="it-IT" sz="969">
                <a:solidFill>
                  <a:srgbClr val="00338d"/>
                </a:solidFill>
                <a:latin typeface="Arial"/>
              </a:rPr>
              <a:t>SENTITO IL COMITATO DEI GARANTI</a:t>
            </a:r>
            <a:endParaRPr/>
          </a:p>
        </p:txBody>
      </p:sp>
      <p:pic>
        <p:nvPicPr>
          <p:cNvPr descr="" id="2623" name="Immagine 44"/>
          <p:cNvPicPr/>
          <p:nvPr/>
        </p:nvPicPr>
        <p:blipFill>
          <a:blip r:embed="rId5"/>
          <a:stretch>
            <a:fillRect/>
          </a:stretch>
        </p:blipFill>
        <p:spPr>
          <a:xfrm>
            <a:off x="3148200" y="5489280"/>
            <a:ext cx="668880" cy="426240"/>
          </a:xfrm>
          <a:prstGeom prst="rect">
            <a:avLst/>
          </a:prstGeom>
        </p:spPr>
      </p:pic>
      <p:sp>
        <p:nvSpPr>
          <p:cNvPr id="2624" name="CustomShape 19"/>
          <p:cNvSpPr/>
          <p:nvPr/>
        </p:nvSpPr>
        <p:spPr>
          <a:xfrm>
            <a:off x="1317960" y="5714640"/>
            <a:ext cx="240840" cy="249480"/>
          </a:xfrm>
          <a:prstGeom prst="rect">
            <a:avLst>
              <a:gd fmla="val 50000" name="adj1"/>
              <a:gd fmla="val 50000" name="adj2"/>
            </a:avLst>
          </a:prstGeom>
          <a:solidFill>
            <a:srgbClr val="00338d"/>
          </a:solidFill>
        </p:spPr>
      </p:sp>
      <p:sp>
        <p:nvSpPr>
          <p:cNvPr id="2625" name="CustomShape 20"/>
          <p:cNvSpPr/>
          <p:nvPr/>
        </p:nvSpPr>
        <p:spPr>
          <a:xfrm>
            <a:off x="1812600" y="5500800"/>
            <a:ext cx="240840" cy="249480"/>
          </a:xfrm>
          <a:prstGeom prst="rect">
            <a:avLst>
              <a:gd fmla="val 50000" name="adj1"/>
              <a:gd fmla="val 50000" name="adj2"/>
            </a:avLst>
          </a:prstGeom>
          <a:solidFill>
            <a:srgbClr val="00338d"/>
          </a:solidFill>
        </p:spPr>
      </p:sp>
      <p:sp>
        <p:nvSpPr>
          <p:cNvPr id="2626" name="CustomShape 21"/>
          <p:cNvSpPr/>
          <p:nvPr/>
        </p:nvSpPr>
        <p:spPr>
          <a:xfrm>
            <a:off x="5883480" y="2496600"/>
            <a:ext cx="1860840" cy="169560"/>
          </a:xfrm>
          <a:prstGeom prst="rect">
            <a:avLst/>
          </a:prstGeom>
        </p:spPr>
        <p:txBody>
          <a:bodyPr bIns="0" lIns="0" rIns="0" tIns="0"/>
          <a:p>
            <a:pPr algn="ctr">
              <a:lnSpc>
                <a:spcPct val="100000"/>
              </a:lnSpc>
            </a:pPr>
            <a:r>
              <a:rPr b="1" lang="it-IT" sz="1110" u="sng">
                <a:solidFill>
                  <a:srgbClr val="00338d"/>
                </a:solidFill>
                <a:latin typeface="Arial"/>
              </a:rPr>
              <a:t>SANZIONI</a:t>
            </a:r>
            <a:endParaRPr/>
          </a:p>
        </p:txBody>
      </p:sp>
      <p:sp>
        <p:nvSpPr>
          <p:cNvPr id="2627" name="CustomShape 22"/>
          <p:cNvSpPr/>
          <p:nvPr/>
        </p:nvSpPr>
        <p:spPr>
          <a:xfrm>
            <a:off x="5867280" y="5311800"/>
            <a:ext cx="1860840" cy="169560"/>
          </a:xfrm>
          <a:prstGeom prst="rect">
            <a:avLst/>
          </a:prstGeom>
        </p:spPr>
        <p:txBody>
          <a:bodyPr bIns="0" lIns="0" rIns="0" tIns="0"/>
          <a:p>
            <a:pPr algn="ctr">
              <a:lnSpc>
                <a:spcPct val="100000"/>
              </a:lnSpc>
            </a:pPr>
            <a:r>
              <a:rPr b="1" lang="it-IT" sz="1110" u="sng">
                <a:solidFill>
                  <a:srgbClr val="00338d"/>
                </a:solidFill>
                <a:latin typeface="Arial"/>
              </a:rPr>
              <a:t>SANZIONE</a:t>
            </a:r>
            <a:endParaRPr/>
          </a:p>
        </p:txBody>
      </p:sp>
      <p:sp>
        <p:nvSpPr>
          <p:cNvPr id="2628" name="CustomShape 23"/>
          <p:cNvSpPr/>
          <p:nvPr/>
        </p:nvSpPr>
        <p:spPr>
          <a:xfrm>
            <a:off x="3992040" y="6185160"/>
            <a:ext cx="240840" cy="249480"/>
          </a:xfrm>
          <a:prstGeom prst="rect">
            <a:avLst>
              <a:gd fmla="val 50000" name="adj1"/>
              <a:gd fmla="val 50000" name="adj2"/>
            </a:avLst>
          </a:prstGeom>
          <a:solidFill>
            <a:srgbClr val="00338d"/>
          </a:solidFill>
        </p:spPr>
      </p:sp>
      <p:sp>
        <p:nvSpPr>
          <p:cNvPr id="2629" name="CustomShape 24"/>
          <p:cNvSpPr/>
          <p:nvPr/>
        </p:nvSpPr>
        <p:spPr>
          <a:xfrm>
            <a:off x="2108880" y="1235520"/>
            <a:ext cx="4638600" cy="464760"/>
          </a:xfrm>
          <a:prstGeom prst="rect">
            <a:avLst/>
          </a:prstGeom>
          <a:solidFill>
            <a:srgbClr val="00338d"/>
          </a:solidFill>
        </p:spPr>
        <p:txBody>
          <a:bodyPr anchor="ctr" bIns="45000" lIns="90000" rIns="90000" tIns="45000"/>
          <a:p>
            <a:pPr algn="ctr">
              <a:lnSpc>
                <a:spcPct val="100000"/>
              </a:lnSpc>
            </a:pPr>
            <a:r>
              <a:rPr b="1" lang="it-IT" sz="1400">
                <a:solidFill>
                  <a:srgbClr val="ffffff"/>
                </a:solidFill>
                <a:latin typeface="Calibri"/>
              </a:rPr>
              <a:t>Responsabilità dirigenziale </a:t>
            </a:r>
            <a:r>
              <a:rPr i="1" lang="it-IT" sz="1400">
                <a:solidFill>
                  <a:srgbClr val="ffffff"/>
                </a:solidFill>
                <a:latin typeface="Calibri"/>
              </a:rPr>
              <a:t>(art. 21, D.Lgs. 165/01)</a:t>
            </a:r>
            <a:endParaRPr/>
          </a:p>
        </p:txBody>
      </p:sp>
      <p:sp>
        <p:nvSpPr>
          <p:cNvPr id="2630" name="TextShape 2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Funzioni e responsabilità dei dirigenti</a:t>
            </a:r>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1" name="CustomShape 1"/>
          <p:cNvSpPr/>
          <p:nvPr/>
        </p:nvSpPr>
        <p:spPr>
          <a:xfrm>
            <a:off x="231480" y="1596240"/>
            <a:ext cx="2621520" cy="626760"/>
          </a:xfrm>
          <a:prstGeom prst="rect">
            <a:avLst>
              <a:gd fmla="val 33900" name="adj"/>
            </a:avLst>
          </a:prstGeom>
          <a:gradFill>
            <a:gsLst>
              <a:gs pos="0">
                <a:srgbClr val="a7a7b9"/>
              </a:gs>
              <a:gs pos="50000">
                <a:srgbClr val="e5e5ff"/>
              </a:gs>
              <a:gs pos="100000">
                <a:srgbClr val="a7a7b9"/>
              </a:gs>
            </a:gsLst>
            <a:lin ang="5400000"/>
          </a:gradFill>
          <a:ln w="9360">
            <a:solidFill>
              <a:srgbClr val="9999ff"/>
            </a:solidFill>
            <a:miter/>
          </a:ln>
        </p:spPr>
        <p:txBody>
          <a:bodyPr anchor="ctr" bIns="45000" lIns="49680" rIns="16560" tIns="45000"/>
          <a:p>
            <a:pPr algn="ctr">
              <a:lnSpc>
                <a:spcPct val="100000"/>
              </a:lnSpc>
            </a:pPr>
            <a:r>
              <a:rPr b="1" lang="it-IT" sz="1110">
                <a:solidFill>
                  <a:srgbClr val="006666"/>
                </a:solidFill>
                <a:latin typeface="Verdana"/>
              </a:rPr>
              <a:t>DIRIGENTI PREPOSTI ALLE AREE DI RISCHIO</a:t>
            </a:r>
            <a:endParaRPr/>
          </a:p>
        </p:txBody>
      </p:sp>
      <p:sp>
        <p:nvSpPr>
          <p:cNvPr id="2632" name="CustomShape 2"/>
          <p:cNvSpPr/>
          <p:nvPr/>
        </p:nvSpPr>
        <p:spPr>
          <a:xfrm>
            <a:off x="3025440" y="1530000"/>
            <a:ext cx="5896080" cy="5099040"/>
          </a:xfrm>
          <a:prstGeom prst="rect">
            <a:avLst>
              <a:gd fmla="val 0" name="adj"/>
            </a:avLst>
          </a:prstGeom>
          <a:solidFill>
            <a:srgbClr val="f2f2f2"/>
          </a:solidFill>
          <a:ln w="9360">
            <a:solidFill>
              <a:srgbClr val="808080"/>
            </a:solidFill>
            <a:round/>
            <a:tailEnd len="med" type="triangle" w="med"/>
          </a:ln>
        </p:spPr>
      </p:sp>
      <p:sp>
        <p:nvSpPr>
          <p:cNvPr id="2633" name="CustomShape 3"/>
          <p:cNvSpPr/>
          <p:nvPr/>
        </p:nvSpPr>
        <p:spPr>
          <a:xfrm>
            <a:off x="3051360" y="2061720"/>
            <a:ext cx="5696640" cy="83340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Svolgono attività informativa nei confronti del Responsabile, dei referenti, dell’autorità giudiziaria </a:t>
            </a:r>
            <a:r>
              <a:rPr b="1" lang="it-IT" sz="1110" u="sng">
                <a:solidFill>
                  <a:srgbClr val="006666"/>
                </a:solidFill>
                <a:latin typeface="Verdana"/>
              </a:rPr>
              <a:t>e dell'A.N.A.C. </a:t>
            </a:r>
            <a:r>
              <a:rPr b="1" lang="it-IT" sz="1110">
                <a:solidFill>
                  <a:srgbClr val="006666"/>
                </a:solidFill>
                <a:latin typeface="Verdana"/>
              </a:rPr>
              <a:t>(art. 16 d.lgs. n. 165/01; art. 8, d.P.R. 62/13; art. 20 d.P.R. 3/57; art.1, comma 3, l. 20/94; art. 331 c.p.p.; art. 19, c. 5, lett. a), D.L. 90/14)</a:t>
            </a:r>
            <a:endParaRPr/>
          </a:p>
        </p:txBody>
      </p:sp>
      <p:sp>
        <p:nvSpPr>
          <p:cNvPr id="2634" name="CustomShape 4"/>
          <p:cNvSpPr/>
          <p:nvPr/>
        </p:nvSpPr>
        <p:spPr>
          <a:xfrm>
            <a:off x="3051360" y="3106080"/>
            <a:ext cx="5696640" cy="39888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Partecipano al processo di gestione del rischio</a:t>
            </a:r>
            <a:endParaRPr/>
          </a:p>
        </p:txBody>
      </p:sp>
      <p:sp>
        <p:nvSpPr>
          <p:cNvPr id="2635" name="CustomShape 5"/>
          <p:cNvSpPr/>
          <p:nvPr/>
        </p:nvSpPr>
        <p:spPr>
          <a:xfrm>
            <a:off x="3051360" y="3744000"/>
            <a:ext cx="5696640" cy="67536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Concorrono nella definizione delle misure di prevenzione  e ne controllano il rispetto da parte dei dipendenti del proprio ufficio (art. 16 D.Lgs. 165/01)</a:t>
            </a:r>
            <a:endParaRPr/>
          </a:p>
        </p:txBody>
      </p:sp>
      <p:sp>
        <p:nvSpPr>
          <p:cNvPr id="2636" name="CustomShape 6"/>
          <p:cNvSpPr/>
          <p:nvPr/>
        </p:nvSpPr>
        <p:spPr>
          <a:xfrm>
            <a:off x="3051360" y="4629960"/>
            <a:ext cx="5696640" cy="39888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Assicurano l’osservanza del Codice di comportamento e verificano le ipotesi di violazione</a:t>
            </a:r>
            <a:endParaRPr/>
          </a:p>
        </p:txBody>
      </p:sp>
      <p:sp>
        <p:nvSpPr>
          <p:cNvPr id="2637" name="CustomShape 7"/>
          <p:cNvSpPr/>
          <p:nvPr/>
        </p:nvSpPr>
        <p:spPr>
          <a:xfrm>
            <a:off x="3051360" y="6154200"/>
            <a:ext cx="5696640" cy="39888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Osservano le misure contenute nel P.T.P.C. (art. 1, comma 14, della l. 190/12)</a:t>
            </a:r>
            <a:endParaRPr/>
          </a:p>
        </p:txBody>
      </p:sp>
      <p:sp>
        <p:nvSpPr>
          <p:cNvPr id="2638" name="CustomShape 8"/>
          <p:cNvSpPr/>
          <p:nvPr/>
        </p:nvSpPr>
        <p:spPr>
          <a:xfrm>
            <a:off x="3051360" y="5254560"/>
            <a:ext cx="5696640" cy="68868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Adottano le misure gestionali, quali l’avvio di procedimenti disciplinari, la sospensione e rotazione del personale (artt. 16 e 55-</a:t>
            </a:r>
            <a:r>
              <a:rPr b="1" i="1" lang="it-IT" sz="1110">
                <a:solidFill>
                  <a:srgbClr val="006666"/>
                </a:solidFill>
                <a:latin typeface="Verdana"/>
              </a:rPr>
              <a:t>bis</a:t>
            </a:r>
            <a:r>
              <a:rPr b="1" lang="it-IT" sz="1110">
                <a:solidFill>
                  <a:srgbClr val="006666"/>
                </a:solidFill>
                <a:latin typeface="Verdana"/>
              </a:rPr>
              <a:t> d.lgs. 165/01)</a:t>
            </a:r>
            <a:r>
              <a:rPr b="1" lang="it-IT" sz="1110">
                <a:solidFill>
                  <a:srgbClr val="006666"/>
                </a:solidFill>
                <a:latin typeface="Verdana"/>
              </a:rPr>
              <a:t>	</a:t>
            </a:r>
            <a:r>
              <a:rPr b="1" lang="it-IT" sz="1110">
                <a:solidFill>
                  <a:srgbClr val="006666"/>
                </a:solidFill>
                <a:latin typeface="Verdana"/>
              </a:rPr>
              <a:t> </a:t>
            </a:r>
            <a:endParaRPr/>
          </a:p>
        </p:txBody>
      </p:sp>
      <p:pic>
        <p:nvPicPr>
          <p:cNvPr descr="" id="2639" name="Immagine 1"/>
          <p:cNvPicPr/>
          <p:nvPr/>
        </p:nvPicPr>
        <p:blipFill>
          <a:blip r:embed="rId1"/>
          <a:stretch>
            <a:fillRect/>
          </a:stretch>
        </p:blipFill>
        <p:spPr>
          <a:xfrm>
            <a:off x="1073520" y="2413440"/>
            <a:ext cx="1554840" cy="1375200"/>
          </a:xfrm>
          <a:prstGeom prst="rect">
            <a:avLst/>
          </a:prstGeom>
        </p:spPr>
      </p:pic>
      <p:sp>
        <p:nvSpPr>
          <p:cNvPr id="2640" name="CustomShape 9"/>
          <p:cNvSpPr/>
          <p:nvPr/>
        </p:nvSpPr>
        <p:spPr>
          <a:xfrm>
            <a:off x="3152880" y="1596240"/>
            <a:ext cx="5472360" cy="169560"/>
          </a:xfrm>
          <a:prstGeom prst="rect">
            <a:avLst/>
          </a:prstGeom>
        </p:spPr>
        <p:txBody>
          <a:bodyPr bIns="0" lIns="0" rIns="0" tIns="0"/>
          <a:p>
            <a:pPr algn="ctr">
              <a:lnSpc>
                <a:spcPct val="100000"/>
              </a:lnSpc>
            </a:pPr>
            <a:r>
              <a:rPr b="1" lang="it-IT" sz="1110" u="sng">
                <a:solidFill>
                  <a:srgbClr val="007c92"/>
                </a:solidFill>
                <a:latin typeface="Arial"/>
              </a:rPr>
              <a:t>COMPITI IN MATERIA DI PREVENZIONE DELLA CORRUZIONE</a:t>
            </a:r>
            <a:endParaRPr/>
          </a:p>
        </p:txBody>
      </p:sp>
      <p:sp>
        <p:nvSpPr>
          <p:cNvPr id="2641" name="TextShape 10"/>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Funzioni e responsabilità dei dirigenti</a:t>
            </a:r>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2" name="CustomShape 1"/>
          <p:cNvSpPr/>
          <p:nvPr/>
        </p:nvSpPr>
        <p:spPr>
          <a:xfrm>
            <a:off x="632520" y="2052720"/>
            <a:ext cx="2592000" cy="9190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Mancato rispetto delle previsioni contenute nel P.T.P.C. </a:t>
            </a:r>
            <a:r>
              <a:rPr i="1" lang="it-IT" sz="1110">
                <a:solidFill>
                  <a:srgbClr val="00338d"/>
                </a:solidFill>
                <a:latin typeface="Verdana"/>
              </a:rPr>
              <a:t>(art. 1, c. 14, l. 190/12)</a:t>
            </a:r>
            <a:endParaRPr/>
          </a:p>
        </p:txBody>
      </p:sp>
      <p:sp>
        <p:nvSpPr>
          <p:cNvPr id="2643" name="CustomShape 2"/>
          <p:cNvSpPr/>
          <p:nvPr/>
        </p:nvSpPr>
        <p:spPr>
          <a:xfrm>
            <a:off x="898560" y="1332000"/>
            <a:ext cx="5154840" cy="338760"/>
          </a:xfrm>
          <a:prstGeom prst="rect">
            <a:avLst/>
          </a:prstGeom>
        </p:spPr>
        <p:txBody>
          <a:bodyPr bIns="0" lIns="0" rIns="0" tIns="0"/>
          <a:p>
            <a:pPr algn="ctr">
              <a:lnSpc>
                <a:spcPct val="100000"/>
              </a:lnSpc>
            </a:pPr>
            <a:r>
              <a:rPr b="1" lang="it-IT" sz="1110" u="sng">
                <a:solidFill>
                  <a:srgbClr val="00338d"/>
                </a:solidFill>
                <a:latin typeface="Arial"/>
              </a:rPr>
              <a:t>RESPONSABILITA' DEI DIRIGENTI IN MATERIA DI PREVENZIONE DELLA CORRUZIONE</a:t>
            </a:r>
            <a:endParaRPr/>
          </a:p>
        </p:txBody>
      </p:sp>
      <p:sp>
        <p:nvSpPr>
          <p:cNvPr id="2644" name="CustomShape 3"/>
          <p:cNvSpPr/>
          <p:nvPr/>
        </p:nvSpPr>
        <p:spPr>
          <a:xfrm>
            <a:off x="652320" y="3158280"/>
            <a:ext cx="2571840" cy="1969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disciplinare</a:t>
            </a:r>
            <a:endParaRPr/>
          </a:p>
        </p:txBody>
      </p:sp>
      <p:sp>
        <p:nvSpPr>
          <p:cNvPr id="2645" name="CustomShape 4"/>
          <p:cNvSpPr/>
          <p:nvPr/>
        </p:nvSpPr>
        <p:spPr>
          <a:xfrm>
            <a:off x="3756600" y="2041920"/>
            <a:ext cx="2592000" cy="9352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Omessa segnalazione di situazioni di illecito nell'amministrazione </a:t>
            </a:r>
            <a:r>
              <a:rPr i="1" lang="it-IT" sz="1110">
                <a:solidFill>
                  <a:srgbClr val="00338d"/>
                </a:solidFill>
                <a:latin typeface="Verdana"/>
              </a:rPr>
              <a:t>(art. 8, d.P.R. 62/13; art. 55-sexies, D.Lgs. 165/01)</a:t>
            </a:r>
            <a:endParaRPr/>
          </a:p>
        </p:txBody>
      </p:sp>
      <p:sp>
        <p:nvSpPr>
          <p:cNvPr id="2646" name="CustomShape 5"/>
          <p:cNvSpPr/>
          <p:nvPr/>
        </p:nvSpPr>
        <p:spPr>
          <a:xfrm>
            <a:off x="3776400" y="3175200"/>
            <a:ext cx="2571840" cy="39348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disciplinare</a:t>
            </a:r>
            <a:endParaRPr/>
          </a:p>
          <a:p>
            <a:pPr>
              <a:lnSpc>
                <a:spcPct val="100000"/>
              </a:lnSpc>
            </a:pPr>
            <a:endParaRPr/>
          </a:p>
        </p:txBody>
      </p:sp>
      <p:sp>
        <p:nvSpPr>
          <p:cNvPr id="2647" name="CustomShape 6"/>
          <p:cNvSpPr/>
          <p:nvPr/>
        </p:nvSpPr>
        <p:spPr>
          <a:xfrm>
            <a:off x="3756600" y="4937760"/>
            <a:ext cx="2592000" cy="72288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Omessa o ritardata denuncia dei reati all'autorità giudiziaria </a:t>
            </a:r>
            <a:r>
              <a:rPr i="1" lang="it-IT" sz="1110">
                <a:solidFill>
                  <a:srgbClr val="00338d"/>
                </a:solidFill>
                <a:latin typeface="Verdana"/>
              </a:rPr>
              <a:t>(art. 331 e 361 c.p.)</a:t>
            </a:r>
            <a:endParaRPr/>
          </a:p>
        </p:txBody>
      </p:sp>
      <p:sp>
        <p:nvSpPr>
          <p:cNvPr id="2648" name="CustomShape 7"/>
          <p:cNvSpPr/>
          <p:nvPr/>
        </p:nvSpPr>
        <p:spPr>
          <a:xfrm>
            <a:off x="3776400" y="5822280"/>
            <a:ext cx="2571840" cy="1969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penale</a:t>
            </a:r>
            <a:endParaRPr/>
          </a:p>
        </p:txBody>
      </p:sp>
      <p:sp>
        <p:nvSpPr>
          <p:cNvPr id="2649" name="CustomShape 8"/>
          <p:cNvSpPr/>
          <p:nvPr/>
        </p:nvSpPr>
        <p:spPr>
          <a:xfrm>
            <a:off x="632520" y="3501000"/>
            <a:ext cx="2592000" cy="122364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Mancato raggiungimento degli specifici obiettivi di prevenzione fissati dal P.T.P.C. e nel piano della </a:t>
            </a:r>
            <a:r>
              <a:rPr b="1" i="1" lang="it-IT" sz="1110">
                <a:solidFill>
                  <a:srgbClr val="00338d"/>
                </a:solidFill>
                <a:latin typeface="Verdana"/>
              </a:rPr>
              <a:t>performance</a:t>
            </a:r>
            <a:r>
              <a:rPr b="1" lang="it-IT" sz="1110">
                <a:solidFill>
                  <a:srgbClr val="00338d"/>
                </a:solidFill>
                <a:latin typeface="Verdana"/>
              </a:rPr>
              <a:t> </a:t>
            </a:r>
            <a:r>
              <a:rPr i="1" lang="it-IT" sz="1110">
                <a:solidFill>
                  <a:srgbClr val="00338d"/>
                </a:solidFill>
                <a:latin typeface="Verdana"/>
              </a:rPr>
              <a:t>(art. 21, D.Lgs. 165/01)</a:t>
            </a:r>
            <a:endParaRPr/>
          </a:p>
        </p:txBody>
      </p:sp>
      <p:sp>
        <p:nvSpPr>
          <p:cNvPr id="2650" name="CustomShape 9"/>
          <p:cNvSpPr/>
          <p:nvPr/>
        </p:nvSpPr>
        <p:spPr>
          <a:xfrm>
            <a:off x="652320" y="4830480"/>
            <a:ext cx="2571840" cy="1969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dirigenziale</a:t>
            </a:r>
            <a:endParaRPr/>
          </a:p>
        </p:txBody>
      </p:sp>
      <p:sp>
        <p:nvSpPr>
          <p:cNvPr id="2651" name="CustomShape 10"/>
          <p:cNvSpPr/>
          <p:nvPr/>
        </p:nvSpPr>
        <p:spPr>
          <a:xfrm>
            <a:off x="6604920" y="1446480"/>
            <a:ext cx="2919600" cy="338760"/>
          </a:xfrm>
          <a:prstGeom prst="rect">
            <a:avLst/>
          </a:prstGeom>
        </p:spPr>
        <p:txBody>
          <a:bodyPr bIns="0" lIns="0" rIns="0" tIns="0"/>
          <a:p>
            <a:pPr algn="ctr">
              <a:lnSpc>
                <a:spcPct val="100000"/>
              </a:lnSpc>
            </a:pPr>
            <a:r>
              <a:rPr b="1" lang="it-IT" sz="1110" u="sng">
                <a:solidFill>
                  <a:srgbClr val="00338d"/>
                </a:solidFill>
                <a:latin typeface="Arial"/>
              </a:rPr>
              <a:t>RESPONSABILITA' DEI DIRIGENTI IN MATERIA DI TRASPARENZA</a:t>
            </a:r>
            <a:endParaRPr/>
          </a:p>
        </p:txBody>
      </p:sp>
      <p:sp>
        <p:nvSpPr>
          <p:cNvPr id="2652" name="CustomShape 11"/>
          <p:cNvSpPr/>
          <p:nvPr/>
        </p:nvSpPr>
        <p:spPr>
          <a:xfrm>
            <a:off x="6727680" y="2022840"/>
            <a:ext cx="2592000" cy="95436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Mancata o incompleta pubblicazione delle informazioni rilevanti ai fini della legge 190/2012</a:t>
            </a:r>
            <a:endParaRPr/>
          </a:p>
          <a:p>
            <a:pPr algn="ctr">
              <a:lnSpc>
                <a:spcPct val="100000"/>
              </a:lnSpc>
            </a:pPr>
            <a:r>
              <a:rPr i="1" lang="it-IT" sz="1110">
                <a:solidFill>
                  <a:srgbClr val="00338d"/>
                </a:solidFill>
                <a:latin typeface="Verdana"/>
              </a:rPr>
              <a:t>(art. 1, c. 33, l. 190/12)</a:t>
            </a:r>
            <a:endParaRPr/>
          </a:p>
        </p:txBody>
      </p:sp>
      <p:sp>
        <p:nvSpPr>
          <p:cNvPr id="2653" name="CustomShape 12"/>
          <p:cNvSpPr/>
          <p:nvPr/>
        </p:nvSpPr>
        <p:spPr>
          <a:xfrm>
            <a:off x="6747840" y="3171960"/>
            <a:ext cx="2571840" cy="11797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dirigenziale</a:t>
            </a:r>
            <a:endParaRPr/>
          </a:p>
          <a:p>
            <a:pPr>
              <a:lnSpc>
                <a:spcPct val="100000"/>
              </a:lnSpc>
              <a:buFont charset="2" typeface="Wingdings"/>
              <a:buChar char=""/>
            </a:pPr>
            <a:r>
              <a:rPr b="1" i="1" lang="it-IT" sz="1289">
                <a:solidFill>
                  <a:srgbClr val="00338d"/>
                </a:solidFill>
                <a:latin typeface="Arial"/>
              </a:rPr>
              <a:t>Violazione degli standard qualitativi ed economici ai sensi dell'articolo 1, comma 1, del d.lgs. n. 198 del 2009</a:t>
            </a:r>
            <a:endParaRPr/>
          </a:p>
          <a:p>
            <a:pPr>
              <a:lnSpc>
                <a:spcPct val="100000"/>
              </a:lnSpc>
            </a:pPr>
            <a:endParaRPr/>
          </a:p>
        </p:txBody>
      </p:sp>
      <p:sp>
        <p:nvSpPr>
          <p:cNvPr id="2654" name="Line 13"/>
          <p:cNvSpPr/>
          <p:nvPr/>
        </p:nvSpPr>
        <p:spPr>
          <a:xfrm>
            <a:off x="6604920" y="1332000"/>
            <a:ext cx="0" cy="4755600"/>
          </a:xfrm>
          <a:prstGeom prst="line">
            <a:avLst/>
          </a:prstGeom>
          <a:ln cap="rnd" w="25560">
            <a:solidFill>
              <a:srgbClr val="00338d"/>
            </a:solidFill>
            <a:custDash>
              <a:ds d="284000" sp="213000"/>
            </a:custDash>
            <a:round/>
          </a:ln>
        </p:spPr>
      </p:sp>
      <p:sp>
        <p:nvSpPr>
          <p:cNvPr id="2655" name="CustomShape 14"/>
          <p:cNvSpPr/>
          <p:nvPr/>
        </p:nvSpPr>
        <p:spPr>
          <a:xfrm>
            <a:off x="7156440" y="4913640"/>
            <a:ext cx="1784160" cy="1395360"/>
          </a:xfrm>
          <a:prstGeom prst="rect">
            <a:avLst>
              <a:gd fmla="val -3606" name="adj1"/>
              <a:gd fmla="val 112854" name="adj2"/>
              <a:gd fmla="val -51875" name="adj3"/>
              <a:gd fmla="val 60571" name="adj4"/>
            </a:avLst>
          </a:prstGeom>
          <a:solidFill>
            <a:srgbClr val="ffffff"/>
          </a:solidFill>
          <a:ln w="12600">
            <a:solidFill>
              <a:srgbClr val="00338d"/>
            </a:solidFill>
            <a:round/>
          </a:ln>
        </p:spPr>
        <p:txBody>
          <a:bodyPr anchor="ctr" bIns="45000" lIns="90000" rIns="90000" tIns="45000"/>
          <a:p>
            <a:pPr algn="ctr">
              <a:lnSpc>
                <a:spcPct val="100000"/>
              </a:lnSpc>
            </a:pPr>
            <a:r>
              <a:rPr b="1" lang="it-IT" sz="1110">
                <a:solidFill>
                  <a:srgbClr val="00338d"/>
                </a:solidFill>
                <a:latin typeface="Arial"/>
              </a:rPr>
              <a:t>Eventuali ritardi nell'aggiornamento dei contenuti sugli strumenti informatici sono sanzionati a carico dei responsabili del servizio</a:t>
            </a:r>
            <a:endParaRPr/>
          </a:p>
        </p:txBody>
      </p:sp>
      <p:sp>
        <p:nvSpPr>
          <p:cNvPr id="2656" name="CustomShape 15"/>
          <p:cNvSpPr/>
          <p:nvPr/>
        </p:nvSpPr>
        <p:spPr>
          <a:xfrm>
            <a:off x="3756600" y="3497760"/>
            <a:ext cx="2592000" cy="919800"/>
          </a:xfrm>
          <a:prstGeom prst="rect">
            <a:avLst/>
          </a:prstGeom>
          <a:solidFill>
            <a:srgbClr val="ffffff"/>
          </a:solidFill>
          <a:ln w="12600">
            <a:solidFill>
              <a:srgbClr val="4b63be"/>
            </a:solidFill>
            <a:miter/>
          </a:ln>
        </p:spPr>
        <p:txBody>
          <a:bodyPr bIns="45000" lIns="90000" rIns="90000" tIns="45000"/>
          <a:p>
            <a:pPr algn="ctr">
              <a:lnSpc>
                <a:spcPct val="100000"/>
              </a:lnSpc>
            </a:pPr>
            <a:r>
              <a:rPr b="1" lang="it-IT" sz="1110">
                <a:solidFill>
                  <a:srgbClr val="00338d"/>
                </a:solidFill>
                <a:latin typeface="Verdana"/>
              </a:rPr>
              <a:t>Omessa o ritardata denuncia del danno erariale alla Corte dei Conti, con conseguente prescrizione dell'azione </a:t>
            </a:r>
            <a:r>
              <a:rPr i="1" lang="it-IT" sz="1110">
                <a:solidFill>
                  <a:srgbClr val="00338d"/>
                </a:solidFill>
                <a:latin typeface="Verdana"/>
              </a:rPr>
              <a:t>(art. 1, c.3, l. 20/94)</a:t>
            </a:r>
            <a:endParaRPr/>
          </a:p>
        </p:txBody>
      </p:sp>
      <p:sp>
        <p:nvSpPr>
          <p:cNvPr id="2657" name="CustomShape 16"/>
          <p:cNvSpPr/>
          <p:nvPr/>
        </p:nvSpPr>
        <p:spPr>
          <a:xfrm>
            <a:off x="3776400" y="4526280"/>
            <a:ext cx="2571840" cy="196920"/>
          </a:xfrm>
          <a:prstGeom prst="rect">
            <a:avLst/>
          </a:prstGeom>
        </p:spPr>
        <p:txBody>
          <a:bodyPr bIns="0" lIns="0" rIns="0" tIns="0"/>
          <a:p>
            <a:pPr>
              <a:lnSpc>
                <a:spcPct val="100000"/>
              </a:lnSpc>
              <a:buFont charset="2" typeface="Wingdings"/>
              <a:buChar char=""/>
            </a:pPr>
            <a:r>
              <a:rPr b="1" i="1" lang="it-IT" sz="1289">
                <a:solidFill>
                  <a:srgbClr val="00338d"/>
                </a:solidFill>
                <a:latin typeface="Arial"/>
              </a:rPr>
              <a:t>Responsabilità erariale</a:t>
            </a:r>
            <a:endParaRPr/>
          </a:p>
        </p:txBody>
      </p:sp>
      <p:pic>
        <p:nvPicPr>
          <p:cNvPr descr="" id="2658" name="Immagine 34"/>
          <p:cNvPicPr/>
          <p:nvPr/>
        </p:nvPicPr>
        <p:blipFill>
          <a:blip r:embed="rId1"/>
          <a:stretch>
            <a:fillRect/>
          </a:stretch>
        </p:blipFill>
        <p:spPr>
          <a:xfrm>
            <a:off x="514440" y="1253160"/>
            <a:ext cx="511560" cy="533880"/>
          </a:xfrm>
          <a:prstGeom prst="rect">
            <a:avLst/>
          </a:prstGeom>
        </p:spPr>
      </p:pic>
      <p:sp>
        <p:nvSpPr>
          <p:cNvPr id="2659" name="TextShape 1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Funzioni e responsabilità dei dirigenti</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4" name="CustomShape 1"/>
          <p:cNvSpPr/>
          <p:nvPr/>
        </p:nvSpPr>
        <p:spPr>
          <a:xfrm>
            <a:off x="344520" y="2102760"/>
            <a:ext cx="5271840" cy="753480"/>
          </a:xfrm>
          <a:prstGeom prst="rect">
            <a:avLst>
              <a:gd fmla="val 80041" name="adj1"/>
              <a:gd fmla="val 18958" name="adj2"/>
            </a:avLst>
          </a:prstGeom>
          <a:gradFill>
            <a:gsLst>
              <a:gs pos="0">
                <a:srgbClr val="e1eef1"/>
              </a:gs>
              <a:gs pos="50000">
                <a:srgbClr val="99ccd9"/>
              </a:gs>
              <a:gs pos="100000">
                <a:srgbClr val="e1eef1"/>
              </a:gs>
            </a:gsLst>
            <a:lin ang="2700000"/>
          </a:gradFill>
        </p:spPr>
        <p:txBody>
          <a:bodyPr anchor="ctr" bIns="0" lIns="0" rIns="0" tIns="0"/>
          <a:p>
            <a:pPr algn="ctr">
              <a:lnSpc>
                <a:spcPct val="100000"/>
              </a:lnSpc>
            </a:pPr>
            <a:r>
              <a:rPr b="1" lang="it-IT" sz="1200">
                <a:solidFill>
                  <a:srgbClr val="002060"/>
                </a:solidFill>
                <a:latin typeface="Arial"/>
              </a:rPr>
              <a:t>Disposizioni in materia di prevenzione della corruzione </a:t>
            </a:r>
            <a:r>
              <a:rPr b="1" lang="it-IT" sz="1100">
                <a:solidFill>
                  <a:srgbClr val="002060"/>
                </a:solidFill>
                <a:latin typeface="Arial"/>
              </a:rPr>
              <a:t>(art. 1 commi da 1 a 57)</a:t>
            </a:r>
            <a:endParaRPr/>
          </a:p>
        </p:txBody>
      </p:sp>
      <p:pic>
        <p:nvPicPr>
          <p:cNvPr descr="" id="1585" name="Picture 2"/>
          <p:cNvPicPr/>
          <p:nvPr/>
        </p:nvPicPr>
        <p:blipFill>
          <a:blip r:embed="rId1"/>
          <a:stretch>
            <a:fillRect/>
          </a:stretch>
        </p:blipFill>
        <p:spPr>
          <a:xfrm>
            <a:off x="5616720" y="1143000"/>
            <a:ext cx="4016520" cy="3971880"/>
          </a:xfrm>
          <a:prstGeom prst="rect">
            <a:avLst/>
          </a:prstGeom>
        </p:spPr>
      </p:pic>
      <p:sp>
        <p:nvSpPr>
          <p:cNvPr id="1586" name="CustomShape 2"/>
          <p:cNvSpPr/>
          <p:nvPr/>
        </p:nvSpPr>
        <p:spPr>
          <a:xfrm>
            <a:off x="88920" y="1959480"/>
            <a:ext cx="409320" cy="286920"/>
          </a:xfrm>
          <a:prstGeom prst="rect">
            <a:avLst>
              <a:gd fmla="val 33723" name="adj"/>
            </a:avLst>
          </a:prstGeom>
          <a:solidFill>
            <a:srgbClr val="00338d"/>
          </a:solidFill>
        </p:spPr>
        <p:txBody>
          <a:bodyPr anchor="ctr" bIns="54000" lIns="54000" rIns="54000" tIns="54000" wrap="none"/>
          <a:p>
            <a:pPr algn="ctr">
              <a:lnSpc>
                <a:spcPct val="100000"/>
              </a:lnSpc>
            </a:pPr>
            <a:r>
              <a:rPr b="1" lang="it-IT" sz="1600">
                <a:solidFill>
                  <a:srgbClr val="ffffff"/>
                </a:solidFill>
                <a:latin typeface="Verdana"/>
              </a:rPr>
              <a:t>A</a:t>
            </a:r>
            <a:endParaRPr/>
          </a:p>
        </p:txBody>
      </p:sp>
      <p:sp>
        <p:nvSpPr>
          <p:cNvPr id="1587" name="CustomShape 3"/>
          <p:cNvSpPr/>
          <p:nvPr/>
        </p:nvSpPr>
        <p:spPr>
          <a:xfrm>
            <a:off x="1600200" y="1036800"/>
            <a:ext cx="6345000" cy="334440"/>
          </a:xfrm>
          <a:prstGeom prst="rect">
            <a:avLst/>
          </a:prstGeom>
        </p:spPr>
        <p:txBody>
          <a:bodyPr anchor="ctr" bIns="0" lIns="0" rIns="0" tIns="0"/>
          <a:p>
            <a:pPr algn="ctr">
              <a:lnSpc>
                <a:spcPct val="100000"/>
              </a:lnSpc>
            </a:pPr>
            <a:r>
              <a:rPr b="1" lang="it-IT" sz="1200" u="sng">
                <a:solidFill>
                  <a:srgbClr val="007c92"/>
                </a:solidFill>
                <a:latin typeface="Arial"/>
              </a:rPr>
              <a:t>AMBITO SOGGETTIVO DI APPLICAZIONE DELLA L. 190/12</a:t>
            </a:r>
            <a:endParaRPr/>
          </a:p>
        </p:txBody>
      </p:sp>
      <p:sp>
        <p:nvSpPr>
          <p:cNvPr id="1588" name="CustomShape 4"/>
          <p:cNvSpPr/>
          <p:nvPr/>
        </p:nvSpPr>
        <p:spPr>
          <a:xfrm>
            <a:off x="3192120" y="3775680"/>
            <a:ext cx="720000" cy="753480"/>
          </a:xfrm>
          <a:prstGeom prst="rect">
            <a:avLst>
              <a:gd fmla="val 80041" name="adj1"/>
              <a:gd fmla="val 18958" name="adj2"/>
            </a:avLst>
          </a:prstGeom>
          <a:gradFill>
            <a:gsLst>
              <a:gs pos="0">
                <a:srgbClr val="99ccd9"/>
              </a:gs>
              <a:gs pos="50000">
                <a:srgbClr val="e1eef1"/>
              </a:gs>
              <a:gs pos="100000">
                <a:srgbClr val="99ccd9"/>
              </a:gs>
            </a:gsLst>
            <a:lin ang="16200000"/>
          </a:gradFill>
        </p:spPr>
      </p:sp>
      <p:sp>
        <p:nvSpPr>
          <p:cNvPr id="1589" name="CustomShape 5"/>
          <p:cNvSpPr/>
          <p:nvPr/>
        </p:nvSpPr>
        <p:spPr>
          <a:xfrm>
            <a:off x="331560" y="3208680"/>
            <a:ext cx="5271840" cy="753480"/>
          </a:xfrm>
          <a:prstGeom prst="rect">
            <a:avLst>
              <a:gd fmla="val 80041" name="adj1"/>
              <a:gd fmla="val 18958" name="adj2"/>
            </a:avLst>
          </a:prstGeom>
          <a:gradFill>
            <a:gsLst>
              <a:gs pos="0">
                <a:srgbClr val="e1eef1"/>
              </a:gs>
              <a:gs pos="50000">
                <a:srgbClr val="99ccd9"/>
              </a:gs>
              <a:gs pos="100000">
                <a:srgbClr val="e1eef1"/>
              </a:gs>
            </a:gsLst>
            <a:lin ang="2700000"/>
          </a:gradFill>
        </p:spPr>
        <p:txBody>
          <a:bodyPr anchor="ctr" bIns="0" lIns="0" rIns="0" tIns="0"/>
          <a:p>
            <a:pPr algn="ctr">
              <a:lnSpc>
                <a:spcPct val="100000"/>
              </a:lnSpc>
            </a:pPr>
            <a:r>
              <a:rPr b="1" lang="it-IT" sz="1200">
                <a:solidFill>
                  <a:srgbClr val="002060"/>
                </a:solidFill>
                <a:latin typeface="Arial"/>
              </a:rPr>
              <a:t>Disposizioni in materia di trasparenza </a:t>
            </a:r>
            <a:r>
              <a:rPr b="1" lang="it-IT" sz="1100">
                <a:solidFill>
                  <a:srgbClr val="002060"/>
                </a:solidFill>
                <a:latin typeface="Arial"/>
              </a:rPr>
              <a:t>(art. 1 commi da 15 a 33)</a:t>
            </a:r>
            <a:endParaRPr/>
          </a:p>
        </p:txBody>
      </p:sp>
      <p:sp>
        <p:nvSpPr>
          <p:cNvPr id="1590" name="CustomShape 6"/>
          <p:cNvSpPr/>
          <p:nvPr/>
        </p:nvSpPr>
        <p:spPr>
          <a:xfrm>
            <a:off x="380880" y="4648320"/>
            <a:ext cx="2819160" cy="46656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Enti pubblici nazionali</a:t>
            </a:r>
            <a:endParaRPr/>
          </a:p>
        </p:txBody>
      </p:sp>
      <p:sp>
        <p:nvSpPr>
          <p:cNvPr id="1591" name="CustomShape 7"/>
          <p:cNvSpPr/>
          <p:nvPr/>
        </p:nvSpPr>
        <p:spPr>
          <a:xfrm>
            <a:off x="380880" y="5171760"/>
            <a:ext cx="2819160" cy="46656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Società partecipate dalle PP.AA.</a:t>
            </a:r>
            <a:endParaRPr/>
          </a:p>
        </p:txBody>
      </p:sp>
      <p:sp>
        <p:nvSpPr>
          <p:cNvPr id="1592" name="CustomShape 8"/>
          <p:cNvSpPr/>
          <p:nvPr/>
        </p:nvSpPr>
        <p:spPr>
          <a:xfrm>
            <a:off x="380880" y="5705280"/>
            <a:ext cx="2819160" cy="466560"/>
          </a:xfrm>
          <a:prstGeom prst="rect">
            <a:avLst>
              <a:gd fmla="val 16667" name="adj"/>
            </a:avLst>
          </a:prstGeom>
          <a:solidFill>
            <a:srgbClr val="00338d"/>
          </a:solidFill>
        </p:spPr>
        <p:txBody>
          <a:bodyPr anchor="ctr" bIns="45000" lIns="90000" rIns="90000" tIns="45000"/>
          <a:p>
            <a:pPr algn="ctr">
              <a:lnSpc>
                <a:spcPct val="100000"/>
              </a:lnSpc>
            </a:pPr>
            <a:r>
              <a:rPr b="1" lang="it-IT" sz="1200">
                <a:solidFill>
                  <a:srgbClr val="ffffff"/>
                </a:solidFill>
                <a:latin typeface="Arial"/>
              </a:rPr>
              <a:t>Società controllate dalle partecipate</a:t>
            </a:r>
            <a:endParaRPr/>
          </a:p>
        </p:txBody>
      </p:sp>
      <p:sp>
        <p:nvSpPr>
          <p:cNvPr id="1593" name="CustomShape 9"/>
          <p:cNvSpPr/>
          <p:nvPr/>
        </p:nvSpPr>
        <p:spPr>
          <a:xfrm>
            <a:off x="3276720" y="5171760"/>
            <a:ext cx="304560" cy="1000080"/>
          </a:xfrm>
          <a:prstGeom prst="rect">
            <a:avLst>
              <a:gd fmla="val 8333" name="adj1"/>
              <a:gd fmla="val 50000" name="adj2"/>
            </a:avLst>
          </a:prstGeom>
          <a:ln w="25560">
            <a:solidFill>
              <a:srgbClr val="00338d"/>
            </a:solidFill>
            <a:round/>
          </a:ln>
        </p:spPr>
      </p:sp>
      <p:sp>
        <p:nvSpPr>
          <p:cNvPr id="1594" name="CustomShape 10"/>
          <p:cNvSpPr/>
          <p:nvPr/>
        </p:nvSpPr>
        <p:spPr>
          <a:xfrm>
            <a:off x="3733920" y="5334120"/>
            <a:ext cx="2361960" cy="669960"/>
          </a:xfrm>
          <a:prstGeom prst="rect">
            <a:avLst/>
          </a:prstGeom>
        </p:spPr>
        <p:txBody>
          <a:bodyPr bIns="0" lIns="0" rIns="0" tIns="0"/>
          <a:p>
            <a:pPr>
              <a:lnSpc>
                <a:spcPct val="100000"/>
              </a:lnSpc>
            </a:pPr>
            <a:r>
              <a:rPr b="1" lang="it-IT" sz="1100">
                <a:solidFill>
                  <a:srgbClr val="00338d"/>
                </a:solidFill>
                <a:latin typeface="Arial"/>
              </a:rPr>
              <a:t>Limitatamente alla loro attività di pubblico interesse disciplinata dal diritto nazionale o dell'Unione Europea</a:t>
            </a:r>
            <a:endParaRPr/>
          </a:p>
        </p:txBody>
      </p:sp>
      <p:sp>
        <p:nvSpPr>
          <p:cNvPr id="1595" name="CustomShape 11"/>
          <p:cNvSpPr/>
          <p:nvPr/>
        </p:nvSpPr>
        <p:spPr>
          <a:xfrm>
            <a:off x="76320" y="3065040"/>
            <a:ext cx="409320" cy="286920"/>
          </a:xfrm>
          <a:prstGeom prst="rect">
            <a:avLst>
              <a:gd fmla="val 33723" name="adj"/>
            </a:avLst>
          </a:prstGeom>
          <a:solidFill>
            <a:srgbClr val="00338d"/>
          </a:solidFill>
        </p:spPr>
        <p:txBody>
          <a:bodyPr anchor="ctr" bIns="54000" lIns="54000" rIns="54000" tIns="54000" wrap="none"/>
          <a:p>
            <a:pPr algn="ctr">
              <a:lnSpc>
                <a:spcPct val="100000"/>
              </a:lnSpc>
            </a:pPr>
            <a:r>
              <a:rPr b="1" lang="it-IT" sz="1600">
                <a:solidFill>
                  <a:srgbClr val="ffffff"/>
                </a:solidFill>
                <a:latin typeface="Verdana"/>
              </a:rPr>
              <a:t>B</a:t>
            </a:r>
            <a:endParaRPr/>
          </a:p>
        </p:txBody>
      </p:sp>
      <p:sp>
        <p:nvSpPr>
          <p:cNvPr id="1596"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spTree>
  </p:cSld>
  <p:transition>
    <p:fade/>
  </p:transition>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0" name="CustomShape 1"/>
          <p:cNvSpPr/>
          <p:nvPr/>
        </p:nvSpPr>
        <p:spPr>
          <a:xfrm>
            <a:off x="645480" y="2073600"/>
            <a:ext cx="1346040" cy="842760"/>
          </a:xfrm>
          <a:prstGeom prst="rect">
            <a:avLst/>
          </a:prstGeom>
          <a:solidFill>
            <a:srgbClr val="ffffff"/>
          </a:solidFill>
          <a:ln w="12600">
            <a:solidFill>
              <a:srgbClr val="003e49"/>
            </a:solidFill>
            <a:round/>
          </a:ln>
        </p:spPr>
      </p:sp>
      <p:sp>
        <p:nvSpPr>
          <p:cNvPr id="2661" name="CustomShape 2"/>
          <p:cNvSpPr/>
          <p:nvPr/>
        </p:nvSpPr>
        <p:spPr>
          <a:xfrm>
            <a:off x="1802160" y="1219320"/>
            <a:ext cx="6473880" cy="507960"/>
          </a:xfrm>
          <a:prstGeom prst="rect">
            <a:avLst/>
          </a:prstGeom>
        </p:spPr>
        <p:txBody>
          <a:bodyPr bIns="0" lIns="0" rIns="0" tIns="0"/>
          <a:p>
            <a:pPr algn="ctr">
              <a:lnSpc>
                <a:spcPct val="100000"/>
              </a:lnSpc>
            </a:pPr>
            <a:r>
              <a:rPr b="1" lang="it-IT" sz="1110" u="sng">
                <a:solidFill>
                  <a:srgbClr val="00338d"/>
                </a:solidFill>
                <a:latin typeface="Arial"/>
              </a:rPr>
              <a:t>ORGANISMO INDIPENDENTE DI VALUTAZIONE DELLA </a:t>
            </a:r>
            <a:r>
              <a:rPr b="1" i="1" lang="it-IT" sz="1110" u="sng">
                <a:solidFill>
                  <a:srgbClr val="00338d"/>
                </a:solidFill>
                <a:latin typeface="Arial"/>
              </a:rPr>
              <a:t>PERFORMANCE</a:t>
            </a:r>
            <a:r>
              <a:rPr b="1" lang="it-IT" sz="1110" u="sng">
                <a:solidFill>
                  <a:srgbClr val="00338d"/>
                </a:solidFill>
                <a:latin typeface="Arial"/>
              </a:rPr>
              <a:t> (O.I.V.): CARATTERISTICHE E FUNZIONI TIPICHE</a:t>
            </a:r>
            <a:endParaRPr/>
          </a:p>
          <a:p>
            <a:pPr algn="ctr">
              <a:lnSpc>
                <a:spcPct val="100000"/>
              </a:lnSpc>
            </a:pPr>
            <a:r>
              <a:rPr i="1" lang="it-IT" sz="1110">
                <a:solidFill>
                  <a:srgbClr val="00338d"/>
                </a:solidFill>
                <a:latin typeface="Arial"/>
              </a:rPr>
              <a:t>(art. 14 del D.Lgs. 150/09)</a:t>
            </a:r>
            <a:endParaRPr/>
          </a:p>
        </p:txBody>
      </p:sp>
      <p:pic>
        <p:nvPicPr>
          <p:cNvPr descr="" id="2662" name="Immagine 9"/>
          <p:cNvPicPr/>
          <p:nvPr/>
        </p:nvPicPr>
        <p:blipFill>
          <a:blip r:embed="rId1"/>
          <a:stretch>
            <a:fillRect/>
          </a:stretch>
        </p:blipFill>
        <p:spPr>
          <a:xfrm>
            <a:off x="1024920" y="1877040"/>
            <a:ext cx="542880" cy="542880"/>
          </a:xfrm>
          <a:prstGeom prst="rect">
            <a:avLst/>
          </a:prstGeom>
        </p:spPr>
      </p:pic>
      <p:sp>
        <p:nvSpPr>
          <p:cNvPr id="2663" name="CustomShape 3"/>
          <p:cNvSpPr/>
          <p:nvPr/>
        </p:nvSpPr>
        <p:spPr>
          <a:xfrm>
            <a:off x="2135880" y="2459160"/>
            <a:ext cx="224640" cy="-14256000"/>
          </a:xfrm>
          <a:prstGeom prst="straightConnector1">
            <a:avLst/>
          </a:prstGeom>
          <a:ln w="25560">
            <a:solidFill>
              <a:srgbClr val="00338d"/>
            </a:solidFill>
            <a:round/>
            <a:tailEnd len="med" type="triangle" w="med"/>
          </a:ln>
        </p:spPr>
      </p:sp>
      <p:sp>
        <p:nvSpPr>
          <p:cNvPr id="2664" name="CustomShape 4"/>
          <p:cNvSpPr/>
          <p:nvPr/>
        </p:nvSpPr>
        <p:spPr>
          <a:xfrm>
            <a:off x="632520" y="3451320"/>
            <a:ext cx="8784720" cy="3168000"/>
          </a:xfrm>
          <a:prstGeom prst="rect">
            <a:avLst>
              <a:gd fmla="val 16667" name="adj"/>
            </a:avLst>
          </a:prstGeom>
          <a:solidFill>
            <a:srgbClr val="ffffff"/>
          </a:solidFill>
          <a:ln w="12600">
            <a:solidFill>
              <a:srgbClr val="005d6d"/>
            </a:solidFill>
            <a:round/>
          </a:ln>
        </p:spPr>
        <p:txBody>
          <a:bodyPr anchor="ctr" bIns="45000" lIns="90000" rIns="90000" tIns="45000"/>
          <a:p>
            <a:pPr>
              <a:lnSpc>
                <a:spcPct val="100000"/>
              </a:lnSpc>
            </a:pPr>
            <a:endParaRPr/>
          </a:p>
          <a:p>
            <a:pPr>
              <a:lnSpc>
                <a:spcPct val="100000"/>
              </a:lnSpc>
            </a:pPr>
            <a:endParaRPr/>
          </a:p>
          <a:p>
            <a:pPr>
              <a:lnSpc>
                <a:spcPct val="100000"/>
              </a:lnSpc>
            </a:pPr>
            <a:endParaRPr/>
          </a:p>
          <a:p>
            <a:pPr>
              <a:lnSpc>
                <a:spcPct val="100000"/>
              </a:lnSpc>
              <a:buFont charset="2" typeface="Wingdings"/>
              <a:buChar char=""/>
            </a:pPr>
            <a:r>
              <a:rPr b="1" lang="it-IT" sz="1200">
                <a:solidFill>
                  <a:srgbClr val="005d6d"/>
                </a:solidFill>
                <a:latin typeface="Arial"/>
              </a:rPr>
              <a:t>Svolge funzioni di controllo interno e di controllo strategico;</a:t>
            </a:r>
            <a:endParaRPr/>
          </a:p>
          <a:p>
            <a:pPr>
              <a:lnSpc>
                <a:spcPct val="100000"/>
              </a:lnSpc>
              <a:buFont charset="2" typeface="Wingdings"/>
              <a:buChar char=""/>
            </a:pPr>
            <a:r>
              <a:rPr b="1" lang="it-IT" sz="1200">
                <a:solidFill>
                  <a:srgbClr val="005d6d"/>
                </a:solidFill>
                <a:latin typeface="Arial"/>
              </a:rPr>
              <a:t>monitora il funzionamento complessivo del sistema della valutazione, della trasparenza e integrità dei controlli interni ed elabora una relazione annuale sullo stato dello stesso; </a:t>
            </a:r>
            <a:endParaRPr/>
          </a:p>
          <a:p>
            <a:pPr>
              <a:lnSpc>
                <a:spcPct val="100000"/>
              </a:lnSpc>
              <a:buFont charset="2" typeface="Wingdings"/>
              <a:buChar char=""/>
            </a:pPr>
            <a:r>
              <a:rPr b="1" lang="it-IT" sz="1200">
                <a:solidFill>
                  <a:srgbClr val="005d6d"/>
                </a:solidFill>
                <a:latin typeface="Arial"/>
              </a:rPr>
              <a:t>comunica tempestivamente le criticità riscontrate ai competenti organi interni di governo ed amministrazione, nonché alla Corte dei conti, all'Ispettorato per la funzione pubblica e al D.F.P.; </a:t>
            </a:r>
            <a:endParaRPr/>
          </a:p>
          <a:p>
            <a:pPr>
              <a:lnSpc>
                <a:spcPct val="100000"/>
              </a:lnSpc>
              <a:buFont charset="2" typeface="Wingdings"/>
              <a:buChar char=""/>
            </a:pPr>
            <a:r>
              <a:rPr b="1" lang="it-IT" sz="1200">
                <a:solidFill>
                  <a:srgbClr val="005d6d"/>
                </a:solidFill>
                <a:latin typeface="Arial"/>
              </a:rPr>
              <a:t>valida la Relazione sulla performance e ne assicura la visibilità attraverso la pubblicazione sul sito istituzionale dell'amministrazione; </a:t>
            </a:r>
            <a:endParaRPr/>
          </a:p>
          <a:p>
            <a:pPr>
              <a:lnSpc>
                <a:spcPct val="100000"/>
              </a:lnSpc>
              <a:buFont charset="2" typeface="Wingdings"/>
              <a:buChar char=""/>
            </a:pPr>
            <a:r>
              <a:rPr b="1" lang="it-IT" sz="1200">
                <a:solidFill>
                  <a:srgbClr val="005d6d"/>
                </a:solidFill>
                <a:latin typeface="Arial"/>
              </a:rPr>
              <a:t>garantisce la correttezza dei processi di misurazione e valutazione, nonché dell'utilizzo dei premi, secondo quanto previsto dal D.Lgs. 150/09, dai contratti collettivi nazionali, dai contratti integrativi, dai regolamenti interni all'amministrazione, nel rispetto del principio di valorizzazione del merito e della professionalità; </a:t>
            </a:r>
            <a:endParaRPr/>
          </a:p>
          <a:p>
            <a:pPr>
              <a:lnSpc>
                <a:spcPct val="100000"/>
              </a:lnSpc>
              <a:buFont charset="2" typeface="Wingdings"/>
              <a:buChar char=""/>
            </a:pPr>
            <a:r>
              <a:rPr b="1" lang="it-IT" sz="1200">
                <a:solidFill>
                  <a:srgbClr val="005d6d"/>
                </a:solidFill>
                <a:latin typeface="Arial"/>
              </a:rPr>
              <a:t>propone all'organo di indirizzo politico-amministrativo, la valutazione annuale dei dirigenti di vertice e l'attribuzione ad essi dei premi; </a:t>
            </a:r>
            <a:endParaRPr/>
          </a:p>
          <a:p>
            <a:pPr>
              <a:lnSpc>
                <a:spcPct val="100000"/>
              </a:lnSpc>
              <a:buFont charset="2" typeface="Wingdings"/>
              <a:buChar char=""/>
            </a:pPr>
            <a:r>
              <a:rPr b="1" lang="it-IT" sz="1200">
                <a:solidFill>
                  <a:srgbClr val="005d6d"/>
                </a:solidFill>
                <a:latin typeface="Arial"/>
              </a:rPr>
              <a:t>è responsabile della corretta applicazione delle linee guida, delle metodologie e degli strumenti predisposti dal D.F.P.; </a:t>
            </a:r>
            <a:endParaRPr/>
          </a:p>
          <a:p>
            <a:pPr>
              <a:lnSpc>
                <a:spcPct val="100000"/>
              </a:lnSpc>
              <a:buFont charset="2" typeface="Wingdings"/>
              <a:buChar char=""/>
            </a:pPr>
            <a:r>
              <a:rPr b="1" lang="it-IT" sz="1200">
                <a:solidFill>
                  <a:srgbClr val="005d6d"/>
                </a:solidFill>
                <a:latin typeface="Arial"/>
              </a:rPr>
              <a:t>promuove e attesta l'assolvimento degli obblighi relativi alla trasparenza e all'integrità di cui al D.Lgs. 150/09; </a:t>
            </a:r>
            <a:endParaRPr/>
          </a:p>
          <a:p>
            <a:pPr>
              <a:lnSpc>
                <a:spcPct val="100000"/>
              </a:lnSpc>
              <a:buFont charset="2" typeface="Wingdings"/>
              <a:buChar char=""/>
            </a:pPr>
            <a:r>
              <a:rPr b="1" lang="it-IT" sz="1200">
                <a:solidFill>
                  <a:srgbClr val="005d6d"/>
                </a:solidFill>
                <a:latin typeface="Arial"/>
              </a:rPr>
              <a:t>verifica i risultati e le buone pratiche di promozione delle pari opportunità.</a:t>
            </a:r>
            <a:endParaRPr/>
          </a:p>
          <a:p>
            <a:pPr>
              <a:lnSpc>
                <a:spcPct val="100000"/>
              </a:lnSpc>
            </a:pPr>
            <a:endParaRPr/>
          </a:p>
        </p:txBody>
      </p:sp>
      <p:sp>
        <p:nvSpPr>
          <p:cNvPr id="2665" name="CustomShape 5"/>
          <p:cNvSpPr/>
          <p:nvPr/>
        </p:nvSpPr>
        <p:spPr>
          <a:xfrm>
            <a:off x="5173560" y="2299320"/>
            <a:ext cx="419040" cy="457560"/>
          </a:xfrm>
          <a:prstGeom prst="rect">
            <a:avLst>
              <a:gd fmla="val 50000" name="adj"/>
            </a:avLst>
          </a:prstGeom>
          <a:gradFill>
            <a:gsLst>
              <a:gs pos="0">
                <a:srgbClr val="a7a7b9"/>
              </a:gs>
              <a:gs pos="50000">
                <a:srgbClr val="e5e5ff"/>
              </a:gs>
              <a:gs pos="100000">
                <a:srgbClr val="a7a7b9"/>
              </a:gs>
            </a:gsLst>
            <a:lin ang="5400000"/>
          </a:gradFill>
        </p:spPr>
      </p:sp>
      <p:sp>
        <p:nvSpPr>
          <p:cNvPr id="2666" name="CustomShape 6"/>
          <p:cNvSpPr/>
          <p:nvPr/>
        </p:nvSpPr>
        <p:spPr>
          <a:xfrm>
            <a:off x="5211360" y="1723320"/>
            <a:ext cx="4201200" cy="1718280"/>
          </a:xfrm>
          <a:prstGeom prst="rect">
            <a:avLst>
              <a:gd fmla="val 16667" name="adj"/>
            </a:avLst>
          </a:prstGeom>
          <a:solidFill>
            <a:srgbClr val="ffffff"/>
          </a:solidFill>
          <a:ln>
            <a:solidFill>
              <a:srgbClr val="007c92"/>
            </a:solidFill>
          </a:ln>
        </p:spPr>
        <p:txBody>
          <a:bodyPr bIns="45000" lIns="90000" rIns="90000" tIns="45000"/>
          <a:p>
            <a:pPr algn="ctr">
              <a:lnSpc>
                <a:spcPct val="100000"/>
              </a:lnSpc>
            </a:pPr>
            <a:r>
              <a:rPr b="1" lang="it-IT" sz="1200">
                <a:solidFill>
                  <a:srgbClr val="007c92"/>
                </a:solidFill>
                <a:latin typeface="Arial"/>
              </a:rPr>
              <a:t>A seguito delle novità apportate all'art. 14 del D.Lgs. 150/09 dal D.L. 90/14, le richieste di parere relative alla nomina dei componenti degli OIV, possono essere inoltrate alla casella di posta performance@funzionepubblica.it e saranno valutate alla luce della disciplina contenuta nelle delibere e negli orientamenti già espressi da A.N.A.C. (cfr. Delibera n. 12 del 27 febbraio 2013)</a:t>
            </a:r>
            <a:endParaRPr/>
          </a:p>
        </p:txBody>
      </p:sp>
      <p:sp>
        <p:nvSpPr>
          <p:cNvPr id="2667" name="CustomShape 7"/>
          <p:cNvSpPr/>
          <p:nvPr/>
        </p:nvSpPr>
        <p:spPr>
          <a:xfrm>
            <a:off x="2288880" y="1795320"/>
            <a:ext cx="2498400" cy="1550520"/>
          </a:xfrm>
          <a:prstGeom prst="rect">
            <a:avLst/>
          </a:prstGeom>
        </p:spPr>
        <p:txBody>
          <a:bodyPr bIns="45000" lIns="90000" rIns="90000" tIns="45000"/>
          <a:p>
            <a:pPr algn="ctr">
              <a:lnSpc>
                <a:spcPct val="100000"/>
              </a:lnSpc>
            </a:pPr>
            <a:r>
              <a:rPr b="1" lang="it-IT" sz="1200">
                <a:solidFill>
                  <a:srgbClr val="00338d"/>
                </a:solidFill>
                <a:latin typeface="Arial"/>
              </a:rPr>
              <a:t>Nominato, </a:t>
            </a:r>
            <a:r>
              <a:rPr b="1" lang="it-IT" sz="1200" u="sng">
                <a:solidFill>
                  <a:srgbClr val="00338d"/>
                </a:solidFill>
                <a:latin typeface="Arial"/>
              </a:rPr>
              <a:t>sentito il D.F.P.</a:t>
            </a:r>
            <a:r>
              <a:rPr b="1" lang="it-IT" sz="1200">
                <a:solidFill>
                  <a:srgbClr val="00338d"/>
                </a:solidFill>
                <a:latin typeface="Arial"/>
              </a:rPr>
              <a:t>, dall'organo di indirizzo politico-amministrativo per un periodo di tre anni</a:t>
            </a:r>
            <a:endParaRPr/>
          </a:p>
          <a:p>
            <a:pPr algn="ctr">
              <a:lnSpc>
                <a:spcPct val="100000"/>
              </a:lnSpc>
            </a:pPr>
            <a:r>
              <a:rPr b="1" lang="it-IT" sz="1200">
                <a:solidFill>
                  <a:srgbClr val="00338d"/>
                </a:solidFill>
                <a:latin typeface="Arial"/>
              </a:rPr>
              <a:t>Costituito da un organo monocratico ovvero collegiale di 3 membri dotato dei requisiti </a:t>
            </a:r>
            <a:r>
              <a:rPr b="1" lang="it-IT" sz="1200" u="sng">
                <a:solidFill>
                  <a:srgbClr val="00338d"/>
                </a:solidFill>
                <a:latin typeface="Arial"/>
              </a:rPr>
              <a:t>stabiliti dal D.F.P.</a:t>
            </a:r>
            <a:endParaRPr/>
          </a:p>
        </p:txBody>
      </p:sp>
      <p:sp>
        <p:nvSpPr>
          <p:cNvPr id="2668" name="TextShape 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Gli Organismi Indipendenti di Valutazione della performance </a:t>
            </a:r>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9" name="CustomShape 1"/>
          <p:cNvSpPr/>
          <p:nvPr/>
        </p:nvSpPr>
        <p:spPr>
          <a:xfrm>
            <a:off x="1802160" y="1071720"/>
            <a:ext cx="6473880" cy="338760"/>
          </a:xfrm>
          <a:prstGeom prst="rect">
            <a:avLst/>
          </a:prstGeom>
        </p:spPr>
        <p:txBody>
          <a:bodyPr bIns="0" lIns="0" rIns="0" tIns="0"/>
          <a:p>
            <a:pPr algn="ctr">
              <a:lnSpc>
                <a:spcPct val="100000"/>
              </a:lnSpc>
            </a:pPr>
            <a:r>
              <a:rPr b="1" lang="it-IT" sz="1110" u="sng">
                <a:solidFill>
                  <a:srgbClr val="00338d"/>
                </a:solidFill>
                <a:latin typeface="Arial"/>
              </a:rPr>
              <a:t>PRINCIPALI REQUISITI CHE DEVONO POSSEDERE I MEMBRI DELL'O.I.V.</a:t>
            </a:r>
            <a:endParaRPr/>
          </a:p>
          <a:p>
            <a:pPr algn="ctr">
              <a:lnSpc>
                <a:spcPct val="100000"/>
              </a:lnSpc>
            </a:pPr>
            <a:r>
              <a:rPr i="1" lang="it-IT" sz="1110">
                <a:solidFill>
                  <a:srgbClr val="00338d"/>
                </a:solidFill>
                <a:latin typeface="Arial"/>
              </a:rPr>
              <a:t>(Delibera A.N.A.C. 12/2013)</a:t>
            </a:r>
            <a:endParaRPr/>
          </a:p>
        </p:txBody>
      </p:sp>
      <p:sp>
        <p:nvSpPr>
          <p:cNvPr id="2670" name="CustomShape 2"/>
          <p:cNvSpPr/>
          <p:nvPr/>
        </p:nvSpPr>
        <p:spPr>
          <a:xfrm>
            <a:off x="704520" y="148824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200">
                <a:solidFill>
                  <a:srgbClr val="003e49"/>
                </a:solidFill>
                <a:latin typeface="Arial"/>
              </a:rPr>
              <a:t>REQUISITI GENERALI</a:t>
            </a:r>
            <a:endParaRPr/>
          </a:p>
        </p:txBody>
      </p:sp>
      <p:sp>
        <p:nvSpPr>
          <p:cNvPr id="2671" name="CustomShape 3"/>
          <p:cNvSpPr/>
          <p:nvPr/>
        </p:nvSpPr>
        <p:spPr>
          <a:xfrm>
            <a:off x="2144520" y="148824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200">
                <a:solidFill>
                  <a:srgbClr val="003e49"/>
                </a:solidFill>
                <a:latin typeface="Arial"/>
              </a:rPr>
              <a:t>CONOSCENZE</a:t>
            </a:r>
            <a:endParaRPr/>
          </a:p>
        </p:txBody>
      </p:sp>
      <p:sp>
        <p:nvSpPr>
          <p:cNvPr id="2672" name="CustomShape 4"/>
          <p:cNvSpPr/>
          <p:nvPr/>
        </p:nvSpPr>
        <p:spPr>
          <a:xfrm>
            <a:off x="3584880" y="148824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050">
                <a:solidFill>
                  <a:srgbClr val="003e49"/>
                </a:solidFill>
                <a:latin typeface="Arial"/>
              </a:rPr>
              <a:t>ESPERIENZE PROFESSIONALI</a:t>
            </a:r>
            <a:endParaRPr/>
          </a:p>
        </p:txBody>
      </p:sp>
      <p:sp>
        <p:nvSpPr>
          <p:cNvPr id="2673" name="CustomShape 5"/>
          <p:cNvSpPr/>
          <p:nvPr/>
        </p:nvSpPr>
        <p:spPr>
          <a:xfrm>
            <a:off x="5024880" y="148824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200">
                <a:solidFill>
                  <a:srgbClr val="003e49"/>
                </a:solidFill>
                <a:latin typeface="Arial"/>
              </a:rPr>
              <a:t>CAPACITA'</a:t>
            </a:r>
            <a:endParaRPr/>
          </a:p>
        </p:txBody>
      </p:sp>
      <p:sp>
        <p:nvSpPr>
          <p:cNvPr id="2674" name="CustomShape 6"/>
          <p:cNvSpPr/>
          <p:nvPr/>
        </p:nvSpPr>
        <p:spPr>
          <a:xfrm>
            <a:off x="6465240" y="150408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200">
                <a:solidFill>
                  <a:srgbClr val="003e49"/>
                </a:solidFill>
                <a:latin typeface="Arial"/>
              </a:rPr>
              <a:t>REQUISITO LINGUISTICO</a:t>
            </a:r>
            <a:endParaRPr/>
          </a:p>
        </p:txBody>
      </p:sp>
      <p:sp>
        <p:nvSpPr>
          <p:cNvPr id="2675" name="CustomShape 7"/>
          <p:cNvSpPr/>
          <p:nvPr/>
        </p:nvSpPr>
        <p:spPr>
          <a:xfrm>
            <a:off x="7905240" y="1504080"/>
            <a:ext cx="1367640" cy="431640"/>
          </a:xfrm>
          <a:prstGeom prst="rect">
            <a:avLst>
              <a:gd fmla="val 16667" name="adj"/>
            </a:avLst>
          </a:prstGeom>
          <a:gradFill>
            <a:gsLst>
              <a:gs pos="0">
                <a:srgbClr val="003e49"/>
              </a:gs>
              <a:gs pos="50000">
                <a:srgbClr val="b6f4ff"/>
              </a:gs>
              <a:gs pos="100000">
                <a:srgbClr val="003e49"/>
              </a:gs>
            </a:gsLst>
            <a:lin ang="5400000"/>
          </a:gradFill>
        </p:spPr>
        <p:txBody>
          <a:bodyPr anchor="ctr" bIns="45000" lIns="90000" rIns="90000" tIns="45000"/>
          <a:p>
            <a:pPr algn="ctr">
              <a:lnSpc>
                <a:spcPct val="100000"/>
              </a:lnSpc>
            </a:pPr>
            <a:r>
              <a:rPr b="1" lang="it-IT" sz="1050">
                <a:solidFill>
                  <a:srgbClr val="003e49"/>
                </a:solidFill>
                <a:latin typeface="Arial"/>
              </a:rPr>
              <a:t>CONOSCENZE INFORMATICHE</a:t>
            </a:r>
            <a:endParaRPr/>
          </a:p>
        </p:txBody>
      </p:sp>
      <p:sp>
        <p:nvSpPr>
          <p:cNvPr id="2676" name="CustomShape 8"/>
          <p:cNvSpPr/>
          <p:nvPr/>
        </p:nvSpPr>
        <p:spPr>
          <a:xfrm>
            <a:off x="706320" y="19886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Cittadinanza italiana o UE</a:t>
            </a:r>
            <a:endParaRPr/>
          </a:p>
        </p:txBody>
      </p:sp>
      <p:sp>
        <p:nvSpPr>
          <p:cNvPr id="2677" name="CustomShape 9"/>
          <p:cNvSpPr/>
          <p:nvPr/>
        </p:nvSpPr>
        <p:spPr>
          <a:xfrm>
            <a:off x="695880" y="26402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Età idonea</a:t>
            </a:r>
            <a:endParaRPr/>
          </a:p>
        </p:txBody>
      </p:sp>
      <p:sp>
        <p:nvSpPr>
          <p:cNvPr id="2678" name="CustomShape 10"/>
          <p:cNvSpPr/>
          <p:nvPr/>
        </p:nvSpPr>
        <p:spPr>
          <a:xfrm>
            <a:off x="695160" y="32882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Equilibrio di genere</a:t>
            </a:r>
            <a:endParaRPr/>
          </a:p>
        </p:txBody>
      </p:sp>
      <p:sp>
        <p:nvSpPr>
          <p:cNvPr id="2679" name="CustomShape 11"/>
          <p:cNvSpPr/>
          <p:nvPr/>
        </p:nvSpPr>
        <p:spPr>
          <a:xfrm>
            <a:off x="695160" y="39398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Rispetto di specifici divieti di nomina</a:t>
            </a:r>
            <a:endParaRPr/>
          </a:p>
        </p:txBody>
      </p:sp>
      <p:sp>
        <p:nvSpPr>
          <p:cNvPr id="2680" name="CustomShape 12"/>
          <p:cNvSpPr/>
          <p:nvPr/>
        </p:nvSpPr>
        <p:spPr>
          <a:xfrm>
            <a:off x="695160" y="458460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Mancanza di conflitti di interesse</a:t>
            </a:r>
            <a:endParaRPr/>
          </a:p>
        </p:txBody>
      </p:sp>
      <p:sp>
        <p:nvSpPr>
          <p:cNvPr id="2681" name="CustomShape 13"/>
          <p:cNvSpPr/>
          <p:nvPr/>
        </p:nvSpPr>
        <p:spPr>
          <a:xfrm>
            <a:off x="695160" y="523260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Mancanza di specifiche cause ostative</a:t>
            </a:r>
            <a:endParaRPr/>
          </a:p>
        </p:txBody>
      </p:sp>
      <p:sp>
        <p:nvSpPr>
          <p:cNvPr id="2682" name="CustomShape 14"/>
          <p:cNvSpPr/>
          <p:nvPr/>
        </p:nvSpPr>
        <p:spPr>
          <a:xfrm>
            <a:off x="710280" y="588060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Componenti interni e esterni alla PA</a:t>
            </a:r>
            <a:endParaRPr/>
          </a:p>
        </p:txBody>
      </p:sp>
      <p:sp>
        <p:nvSpPr>
          <p:cNvPr id="2683" name="CustomShape 15"/>
          <p:cNvSpPr/>
          <p:nvPr/>
        </p:nvSpPr>
        <p:spPr>
          <a:xfrm>
            <a:off x="2144520" y="197496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Adeguato titolo di studio</a:t>
            </a:r>
            <a:endParaRPr/>
          </a:p>
        </p:txBody>
      </p:sp>
      <p:sp>
        <p:nvSpPr>
          <p:cNvPr id="2684" name="CustomShape 16"/>
          <p:cNvSpPr/>
          <p:nvPr/>
        </p:nvSpPr>
        <p:spPr>
          <a:xfrm>
            <a:off x="2144520" y="26402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Specifico percorso formativo</a:t>
            </a:r>
            <a:endParaRPr/>
          </a:p>
        </p:txBody>
      </p:sp>
      <p:sp>
        <p:nvSpPr>
          <p:cNvPr id="2685" name="CustomShape 17"/>
          <p:cNvSpPr/>
          <p:nvPr/>
        </p:nvSpPr>
        <p:spPr>
          <a:xfrm>
            <a:off x="2144520" y="330588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Valutazione di titoli ulteriori</a:t>
            </a:r>
            <a:endParaRPr/>
          </a:p>
        </p:txBody>
      </p:sp>
      <p:sp>
        <p:nvSpPr>
          <p:cNvPr id="2686" name="CustomShape 18"/>
          <p:cNvSpPr/>
          <p:nvPr/>
        </p:nvSpPr>
        <p:spPr>
          <a:xfrm>
            <a:off x="2144520" y="395136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Valutazione di studi o </a:t>
            </a:r>
            <a:r>
              <a:rPr b="1" i="1" lang="it-IT" sz="1200">
                <a:solidFill>
                  <a:srgbClr val="003e49"/>
                </a:solidFill>
                <a:latin typeface="Arial"/>
              </a:rPr>
              <a:t>stage</a:t>
            </a:r>
            <a:r>
              <a:rPr b="1" lang="it-IT" sz="1200">
                <a:solidFill>
                  <a:srgbClr val="003e49"/>
                </a:solidFill>
                <a:latin typeface="Arial"/>
              </a:rPr>
              <a:t> all'estero</a:t>
            </a:r>
            <a:endParaRPr/>
          </a:p>
        </p:txBody>
      </p:sp>
      <p:sp>
        <p:nvSpPr>
          <p:cNvPr id="2687" name="CustomShape 19"/>
          <p:cNvSpPr/>
          <p:nvPr/>
        </p:nvSpPr>
        <p:spPr>
          <a:xfrm>
            <a:off x="3587760" y="19670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Esperienza triennale in specifici settori</a:t>
            </a:r>
            <a:endParaRPr/>
          </a:p>
        </p:txBody>
      </p:sp>
      <p:sp>
        <p:nvSpPr>
          <p:cNvPr id="2688" name="CustomShape 20"/>
          <p:cNvSpPr/>
          <p:nvPr/>
        </p:nvSpPr>
        <p:spPr>
          <a:xfrm>
            <a:off x="5039280" y="197496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Adeguate capacità in specifici settori</a:t>
            </a:r>
            <a:endParaRPr/>
          </a:p>
        </p:txBody>
      </p:sp>
      <p:sp>
        <p:nvSpPr>
          <p:cNvPr id="2689" name="CustomShape 21"/>
          <p:cNvSpPr/>
          <p:nvPr/>
        </p:nvSpPr>
        <p:spPr>
          <a:xfrm>
            <a:off x="6502320" y="198864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Buona conoscenza dell'inglese</a:t>
            </a:r>
            <a:endParaRPr/>
          </a:p>
        </p:txBody>
      </p:sp>
      <p:sp>
        <p:nvSpPr>
          <p:cNvPr id="2690" name="CustomShape 22"/>
          <p:cNvSpPr/>
          <p:nvPr/>
        </p:nvSpPr>
        <p:spPr>
          <a:xfrm>
            <a:off x="7940520" y="2018880"/>
            <a:ext cx="1367640" cy="572400"/>
          </a:xfrm>
          <a:prstGeom prst="rect">
            <a:avLst>
              <a:gd fmla="val 16667" name="adj"/>
            </a:avLst>
          </a:prstGeom>
          <a:solidFill>
            <a:srgbClr val="ffffff"/>
          </a:solidFill>
        </p:spPr>
        <p:txBody>
          <a:bodyPr anchor="ctr" bIns="45000" lIns="90000" rIns="90000" tIns="45000"/>
          <a:p>
            <a:pPr algn="ctr">
              <a:lnSpc>
                <a:spcPct val="100000"/>
              </a:lnSpc>
            </a:pPr>
            <a:r>
              <a:rPr b="1" lang="it-IT" sz="1200">
                <a:solidFill>
                  <a:srgbClr val="003e49"/>
                </a:solidFill>
                <a:latin typeface="Arial"/>
              </a:rPr>
              <a:t>Comprovate conoscenze informatiche</a:t>
            </a:r>
            <a:endParaRPr/>
          </a:p>
        </p:txBody>
      </p:sp>
      <p:sp>
        <p:nvSpPr>
          <p:cNvPr id="2691" name="TextShape 23"/>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Gli Organismi Indipendenti di Valutazione della performance </a:t>
            </a:r>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2" name="CustomShape 1"/>
          <p:cNvSpPr/>
          <p:nvPr/>
        </p:nvSpPr>
        <p:spPr>
          <a:xfrm>
            <a:off x="1097640" y="1596240"/>
            <a:ext cx="1755000" cy="626760"/>
          </a:xfrm>
          <a:prstGeom prst="rect">
            <a:avLst>
              <a:gd fmla="val 33900" name="adj"/>
            </a:avLst>
          </a:prstGeom>
          <a:gradFill>
            <a:gsLst>
              <a:gs pos="0">
                <a:srgbClr val="a7a7b9"/>
              </a:gs>
              <a:gs pos="50000">
                <a:srgbClr val="e5e5ff"/>
              </a:gs>
              <a:gs pos="100000">
                <a:srgbClr val="a7a7b9"/>
              </a:gs>
            </a:gsLst>
            <a:lin ang="5400000"/>
          </a:gradFill>
          <a:ln w="9360">
            <a:solidFill>
              <a:srgbClr val="9999ff"/>
            </a:solidFill>
            <a:miter/>
          </a:ln>
        </p:spPr>
        <p:txBody>
          <a:bodyPr anchor="ctr" bIns="45000" lIns="49680" rIns="16560" tIns="45000"/>
          <a:p>
            <a:pPr algn="ctr">
              <a:lnSpc>
                <a:spcPct val="100000"/>
              </a:lnSpc>
            </a:pPr>
            <a:r>
              <a:rPr b="1" lang="it-IT" sz="1110">
                <a:solidFill>
                  <a:srgbClr val="006666"/>
                </a:solidFill>
                <a:latin typeface="Verdana"/>
              </a:rPr>
              <a:t>GLI O.I.V. E GLI ALTRI ORGANISMI DI CONTROLLO INTERNO</a:t>
            </a:r>
            <a:endParaRPr/>
          </a:p>
        </p:txBody>
      </p:sp>
      <p:sp>
        <p:nvSpPr>
          <p:cNvPr id="2693" name="CustomShape 2"/>
          <p:cNvSpPr/>
          <p:nvPr/>
        </p:nvSpPr>
        <p:spPr>
          <a:xfrm>
            <a:off x="3025440" y="1530000"/>
            <a:ext cx="5896080" cy="4491000"/>
          </a:xfrm>
          <a:prstGeom prst="rect">
            <a:avLst>
              <a:gd fmla="val 0" name="adj"/>
            </a:avLst>
          </a:prstGeom>
          <a:solidFill>
            <a:srgbClr val="f2f2f2"/>
          </a:solidFill>
          <a:ln w="9360">
            <a:solidFill>
              <a:srgbClr val="808080"/>
            </a:solidFill>
            <a:round/>
            <a:tailEnd len="med" type="triangle" w="med"/>
          </a:ln>
        </p:spPr>
      </p:sp>
      <p:sp>
        <p:nvSpPr>
          <p:cNvPr id="2694" name="CustomShape 3"/>
          <p:cNvSpPr/>
          <p:nvPr/>
        </p:nvSpPr>
        <p:spPr>
          <a:xfrm>
            <a:off x="3051360" y="1833120"/>
            <a:ext cx="5696640" cy="61272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Partecipano al processo di gestione del rischio (Allegato 1 al P.N.A. , par. B.1.2.)</a:t>
            </a:r>
            <a:endParaRPr/>
          </a:p>
        </p:txBody>
      </p:sp>
      <p:sp>
        <p:nvSpPr>
          <p:cNvPr id="2695" name="CustomShape 4"/>
          <p:cNvSpPr/>
          <p:nvPr/>
        </p:nvSpPr>
        <p:spPr>
          <a:xfrm>
            <a:off x="3051360" y="3932640"/>
            <a:ext cx="5696640" cy="64800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Svolgono compiti propri connessi all’attività anticorruzione nel settore</a:t>
            </a:r>
            <a:endParaRPr/>
          </a:p>
          <a:p>
            <a:pPr algn="ctr">
              <a:lnSpc>
                <a:spcPct val="100000"/>
              </a:lnSpc>
            </a:pPr>
            <a:r>
              <a:rPr b="1" lang="it-IT" sz="1110">
                <a:solidFill>
                  <a:srgbClr val="006666"/>
                </a:solidFill>
                <a:latin typeface="Verdana"/>
              </a:rPr>
              <a:t>della trasparenza amministrativa (artt. 43 e 44 del D.Lgs. 33/13)</a:t>
            </a:r>
            <a:endParaRPr/>
          </a:p>
        </p:txBody>
      </p:sp>
      <p:sp>
        <p:nvSpPr>
          <p:cNvPr id="2696" name="CustomShape 5"/>
          <p:cNvSpPr/>
          <p:nvPr/>
        </p:nvSpPr>
        <p:spPr>
          <a:xfrm>
            <a:off x="3080520" y="2853000"/>
            <a:ext cx="5696640" cy="61272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Considerano i rischi e le azioni inerenti la prevenzione della corruzione nello svolgimento dei compiti ad essi attribuiti</a:t>
            </a:r>
            <a:endParaRPr/>
          </a:p>
        </p:txBody>
      </p:sp>
      <p:pic>
        <p:nvPicPr>
          <p:cNvPr descr="" id="2697" name="Immagine 15"/>
          <p:cNvPicPr/>
          <p:nvPr/>
        </p:nvPicPr>
        <p:blipFill>
          <a:blip r:embed="rId1"/>
          <a:stretch>
            <a:fillRect/>
          </a:stretch>
        </p:blipFill>
        <p:spPr>
          <a:xfrm>
            <a:off x="1352520" y="2455200"/>
            <a:ext cx="980640" cy="980640"/>
          </a:xfrm>
          <a:prstGeom prst="rect">
            <a:avLst/>
          </a:prstGeom>
        </p:spPr>
      </p:pic>
      <p:sp>
        <p:nvSpPr>
          <p:cNvPr id="2698" name="CustomShape 6"/>
          <p:cNvSpPr/>
          <p:nvPr/>
        </p:nvSpPr>
        <p:spPr>
          <a:xfrm>
            <a:off x="3051360" y="5012640"/>
            <a:ext cx="5696640" cy="648000"/>
          </a:xfrm>
          <a:prstGeom prst="rect">
            <a:avLst/>
          </a:prstGeom>
          <a:solidFill>
            <a:srgbClr val="ffffff"/>
          </a:solidFill>
          <a:ln>
            <a:solidFill>
              <a:srgbClr val="9999ff"/>
            </a:solidFill>
          </a:ln>
        </p:spPr>
        <p:txBody>
          <a:bodyPr bIns="45000" lIns="90000" rIns="90000" tIns="45000"/>
          <a:p>
            <a:pPr algn="ctr">
              <a:lnSpc>
                <a:spcPct val="100000"/>
              </a:lnSpc>
            </a:pPr>
            <a:r>
              <a:rPr b="1" lang="it-IT" sz="1110">
                <a:solidFill>
                  <a:srgbClr val="006666"/>
                </a:solidFill>
                <a:latin typeface="Verdana"/>
              </a:rPr>
              <a:t>Esprimono parere obbligatorio sul Codice di comportamento adottato da</a:t>
            </a:r>
            <a:endParaRPr/>
          </a:p>
          <a:p>
            <a:pPr algn="ctr">
              <a:lnSpc>
                <a:spcPct val="100000"/>
              </a:lnSpc>
            </a:pPr>
            <a:r>
              <a:rPr b="1" lang="it-IT" sz="1110">
                <a:solidFill>
                  <a:srgbClr val="006666"/>
                </a:solidFill>
                <a:latin typeface="Verdana"/>
              </a:rPr>
              <a:t>ciascuna amministrazione (art. 54, c. 5, del D.Lgs. 165/01)</a:t>
            </a:r>
            <a:endParaRPr/>
          </a:p>
        </p:txBody>
      </p:sp>
      <p:sp>
        <p:nvSpPr>
          <p:cNvPr id="2699" name="CustomShape 7"/>
          <p:cNvSpPr/>
          <p:nvPr/>
        </p:nvSpPr>
        <p:spPr>
          <a:xfrm>
            <a:off x="3152880" y="1596240"/>
            <a:ext cx="5472360" cy="169560"/>
          </a:xfrm>
          <a:prstGeom prst="rect">
            <a:avLst/>
          </a:prstGeom>
        </p:spPr>
        <p:txBody>
          <a:bodyPr bIns="0" lIns="0" rIns="0" tIns="0"/>
          <a:p>
            <a:pPr algn="ctr">
              <a:lnSpc>
                <a:spcPct val="100000"/>
              </a:lnSpc>
            </a:pPr>
            <a:r>
              <a:rPr b="1" lang="it-IT" sz="1110" u="sng">
                <a:solidFill>
                  <a:srgbClr val="007c92"/>
                </a:solidFill>
                <a:latin typeface="Arial"/>
              </a:rPr>
              <a:t>COMPITI IN MATERIA DI PREVENZIONE DELLA CORRUZIONE</a:t>
            </a:r>
            <a:endParaRPr/>
          </a:p>
        </p:txBody>
      </p:sp>
      <p:sp>
        <p:nvSpPr>
          <p:cNvPr id="2700" name="TextShape 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Gli Organismi Indipendenti di Valutazione della performance </a:t>
            </a:r>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1" name="CustomShape 1"/>
          <p:cNvSpPr/>
          <p:nvPr/>
        </p:nvSpPr>
        <p:spPr>
          <a:xfrm>
            <a:off x="1568520" y="2325600"/>
            <a:ext cx="2924280" cy="664200"/>
          </a:xfrm>
          <a:prstGeom prst="rect">
            <a:avLst>
              <a:gd fmla="val 16667" name="adj"/>
            </a:avLst>
          </a:prstGeom>
          <a:solidFill>
            <a:srgbClr val="ffffff"/>
          </a:solidFill>
          <a:ln w="38160">
            <a:solidFill>
              <a:srgbClr val="0c0c0c"/>
            </a:solidFill>
            <a:round/>
            <a:tailEnd len="med" type="triangle" w="med"/>
          </a:ln>
        </p:spPr>
        <p:txBody>
          <a:bodyPr anchor="ctr" bIns="0" lIns="0" rIns="0" tIns="0"/>
          <a:p>
            <a:pPr algn="ctr">
              <a:lnSpc>
                <a:spcPct val="100000"/>
              </a:lnSpc>
            </a:pPr>
            <a:r>
              <a:rPr b="1" lang="it-IT" sz="1110">
                <a:solidFill>
                  <a:srgbClr val="00338d"/>
                </a:solidFill>
                <a:latin typeface="Verdana"/>
                <a:ea typeface="Verdana"/>
              </a:rPr>
              <a:t>Ricevono le segnalazioni </a:t>
            </a:r>
            <a:r>
              <a:rPr lang="it-IT" sz="1110">
                <a:solidFill>
                  <a:srgbClr val="00338d"/>
                </a:solidFill>
                <a:latin typeface="Verdana"/>
                <a:ea typeface="Verdana"/>
              </a:rPr>
              <a:t>del Responsabile in merito al mancato o ritardato adempimento degli obblighi di pubblicazione</a:t>
            </a:r>
            <a:endParaRPr/>
          </a:p>
        </p:txBody>
      </p:sp>
      <p:sp>
        <p:nvSpPr>
          <p:cNvPr id="2702" name="CustomShape 2"/>
          <p:cNvSpPr/>
          <p:nvPr/>
        </p:nvSpPr>
        <p:spPr>
          <a:xfrm>
            <a:off x="1695960" y="1271160"/>
            <a:ext cx="2724840" cy="927720"/>
          </a:xfrm>
          <a:prstGeom prst="rect">
            <a:avLst/>
          </a:prstGeom>
          <a:solidFill>
            <a:srgbClr val="ccd6e3"/>
          </a:solidFill>
          <a:ln w="25560">
            <a:solidFill>
              <a:srgbClr val="0c0c0c"/>
            </a:solidFill>
            <a:round/>
          </a:ln>
        </p:spPr>
        <p:txBody>
          <a:bodyPr anchor="ctr" bIns="33120" lIns="33120" rIns="33120" tIns="33120"/>
          <a:p>
            <a:pPr algn="ctr">
              <a:lnSpc>
                <a:spcPct val="100000"/>
              </a:lnSpc>
            </a:pPr>
            <a:r>
              <a:rPr b="1" lang="it-IT" sz="1289">
                <a:solidFill>
                  <a:srgbClr val="00338d"/>
                </a:solidFill>
                <a:latin typeface="Verdana"/>
              </a:rPr>
              <a:t>Specifiche funzioni in materia di trasparenza</a:t>
            </a:r>
            <a:endParaRPr/>
          </a:p>
        </p:txBody>
      </p:sp>
      <p:sp>
        <p:nvSpPr>
          <p:cNvPr id="2703" name="CustomShape 3"/>
          <p:cNvSpPr/>
          <p:nvPr/>
        </p:nvSpPr>
        <p:spPr>
          <a:xfrm>
            <a:off x="1568520" y="3123360"/>
            <a:ext cx="2924280" cy="664200"/>
          </a:xfrm>
          <a:prstGeom prst="rect">
            <a:avLst>
              <a:gd fmla="val 16667" name="adj"/>
            </a:avLst>
          </a:prstGeom>
          <a:solidFill>
            <a:srgbClr val="ffffff"/>
          </a:solidFill>
          <a:ln w="38160">
            <a:solidFill>
              <a:srgbClr val="0c0c0c"/>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Verificano la </a:t>
            </a:r>
            <a:r>
              <a:rPr b="1" lang="it-IT" sz="1110">
                <a:solidFill>
                  <a:srgbClr val="00338d"/>
                </a:solidFill>
                <a:latin typeface="Verdana"/>
                <a:ea typeface="Verdana"/>
              </a:rPr>
              <a:t>coerenza tra gli obiettivi </a:t>
            </a:r>
            <a:r>
              <a:rPr lang="it-IT" sz="1110">
                <a:solidFill>
                  <a:srgbClr val="00338d"/>
                </a:solidFill>
                <a:latin typeface="Verdana"/>
                <a:ea typeface="Verdana"/>
              </a:rPr>
              <a:t>previsti nel PTTI e quelli indicati nel piano della performance</a:t>
            </a:r>
            <a:endParaRPr/>
          </a:p>
        </p:txBody>
      </p:sp>
      <p:sp>
        <p:nvSpPr>
          <p:cNvPr id="2704" name="CustomShape 4"/>
          <p:cNvSpPr/>
          <p:nvPr/>
        </p:nvSpPr>
        <p:spPr>
          <a:xfrm>
            <a:off x="1571040" y="3958920"/>
            <a:ext cx="2924280" cy="1341720"/>
          </a:xfrm>
          <a:prstGeom prst="rect">
            <a:avLst>
              <a:gd fmla="val 16667" name="adj"/>
            </a:avLst>
          </a:prstGeom>
          <a:solidFill>
            <a:srgbClr val="ffffff"/>
          </a:solidFill>
          <a:ln w="38160">
            <a:solidFill>
              <a:srgbClr val="0c0c0c"/>
            </a:solidFill>
            <a:round/>
            <a:tailEnd len="med" type="triangle" w="med"/>
          </a:ln>
        </p:spPr>
        <p:txBody>
          <a:bodyPr anchor="ctr" bIns="0" lIns="0" rIns="0" tIns="0"/>
          <a:p>
            <a:pPr algn="ctr">
              <a:lnSpc>
                <a:spcPct val="100000"/>
              </a:lnSpc>
            </a:pPr>
            <a:r>
              <a:rPr b="1" lang="it-IT" sz="1110">
                <a:solidFill>
                  <a:srgbClr val="00338d"/>
                </a:solidFill>
                <a:latin typeface="Verdana"/>
                <a:ea typeface="Verdana"/>
              </a:rPr>
              <a:t>Utilizzano le informazioni e i dati relativi all'attuazione degli obblighi di trasparenza </a:t>
            </a:r>
            <a:r>
              <a:rPr lang="it-IT" sz="1110">
                <a:solidFill>
                  <a:srgbClr val="00338d"/>
                </a:solidFill>
                <a:latin typeface="Verdana"/>
                <a:ea typeface="Verdana"/>
              </a:rPr>
              <a:t>ai fini della misurazione e valutazione delle performance sia organizzativa, sia individuale del Responsabile e dei dirigenti dei singoli uffici preposti alla trasmissione dei dati</a:t>
            </a:r>
            <a:endParaRPr/>
          </a:p>
        </p:txBody>
      </p:sp>
      <p:sp>
        <p:nvSpPr>
          <p:cNvPr id="2705" name="CustomShape 5"/>
          <p:cNvSpPr/>
          <p:nvPr/>
        </p:nvSpPr>
        <p:spPr>
          <a:xfrm>
            <a:off x="5041800" y="2325600"/>
            <a:ext cx="2924280" cy="664200"/>
          </a:xfrm>
          <a:prstGeom prst="rect">
            <a:avLst>
              <a:gd fmla="val 16667" name="adj"/>
            </a:avLst>
          </a:prstGeom>
          <a:solidFill>
            <a:srgbClr val="ffffff"/>
          </a:solidFill>
          <a:ln w="38160">
            <a:solidFill>
              <a:srgbClr val="0c0c0c"/>
            </a:solidFill>
            <a:round/>
            <a:tailEnd len="med" type="triangle" w="med"/>
          </a:ln>
        </p:spPr>
        <p:txBody>
          <a:bodyPr anchor="ctr" bIns="0" lIns="0" rIns="0" tIns="0"/>
          <a:p>
            <a:pPr algn="ctr">
              <a:lnSpc>
                <a:spcPct val="100000"/>
              </a:lnSpc>
            </a:pPr>
            <a:r>
              <a:rPr lang="it-IT" sz="1110">
                <a:solidFill>
                  <a:srgbClr val="00338d"/>
                </a:solidFill>
                <a:latin typeface="Verdana"/>
                <a:ea typeface="Verdana"/>
              </a:rPr>
              <a:t>Rendono un </a:t>
            </a:r>
            <a:r>
              <a:rPr b="1" lang="it-IT" sz="1110">
                <a:solidFill>
                  <a:srgbClr val="00338d"/>
                </a:solidFill>
                <a:latin typeface="Verdana"/>
                <a:ea typeface="Verdana"/>
              </a:rPr>
              <a:t>parere obbligatorio </a:t>
            </a:r>
            <a:r>
              <a:rPr lang="it-IT" sz="1110">
                <a:solidFill>
                  <a:srgbClr val="00338d"/>
                </a:solidFill>
                <a:latin typeface="Verdana"/>
                <a:ea typeface="Verdana"/>
              </a:rPr>
              <a:t>in merito al codice di comportamento della singola PA</a:t>
            </a:r>
            <a:endParaRPr/>
          </a:p>
        </p:txBody>
      </p:sp>
      <p:sp>
        <p:nvSpPr>
          <p:cNvPr id="2706" name="CustomShape 6"/>
          <p:cNvSpPr/>
          <p:nvPr/>
        </p:nvSpPr>
        <p:spPr>
          <a:xfrm>
            <a:off x="5168880" y="1271160"/>
            <a:ext cx="2724840" cy="927720"/>
          </a:xfrm>
          <a:prstGeom prst="rect">
            <a:avLst/>
          </a:prstGeom>
          <a:solidFill>
            <a:srgbClr val="005d6d"/>
          </a:solidFill>
          <a:ln w="25560">
            <a:solidFill>
              <a:srgbClr val="0c0c0c"/>
            </a:solidFill>
            <a:round/>
          </a:ln>
        </p:spPr>
        <p:txBody>
          <a:bodyPr anchor="ctr" bIns="33120" lIns="33120" rIns="33120" tIns="33120"/>
          <a:p>
            <a:pPr algn="ctr">
              <a:lnSpc>
                <a:spcPct val="100000"/>
              </a:lnSpc>
            </a:pPr>
            <a:r>
              <a:rPr b="1" lang="it-IT" sz="1289">
                <a:solidFill>
                  <a:srgbClr val="ffffff"/>
                </a:solidFill>
                <a:latin typeface="Verdana"/>
              </a:rPr>
              <a:t>Specifiche funzioni in materia di codici di comportamento</a:t>
            </a:r>
            <a:endParaRPr/>
          </a:p>
        </p:txBody>
      </p:sp>
      <p:sp>
        <p:nvSpPr>
          <p:cNvPr id="2707" name="TextShape 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3. Il Piano Triennale per la prevenzione della corruzione (P.T.P.C)</a:t>
            </a:r>
            <a:r>
              <a:rPr b="1" lang="en-US">
                <a:solidFill>
                  <a:srgbClr val="c00000"/>
                </a:solidFill>
                <a:latin typeface="Verdana"/>
                <a:ea typeface="Verdana"/>
              </a:rPr>
              <a:t>
</a:t>
            </a:r>
            <a:r>
              <a:rPr lang="en-US" sz="1600">
                <a:solidFill>
                  <a:srgbClr val="c00000"/>
                </a:solidFill>
                <a:latin typeface="Verdana"/>
                <a:ea typeface="Verdana"/>
              </a:rPr>
              <a:t>Gli Organismi Indipendenti di Valutazione della performance </a:t>
            </a:r>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08" name="Picture 4"/>
          <p:cNvPicPr/>
          <p:nvPr/>
        </p:nvPicPr>
        <p:blipFill>
          <a:blip r:embed="rId1"/>
          <a:stretch>
            <a:fillRect/>
          </a:stretch>
        </p:blipFill>
        <p:spPr>
          <a:xfrm>
            <a:off x="1693800" y="1380600"/>
            <a:ext cx="8030160" cy="5222880"/>
          </a:xfrm>
          <a:prstGeom prst="rect">
            <a:avLst/>
          </a:prstGeom>
        </p:spPr>
      </p:pic>
      <p:sp>
        <p:nvSpPr>
          <p:cNvPr id="2709" name="CustomShape 1"/>
          <p:cNvSpPr/>
          <p:nvPr/>
        </p:nvSpPr>
        <p:spPr>
          <a:xfrm>
            <a:off x="-586440" y="1355040"/>
            <a:ext cx="4139640" cy="5255640"/>
          </a:xfrm>
          <a:prstGeom prst="rect">
            <a:avLst>
              <a:gd fmla="val 37448" name="adj"/>
            </a:avLst>
          </a:prstGeom>
          <a:gradFill>
            <a:gsLst>
              <a:gs pos="0">
                <a:srgbClr val="710000"/>
              </a:gs>
              <a:gs pos="100000">
                <a:srgbClr val="bf0000"/>
              </a:gs>
            </a:gsLst>
            <a:path path="circle"/>
          </a:gradFill>
        </p:spPr>
      </p:sp>
      <p:sp>
        <p:nvSpPr>
          <p:cNvPr id="2710" name="CustomShape 2"/>
          <p:cNvSpPr/>
          <p:nvPr/>
        </p:nvSpPr>
        <p:spPr>
          <a:xfrm>
            <a:off x="340200" y="1093680"/>
            <a:ext cx="1968120" cy="5143320"/>
          </a:xfrm>
          <a:prstGeom prst="rect">
            <a:avLst/>
          </a:prstGeom>
          <a:solidFill>
            <a:srgbClr val="ffffff"/>
          </a:solidFill>
        </p:spPr>
      </p:sp>
      <p:sp>
        <p:nvSpPr>
          <p:cNvPr id="2711" name="CustomShape 3"/>
          <p:cNvSpPr/>
          <p:nvPr/>
        </p:nvSpPr>
        <p:spPr>
          <a:xfrm>
            <a:off x="893160" y="1093680"/>
            <a:ext cx="1968120" cy="5143320"/>
          </a:xfrm>
          <a:prstGeom prst="rect">
            <a:avLst/>
          </a:prstGeom>
          <a:solidFill>
            <a:srgbClr val="ffffff"/>
          </a:solidFill>
        </p:spPr>
      </p:sp>
      <p:sp>
        <p:nvSpPr>
          <p:cNvPr id="2712" name="CustomShape 4"/>
          <p:cNvSpPr/>
          <p:nvPr/>
        </p:nvSpPr>
        <p:spPr>
          <a:xfrm>
            <a:off x="131400" y="1093680"/>
            <a:ext cx="1968120" cy="5143320"/>
          </a:xfrm>
          <a:prstGeom prst="rect">
            <a:avLst/>
          </a:prstGeom>
          <a:gradFill>
            <a:gsLst>
              <a:gs pos="0">
                <a:srgbClr val="710000"/>
              </a:gs>
              <a:gs pos="100000">
                <a:srgbClr val="bf0000"/>
              </a:gs>
            </a:gsLst>
            <a:path path="circle"/>
          </a:gradFill>
        </p:spPr>
      </p:sp>
      <p:sp>
        <p:nvSpPr>
          <p:cNvPr id="2713" name="CustomShape 5"/>
          <p:cNvSpPr/>
          <p:nvPr/>
        </p:nvSpPr>
        <p:spPr>
          <a:xfrm>
            <a:off x="1253160" y="1093680"/>
            <a:ext cx="1968120" cy="5143320"/>
          </a:xfrm>
          <a:prstGeom prst="rect">
            <a:avLst/>
          </a:prstGeom>
          <a:solidFill>
            <a:srgbClr val="ffffff"/>
          </a:solidFill>
        </p:spPr>
      </p:sp>
      <p:sp>
        <p:nvSpPr>
          <p:cNvPr id="2714" name="CustomShape 6"/>
          <p:cNvSpPr/>
          <p:nvPr/>
        </p:nvSpPr>
        <p:spPr>
          <a:xfrm>
            <a:off x="946080" y="1364760"/>
            <a:ext cx="2238120" cy="920880"/>
          </a:xfrm>
          <a:prstGeom prst="rect">
            <a:avLst/>
          </a:prstGeom>
          <a:gradFill>
            <a:gsLst>
              <a:gs pos="0">
                <a:srgbClr val="710000"/>
              </a:gs>
              <a:gs pos="100000">
                <a:srgbClr val="bf0000"/>
              </a:gs>
            </a:gsLst>
            <a:path path="circle"/>
          </a:gradFill>
        </p:spPr>
        <p:txBody>
          <a:bodyPr anchor="ctr"/>
          <a:p>
            <a:pPr algn="ctr">
              <a:lnSpc>
                <a:spcPct val="100000"/>
              </a:lnSpc>
            </a:pPr>
            <a:r>
              <a:rPr b="1" lang="it-IT" sz="1600">
                <a:solidFill>
                  <a:srgbClr val="ffffff"/>
                </a:solidFill>
                <a:latin typeface="Arial"/>
              </a:rPr>
              <a:t>AGENDA</a:t>
            </a:r>
            <a:endParaRPr/>
          </a:p>
        </p:txBody>
      </p:sp>
      <p:sp>
        <p:nvSpPr>
          <p:cNvPr id="2715" name="CustomShape 7"/>
          <p:cNvSpPr/>
          <p:nvPr/>
        </p:nvSpPr>
        <p:spPr>
          <a:xfrm>
            <a:off x="3200400" y="1849320"/>
            <a:ext cx="6299640" cy="588600"/>
          </a:xfrm>
          <a:prstGeom prst="rect">
            <a:avLst>
              <a:gd fmla="val 30151" name="adj"/>
            </a:avLst>
          </a:prstGeom>
          <a:solidFill>
            <a:srgbClr val="c00000"/>
          </a:solidFill>
        </p:spPr>
      </p:sp>
      <p:sp>
        <p:nvSpPr>
          <p:cNvPr id="2716" name="CustomShape 8"/>
          <p:cNvSpPr/>
          <p:nvPr/>
        </p:nvSpPr>
        <p:spPr>
          <a:xfrm>
            <a:off x="4114800" y="190512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quadro normativo di riferimento in materia anticorruzione</a:t>
            </a:r>
            <a:endParaRPr/>
          </a:p>
        </p:txBody>
      </p:sp>
      <p:sp>
        <p:nvSpPr>
          <p:cNvPr id="2717" name="CustomShape 9"/>
          <p:cNvSpPr/>
          <p:nvPr/>
        </p:nvSpPr>
        <p:spPr>
          <a:xfrm>
            <a:off x="3347280" y="17802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01</a:t>
            </a:r>
            <a:endParaRPr/>
          </a:p>
        </p:txBody>
      </p:sp>
      <p:sp>
        <p:nvSpPr>
          <p:cNvPr id="2718" name="Line 10"/>
          <p:cNvSpPr/>
          <p:nvPr/>
        </p:nvSpPr>
        <p:spPr>
          <a:xfrm>
            <a:off x="3954240" y="1849320"/>
            <a:ext cx="7920" cy="588960"/>
          </a:xfrm>
          <a:prstGeom prst="line">
            <a:avLst/>
          </a:prstGeom>
          <a:ln w="3240">
            <a:solidFill>
              <a:srgbClr val="ffffff"/>
            </a:solidFill>
            <a:round/>
          </a:ln>
        </p:spPr>
      </p:sp>
      <p:sp>
        <p:nvSpPr>
          <p:cNvPr id="2719" name="CustomShape 11"/>
          <p:cNvSpPr/>
          <p:nvPr/>
        </p:nvSpPr>
        <p:spPr>
          <a:xfrm>
            <a:off x="2473200" y="4858200"/>
            <a:ext cx="184320" cy="707400"/>
          </a:xfrm>
          <a:prstGeom prst="rect">
            <a:avLst/>
          </a:prstGeom>
        </p:spPr>
      </p:sp>
      <p:sp>
        <p:nvSpPr>
          <p:cNvPr id="2720" name="CustomShape 12"/>
          <p:cNvSpPr/>
          <p:nvPr/>
        </p:nvSpPr>
        <p:spPr>
          <a:xfrm>
            <a:off x="7772400" y="1337400"/>
            <a:ext cx="3693960" cy="5291640"/>
          </a:xfrm>
          <a:prstGeom prst="rect">
            <a:avLst>
              <a:gd fmla="val 37206" name="adj"/>
            </a:avLst>
          </a:prstGeom>
          <a:solidFill>
            <a:srgbClr val="ffffff"/>
          </a:solidFill>
        </p:spPr>
      </p:sp>
      <p:sp>
        <p:nvSpPr>
          <p:cNvPr id="2721" name="TextShape 13"/>
          <p:cNvSpPr txBox="1"/>
          <p:nvPr/>
        </p:nvSpPr>
        <p:spPr>
          <a:xfrm>
            <a:off x="2288880" y="116640"/>
            <a:ext cx="7344000" cy="575640"/>
          </a:xfrm>
          <a:prstGeom prst="rect">
            <a:avLst/>
          </a:prstGeom>
        </p:spPr>
        <p:txBody>
          <a:bodyPr anchor="ctr" bIns="0" lIns="0" rIns="0" tIns="0"/>
          <a:p>
            <a:pPr>
              <a:lnSpc>
                <a:spcPct val="100000"/>
              </a:lnSpc>
            </a:pPr>
            <a:r>
              <a:rPr b="1" lang="en-US" sz="2000">
                <a:solidFill>
                  <a:srgbClr val="c00000"/>
                </a:solidFill>
                <a:latin typeface="Arial"/>
              </a:rPr>
              <a:t>Agenda</a:t>
            </a:r>
            <a:endParaRPr/>
          </a:p>
        </p:txBody>
      </p:sp>
      <p:sp>
        <p:nvSpPr>
          <p:cNvPr id="2722" name="CustomShape 14"/>
          <p:cNvSpPr/>
          <p:nvPr/>
        </p:nvSpPr>
        <p:spPr>
          <a:xfrm>
            <a:off x="2948400" y="2743200"/>
            <a:ext cx="5814000" cy="588600"/>
          </a:xfrm>
          <a:prstGeom prst="rect">
            <a:avLst>
              <a:gd fmla="val 30151" name="adj"/>
            </a:avLst>
          </a:prstGeom>
          <a:solidFill>
            <a:srgbClr val="c00000"/>
          </a:solidFill>
        </p:spPr>
      </p:sp>
      <p:sp>
        <p:nvSpPr>
          <p:cNvPr id="2723" name="CustomShape 15"/>
          <p:cNvSpPr/>
          <p:nvPr/>
        </p:nvSpPr>
        <p:spPr>
          <a:xfrm>
            <a:off x="2666880" y="3678120"/>
            <a:ext cx="5866920" cy="588600"/>
          </a:xfrm>
          <a:prstGeom prst="rect">
            <a:avLst>
              <a:gd fmla="val 30151" name="adj"/>
            </a:avLst>
          </a:prstGeom>
          <a:solidFill>
            <a:srgbClr val="c00000"/>
          </a:solidFill>
        </p:spPr>
      </p:sp>
      <p:sp>
        <p:nvSpPr>
          <p:cNvPr id="2724" name="CustomShape 16"/>
          <p:cNvSpPr/>
          <p:nvPr/>
        </p:nvSpPr>
        <p:spPr>
          <a:xfrm>
            <a:off x="2406960" y="4592520"/>
            <a:ext cx="5898600" cy="588600"/>
          </a:xfrm>
          <a:prstGeom prst="rect">
            <a:avLst>
              <a:gd fmla="val 30151" name="adj"/>
            </a:avLst>
          </a:prstGeom>
          <a:solidFill>
            <a:srgbClr val="bfbfbf"/>
          </a:solidFill>
        </p:spPr>
      </p:sp>
      <p:sp>
        <p:nvSpPr>
          <p:cNvPr id="2725" name="CustomShape 17"/>
          <p:cNvSpPr/>
          <p:nvPr/>
        </p:nvSpPr>
        <p:spPr>
          <a:xfrm>
            <a:off x="2099880" y="5504400"/>
            <a:ext cx="5976720" cy="591120"/>
          </a:xfrm>
          <a:prstGeom prst="rect">
            <a:avLst>
              <a:gd fmla="val 30151" name="adj"/>
            </a:avLst>
          </a:prstGeom>
          <a:gradFill>
            <a:gsLst>
              <a:gs pos="0">
                <a:srgbClr val="710000"/>
              </a:gs>
              <a:gs pos="100000">
                <a:srgbClr val="bf0000"/>
              </a:gs>
            </a:gsLst>
            <a:path path="circle"/>
          </a:gradFill>
        </p:spPr>
      </p:sp>
      <p:sp>
        <p:nvSpPr>
          <p:cNvPr id="2726" name="CustomShape 18"/>
          <p:cNvSpPr/>
          <p:nvPr/>
        </p:nvSpPr>
        <p:spPr>
          <a:xfrm>
            <a:off x="3042720" y="27709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02</a:t>
            </a:r>
            <a:endParaRPr/>
          </a:p>
        </p:txBody>
      </p:sp>
      <p:sp>
        <p:nvSpPr>
          <p:cNvPr id="2727" name="CustomShape 19"/>
          <p:cNvSpPr/>
          <p:nvPr/>
        </p:nvSpPr>
        <p:spPr>
          <a:xfrm>
            <a:off x="2814120" y="366048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03</a:t>
            </a:r>
            <a:endParaRPr/>
          </a:p>
        </p:txBody>
      </p:sp>
      <p:sp>
        <p:nvSpPr>
          <p:cNvPr id="2728" name="CustomShape 20"/>
          <p:cNvSpPr/>
          <p:nvPr/>
        </p:nvSpPr>
        <p:spPr>
          <a:xfrm>
            <a:off x="2509200" y="459972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04</a:t>
            </a:r>
            <a:endParaRPr/>
          </a:p>
        </p:txBody>
      </p:sp>
      <p:sp>
        <p:nvSpPr>
          <p:cNvPr id="2729" name="CustomShape 21"/>
          <p:cNvSpPr/>
          <p:nvPr/>
        </p:nvSpPr>
        <p:spPr>
          <a:xfrm>
            <a:off x="2251080" y="550044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05</a:t>
            </a:r>
            <a:endParaRPr/>
          </a:p>
        </p:txBody>
      </p:sp>
      <p:sp>
        <p:nvSpPr>
          <p:cNvPr id="2730" name="Line 22"/>
          <p:cNvSpPr/>
          <p:nvPr/>
        </p:nvSpPr>
        <p:spPr>
          <a:xfrm>
            <a:off x="2959920" y="5509080"/>
            <a:ext cx="0" cy="540000"/>
          </a:xfrm>
          <a:prstGeom prst="line">
            <a:avLst/>
          </a:prstGeom>
          <a:ln w="3240">
            <a:solidFill>
              <a:srgbClr val="ffffff"/>
            </a:solidFill>
            <a:round/>
          </a:ln>
        </p:spPr>
      </p:sp>
      <p:sp>
        <p:nvSpPr>
          <p:cNvPr id="2731" name="Line 23"/>
          <p:cNvSpPr/>
          <p:nvPr/>
        </p:nvSpPr>
        <p:spPr>
          <a:xfrm>
            <a:off x="3733560" y="2743200"/>
            <a:ext cx="0" cy="609480"/>
          </a:xfrm>
          <a:prstGeom prst="line">
            <a:avLst/>
          </a:prstGeom>
          <a:ln w="3240">
            <a:solidFill>
              <a:srgbClr val="ffffff"/>
            </a:solidFill>
            <a:round/>
          </a:ln>
        </p:spPr>
      </p:sp>
      <p:sp>
        <p:nvSpPr>
          <p:cNvPr id="2732" name="Line 24"/>
          <p:cNvSpPr/>
          <p:nvPr/>
        </p:nvSpPr>
        <p:spPr>
          <a:xfrm>
            <a:off x="3501000" y="3678120"/>
            <a:ext cx="3960" cy="588960"/>
          </a:xfrm>
          <a:prstGeom prst="line">
            <a:avLst/>
          </a:prstGeom>
          <a:ln w="3240">
            <a:solidFill>
              <a:srgbClr val="ffffff"/>
            </a:solidFill>
            <a:round/>
          </a:ln>
        </p:spPr>
      </p:sp>
      <p:sp>
        <p:nvSpPr>
          <p:cNvPr id="2733" name="Line 25"/>
          <p:cNvSpPr/>
          <p:nvPr/>
        </p:nvSpPr>
        <p:spPr>
          <a:xfrm flipH="1">
            <a:off x="3184560" y="4572000"/>
            <a:ext cx="15840" cy="609480"/>
          </a:xfrm>
          <a:prstGeom prst="line">
            <a:avLst/>
          </a:prstGeom>
          <a:ln w="3240">
            <a:solidFill>
              <a:srgbClr val="ffffff"/>
            </a:solidFill>
            <a:round/>
          </a:ln>
        </p:spPr>
      </p:sp>
      <p:sp>
        <p:nvSpPr>
          <p:cNvPr id="2734" name="CustomShape 26"/>
          <p:cNvSpPr/>
          <p:nvPr/>
        </p:nvSpPr>
        <p:spPr>
          <a:xfrm>
            <a:off x="3886200" y="2817360"/>
            <a:ext cx="4893840" cy="309240"/>
          </a:xfrm>
          <a:prstGeom prst="rect">
            <a:avLst/>
          </a:prstGeom>
        </p:spPr>
        <p:txBody>
          <a:bodyPr bIns="45000" lIns="90000" rIns="90000" tIns="45000"/>
          <a:p>
            <a:pPr>
              <a:lnSpc>
                <a:spcPct val="90000"/>
              </a:lnSpc>
            </a:pPr>
            <a:r>
              <a:rPr b="1" lang="it-IT" sz="1600">
                <a:solidFill>
                  <a:srgbClr val="ffffff"/>
                </a:solidFill>
                <a:latin typeface="Arial"/>
                <a:ea typeface="Verdana"/>
              </a:rPr>
              <a:t>Il Piano Nazionale Anticorruzione (P.N.A.)</a:t>
            </a:r>
            <a:endParaRPr/>
          </a:p>
        </p:txBody>
      </p:sp>
      <p:sp>
        <p:nvSpPr>
          <p:cNvPr id="2735" name="CustomShape 27"/>
          <p:cNvSpPr/>
          <p:nvPr/>
        </p:nvSpPr>
        <p:spPr>
          <a:xfrm>
            <a:off x="3581280" y="37317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Piano Triennale per la prevenzione della corruzione (P.T.P.C)</a:t>
            </a:r>
            <a:endParaRPr/>
          </a:p>
        </p:txBody>
      </p:sp>
      <p:sp>
        <p:nvSpPr>
          <p:cNvPr id="2736" name="CustomShape 28"/>
          <p:cNvSpPr/>
          <p:nvPr/>
        </p:nvSpPr>
        <p:spPr>
          <a:xfrm>
            <a:off x="3352680" y="464616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Metodologie per  la predisposizione del P.T.P.C.</a:t>
            </a:r>
            <a:endParaRPr/>
          </a:p>
        </p:txBody>
      </p:sp>
      <p:sp>
        <p:nvSpPr>
          <p:cNvPr id="2737" name="CustomShape 29"/>
          <p:cNvSpPr/>
          <p:nvPr/>
        </p:nvSpPr>
        <p:spPr>
          <a:xfrm>
            <a:off x="3116160" y="55004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Codice di comportamento dei dipendenti pubblici</a:t>
            </a:r>
            <a:endParaRPr/>
          </a:p>
        </p:txBody>
      </p:sp>
      <p:sp>
        <p:nvSpPr>
          <p:cNvPr id="2738" name="CustomShape 30"/>
          <p:cNvSpPr/>
          <p:nvPr/>
        </p:nvSpPr>
        <p:spPr>
          <a:xfrm>
            <a:off x="1877400" y="6253200"/>
            <a:ext cx="5976720" cy="591120"/>
          </a:xfrm>
          <a:prstGeom prst="rect">
            <a:avLst>
              <a:gd fmla="val 30151" name="adj"/>
            </a:avLst>
          </a:prstGeom>
          <a:solidFill>
            <a:srgbClr val="c00000"/>
          </a:solidFill>
        </p:spPr>
      </p:sp>
      <p:sp>
        <p:nvSpPr>
          <p:cNvPr id="2739" name="CustomShape 31"/>
          <p:cNvSpPr/>
          <p:nvPr/>
        </p:nvSpPr>
        <p:spPr>
          <a:xfrm>
            <a:off x="3047040" y="6290640"/>
            <a:ext cx="4609080" cy="528120"/>
          </a:xfrm>
          <a:prstGeom prst="rect">
            <a:avLst/>
          </a:prstGeom>
        </p:spPr>
        <p:txBody>
          <a:bodyPr bIns="45000" lIns="90000" rIns="90000" tIns="45000"/>
          <a:p>
            <a:pPr>
              <a:lnSpc>
                <a:spcPct val="90000"/>
              </a:lnSpc>
            </a:pPr>
            <a:r>
              <a:rPr b="1" lang="it-IT" sz="1600">
                <a:solidFill>
                  <a:srgbClr val="ffffff"/>
                </a:solidFill>
                <a:latin typeface="Arial"/>
                <a:ea typeface="Verdana"/>
              </a:rPr>
              <a:t>Il sistema delle incompatibilità e la rotazione del personale</a:t>
            </a:r>
            <a:endParaRPr/>
          </a:p>
        </p:txBody>
      </p:sp>
      <p:sp>
        <p:nvSpPr>
          <p:cNvPr id="2740" name="Line 32"/>
          <p:cNvSpPr/>
          <p:nvPr/>
        </p:nvSpPr>
        <p:spPr>
          <a:xfrm>
            <a:off x="2815200" y="6290640"/>
            <a:ext cx="0" cy="540000"/>
          </a:xfrm>
          <a:prstGeom prst="line">
            <a:avLst/>
          </a:prstGeom>
          <a:ln w="3240">
            <a:solidFill>
              <a:srgbClr val="ffffff"/>
            </a:solidFill>
            <a:round/>
          </a:ln>
        </p:spPr>
      </p:sp>
      <p:sp>
        <p:nvSpPr>
          <p:cNvPr id="2741" name="CustomShape 33"/>
          <p:cNvSpPr/>
          <p:nvPr/>
        </p:nvSpPr>
        <p:spPr>
          <a:xfrm>
            <a:off x="2125440" y="6249600"/>
            <a:ext cx="612000" cy="578160"/>
          </a:xfrm>
          <a:prstGeom prst="rect">
            <a:avLst/>
          </a:prstGeom>
        </p:spPr>
        <p:txBody>
          <a:bodyPr anchor="ctr" bIns="45000" lIns="90000" rIns="90000" tIns="45000" wrap="none"/>
          <a:p>
            <a:pPr>
              <a:lnSpc>
                <a:spcPct val="100000"/>
              </a:lnSpc>
            </a:pPr>
            <a:r>
              <a:rPr lang="it-IT" sz="3200">
                <a:solidFill>
                  <a:srgbClr val="ffffff"/>
                </a:solidFill>
                <a:latin typeface="Arial"/>
              </a:rPr>
              <a:t>06</a:t>
            </a:r>
            <a:endParaRPr/>
          </a:p>
        </p:txBody>
      </p:sp>
      <p:pic>
        <p:nvPicPr>
          <p:cNvPr descr="" id="2742" name="Immagine 37"/>
          <p:cNvPicPr/>
          <p:nvPr/>
        </p:nvPicPr>
        <p:blipFill>
          <a:blip r:embed="rId2"/>
          <a:stretch>
            <a:fillRect/>
          </a:stretch>
        </p:blipFill>
        <p:spPr>
          <a:xfrm>
            <a:off x="6934320" y="304920"/>
            <a:ext cx="2148120" cy="837720"/>
          </a:xfrm>
          <a:prstGeom prst="rect">
            <a:avLst/>
          </a:prstGeom>
        </p:spPr>
      </p:pic>
      <p:pic>
        <p:nvPicPr>
          <p:cNvPr descr="" id="2743" name=""/>
          <p:cNvPicPr/>
          <p:nvPr/>
        </p:nvPicPr>
        <p:blipFill>
          <a:blip r:embed="rId3"/>
          <a:stretch>
            <a:fillRect/>
          </a:stretch>
        </p:blipFill>
        <p:spPr>
          <a:xfrm>
            <a:off x="0" y="0"/>
            <a:ext cx="152280" cy="152280"/>
          </a:xfrm>
          <a:prstGeom prst="rect">
            <a:avLst/>
          </a:prstGeom>
        </p:spPr>
      </p:pic>
    </p:spTree>
  </p:cSld>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4" name="CustomShape 1"/>
          <p:cNvSpPr/>
          <p:nvPr/>
        </p:nvSpPr>
        <p:spPr>
          <a:xfrm>
            <a:off x="1936800" y="16002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Individuazione delle aree di rischio</a:t>
            </a:r>
            <a:endParaRPr/>
          </a:p>
        </p:txBody>
      </p:sp>
      <p:sp>
        <p:nvSpPr>
          <p:cNvPr id="2745" name="CustomShape 2"/>
          <p:cNvSpPr/>
          <p:nvPr/>
        </p:nvSpPr>
        <p:spPr>
          <a:xfrm>
            <a:off x="1936800" y="20574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Determinazione, per ciascuna area di rischio, delle esigenze di intervento per ridurre la probabilità di rischio, indicando modalità, responsabili, tempi di attuazione e indicatori</a:t>
            </a:r>
            <a:endParaRPr/>
          </a:p>
        </p:txBody>
      </p:sp>
      <p:sp>
        <p:nvSpPr>
          <p:cNvPr id="2746" name="CustomShape 3"/>
          <p:cNvSpPr/>
          <p:nvPr/>
        </p:nvSpPr>
        <p:spPr>
          <a:xfrm>
            <a:off x="1936800" y="25146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Individuazione di misure di carattere trasversale</a:t>
            </a:r>
            <a:endParaRPr/>
          </a:p>
        </p:txBody>
      </p:sp>
      <p:sp>
        <p:nvSpPr>
          <p:cNvPr id="2747" name="CustomShape 4"/>
          <p:cNvSpPr/>
          <p:nvPr/>
        </p:nvSpPr>
        <p:spPr>
          <a:xfrm>
            <a:off x="1936800" y="29718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Individuazione per ciascuna misura del responsabile e del termine per</a:t>
            </a:r>
            <a:endParaRPr/>
          </a:p>
          <a:p>
            <a:pPr algn="ctr">
              <a:lnSpc>
                <a:spcPct val="100000"/>
              </a:lnSpc>
            </a:pPr>
            <a:r>
              <a:rPr b="1" lang="it-IT" sz="1050">
                <a:solidFill>
                  <a:srgbClr val="ffffff"/>
                </a:solidFill>
                <a:latin typeface="Arial"/>
              </a:rPr>
              <a:t>l’attuazione, stabilendo il collegamento con il ciclo delle performance</a:t>
            </a:r>
            <a:endParaRPr/>
          </a:p>
        </p:txBody>
      </p:sp>
      <p:sp>
        <p:nvSpPr>
          <p:cNvPr id="2748" name="CustomShape 5"/>
          <p:cNvSpPr/>
          <p:nvPr/>
        </p:nvSpPr>
        <p:spPr>
          <a:xfrm>
            <a:off x="1936800" y="34290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P.T.T.I. e gli obblighi di trasparenza previsti dal d.lgs. n. 33 del 2013</a:t>
            </a:r>
            <a:endParaRPr/>
          </a:p>
        </p:txBody>
      </p:sp>
      <p:sp>
        <p:nvSpPr>
          <p:cNvPr id="2749" name="CustomShape 6"/>
          <p:cNvSpPr/>
          <p:nvPr/>
        </p:nvSpPr>
        <p:spPr>
          <a:xfrm>
            <a:off x="1936800" y="388620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Individuazione dei referenti del responsabile della prevenzione e degli altri</a:t>
            </a:r>
            <a:endParaRPr/>
          </a:p>
          <a:p>
            <a:pPr algn="ctr">
              <a:lnSpc>
                <a:spcPct val="100000"/>
              </a:lnSpc>
            </a:pPr>
            <a:r>
              <a:rPr b="1" lang="it-IT" sz="1050">
                <a:solidFill>
                  <a:srgbClr val="ffffff"/>
                </a:solidFill>
                <a:latin typeface="Arial"/>
              </a:rPr>
              <a:t>soggetti tenuti a relazionare al responsabile</a:t>
            </a:r>
            <a:endParaRPr/>
          </a:p>
        </p:txBody>
      </p:sp>
      <p:sp>
        <p:nvSpPr>
          <p:cNvPr id="2750" name="CustomShape 7"/>
          <p:cNvSpPr/>
          <p:nvPr/>
        </p:nvSpPr>
        <p:spPr>
          <a:xfrm>
            <a:off x="1936800" y="438876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Forme di consultazione in sede di elaborazione e/o di verifica del P.T.P.C.</a:t>
            </a:r>
            <a:endParaRPr/>
          </a:p>
        </p:txBody>
      </p:sp>
      <p:sp>
        <p:nvSpPr>
          <p:cNvPr id="2751" name="CustomShape 8"/>
          <p:cNvSpPr/>
          <p:nvPr/>
        </p:nvSpPr>
        <p:spPr>
          <a:xfrm>
            <a:off x="1936800" y="487692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Iniziative di formazione sui temi di etica e legalità, nonché specifica per il personale addetto alle aree a maggior rischio di corruzione e per il responsabile della prevenzione</a:t>
            </a:r>
            <a:endParaRPr/>
          </a:p>
        </p:txBody>
      </p:sp>
      <p:sp>
        <p:nvSpPr>
          <p:cNvPr id="2752" name="CustomShape 9"/>
          <p:cNvSpPr/>
          <p:nvPr/>
        </p:nvSpPr>
        <p:spPr>
          <a:xfrm>
            <a:off x="1936800" y="532368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Definizione del processo di monitoraggio sull’implementazione del P.T.P.C.</a:t>
            </a:r>
            <a:endParaRPr/>
          </a:p>
        </p:txBody>
      </p:sp>
      <p:sp>
        <p:nvSpPr>
          <p:cNvPr id="2753" name="CustomShape 10"/>
          <p:cNvSpPr/>
          <p:nvPr/>
        </p:nvSpPr>
        <p:spPr>
          <a:xfrm>
            <a:off x="1936800" y="5793480"/>
            <a:ext cx="6019560" cy="335160"/>
          </a:xfrm>
          <a:prstGeom prst="rect">
            <a:avLst>
              <a:gd fmla="val 16667" name="adj"/>
            </a:avLst>
          </a:prstGeom>
          <a:solidFill>
            <a:srgbClr val="007c92"/>
          </a:solidFill>
        </p:spPr>
        <p:txBody>
          <a:bodyPr anchor="ctr" bIns="45000" lIns="90000" rIns="90000" tIns="45000"/>
          <a:p>
            <a:pPr algn="ctr">
              <a:lnSpc>
                <a:spcPct val="100000"/>
              </a:lnSpc>
            </a:pPr>
            <a:r>
              <a:rPr b="1" lang="it-IT" sz="1050">
                <a:solidFill>
                  <a:srgbClr val="ffffff"/>
                </a:solidFill>
                <a:latin typeface="Arial"/>
              </a:rPr>
              <a:t>Individuazione delle modalità per operare l’aggiornamento del P.T.P.C..</a:t>
            </a:r>
            <a:endParaRPr/>
          </a:p>
        </p:txBody>
      </p:sp>
      <p:sp>
        <p:nvSpPr>
          <p:cNvPr id="2754"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a:t>
            </a:r>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5" name="CustomShape 1"/>
          <p:cNvSpPr/>
          <p:nvPr/>
        </p:nvSpPr>
        <p:spPr>
          <a:xfrm>
            <a:off x="3206880" y="3214440"/>
            <a:ext cx="2226240" cy="2839680"/>
          </a:xfrm>
          <a:prstGeom prst="rect">
            <a:avLst>
              <a:gd fmla="val 16667" name="adj"/>
            </a:avLst>
          </a:prstGeom>
          <a:solidFill>
            <a:srgbClr val="d6e6cc"/>
          </a:solidFill>
          <a:ln w="12600">
            <a:solidFill>
              <a:srgbClr val="6ea600"/>
            </a:solidFill>
            <a:round/>
          </a:ln>
        </p:spPr>
      </p:sp>
      <p:sp>
        <p:nvSpPr>
          <p:cNvPr id="2756" name="CustomShape 2"/>
          <p:cNvSpPr/>
          <p:nvPr/>
        </p:nvSpPr>
        <p:spPr>
          <a:xfrm>
            <a:off x="3296160" y="4236480"/>
            <a:ext cx="1713960" cy="1703520"/>
          </a:xfrm>
          <a:prstGeom prst="rect">
            <a:avLst/>
          </a:prstGeom>
        </p:spPr>
        <p:txBody>
          <a:bodyPr anchor="b" bIns="165240" lIns="165240" rIns="165240" tIns="165240"/>
          <a:p>
            <a:pPr>
              <a:lnSpc>
                <a:spcPct val="90000"/>
              </a:lnSpc>
            </a:pPr>
            <a:r>
              <a:rPr lang="it-IT" sz="6500">
                <a:solidFill>
                  <a:srgbClr val="ffffff"/>
                </a:solidFill>
                <a:latin typeface="Arial"/>
              </a:rPr>
              <a:t> </a:t>
            </a:r>
            <a:endParaRPr/>
          </a:p>
        </p:txBody>
      </p:sp>
      <p:sp>
        <p:nvSpPr>
          <p:cNvPr id="2757" name="CustomShape 3"/>
          <p:cNvSpPr/>
          <p:nvPr/>
        </p:nvSpPr>
        <p:spPr>
          <a:xfrm>
            <a:off x="5050080" y="3072240"/>
            <a:ext cx="766440" cy="766440"/>
          </a:xfrm>
          <a:prstGeom prst="rect">
            <a:avLst/>
          </a:prstGeom>
          <a:solidFill>
            <a:srgbClr val="d6e6cc"/>
          </a:solidFill>
          <a:ln w="12600">
            <a:solidFill>
              <a:srgbClr val="6ea600"/>
            </a:solidFill>
            <a:round/>
          </a:ln>
        </p:spPr>
      </p:sp>
      <p:sp>
        <p:nvSpPr>
          <p:cNvPr id="2758" name="CustomShape 4"/>
          <p:cNvSpPr/>
          <p:nvPr/>
        </p:nvSpPr>
        <p:spPr>
          <a:xfrm>
            <a:off x="5816880" y="3072240"/>
            <a:ext cx="1117080" cy="766440"/>
          </a:xfrm>
          <a:prstGeom prst="rect">
            <a:avLst/>
          </a:prstGeom>
        </p:spPr>
        <p:txBody>
          <a:bodyPr anchor="ctr" bIns="15120" lIns="30600" rIns="30600" tIns="15120"/>
          <a:p>
            <a:pPr>
              <a:lnSpc>
                <a:spcPct val="90000"/>
              </a:lnSpc>
            </a:pPr>
            <a:r>
              <a:rPr b="1" lang="it-IT" sz="1200">
                <a:solidFill>
                  <a:srgbClr val="007c92"/>
                </a:solidFill>
                <a:latin typeface="Arial"/>
              </a:rPr>
              <a:t> </a:t>
            </a:r>
            <a:endParaRPr/>
          </a:p>
        </p:txBody>
      </p:sp>
      <p:sp>
        <p:nvSpPr>
          <p:cNvPr id="2759" name="CustomShape 5"/>
          <p:cNvSpPr/>
          <p:nvPr/>
        </p:nvSpPr>
        <p:spPr>
          <a:xfrm>
            <a:off x="5050080" y="3976920"/>
            <a:ext cx="766440" cy="766440"/>
          </a:xfrm>
          <a:prstGeom prst="rect">
            <a:avLst/>
          </a:prstGeom>
          <a:solidFill>
            <a:srgbClr val="d6e6cc"/>
          </a:solidFill>
          <a:ln w="12600">
            <a:solidFill>
              <a:srgbClr val="6ea600"/>
            </a:solidFill>
            <a:round/>
          </a:ln>
        </p:spPr>
      </p:sp>
      <p:sp>
        <p:nvSpPr>
          <p:cNvPr id="2760" name="CustomShape 6"/>
          <p:cNvSpPr/>
          <p:nvPr/>
        </p:nvSpPr>
        <p:spPr>
          <a:xfrm>
            <a:off x="5816880" y="3976920"/>
            <a:ext cx="1117080" cy="766440"/>
          </a:xfrm>
          <a:prstGeom prst="rect">
            <a:avLst/>
          </a:prstGeom>
        </p:spPr>
        <p:txBody>
          <a:bodyPr anchor="ctr" bIns="15120" lIns="30600" rIns="30600" tIns="15120"/>
          <a:p>
            <a:pPr>
              <a:lnSpc>
                <a:spcPct val="90000"/>
              </a:lnSpc>
            </a:pPr>
            <a:r>
              <a:rPr b="1" lang="it-IT" sz="1200">
                <a:solidFill>
                  <a:srgbClr val="007c92"/>
                </a:solidFill>
                <a:latin typeface="Arial"/>
              </a:rPr>
              <a:t> </a:t>
            </a:r>
            <a:endParaRPr/>
          </a:p>
        </p:txBody>
      </p:sp>
      <p:sp>
        <p:nvSpPr>
          <p:cNvPr id="2761" name="CustomShape 7"/>
          <p:cNvSpPr/>
          <p:nvPr/>
        </p:nvSpPr>
        <p:spPr>
          <a:xfrm>
            <a:off x="152280" y="1752480"/>
            <a:ext cx="3657240" cy="11426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u="sng">
                <a:solidFill>
                  <a:srgbClr val="007c92"/>
                </a:solidFill>
                <a:latin typeface="Arial"/>
              </a:rPr>
              <a:t>RISCHIO</a:t>
            </a:r>
            <a:r>
              <a:rPr b="1" lang="it-IT" sz="1200">
                <a:solidFill>
                  <a:srgbClr val="007c92"/>
                </a:solidFill>
                <a:latin typeface="Arial"/>
              </a:rPr>
              <a:t> = "</a:t>
            </a:r>
            <a:r>
              <a:rPr b="1" i="1" lang="it-IT" sz="1200">
                <a:solidFill>
                  <a:srgbClr val="007c92"/>
                </a:solidFill>
                <a:latin typeface="Arial"/>
              </a:rPr>
              <a:t>effetto dell’incertezza sul corretto perseguimento</a:t>
            </a:r>
            <a:endParaRPr/>
          </a:p>
          <a:p>
            <a:pPr algn="ctr">
              <a:lnSpc>
                <a:spcPct val="100000"/>
              </a:lnSpc>
            </a:pPr>
            <a:r>
              <a:rPr b="1" i="1" lang="it-IT" sz="1200">
                <a:solidFill>
                  <a:srgbClr val="007c92"/>
                </a:solidFill>
                <a:latin typeface="Arial"/>
              </a:rPr>
              <a:t>dell’interesse pubblico e, quindi, sull’obiettivo istituzionale dell’ente, dovuto alla</a:t>
            </a:r>
            <a:endParaRPr/>
          </a:p>
          <a:p>
            <a:pPr algn="ctr">
              <a:lnSpc>
                <a:spcPct val="100000"/>
              </a:lnSpc>
            </a:pPr>
            <a:r>
              <a:rPr b="1" i="1" lang="it-IT" sz="1200">
                <a:solidFill>
                  <a:srgbClr val="007c92"/>
                </a:solidFill>
                <a:latin typeface="Arial"/>
              </a:rPr>
              <a:t>possibilità che si verifichi un dato evento</a:t>
            </a:r>
            <a:r>
              <a:rPr b="1" lang="it-IT" sz="1200">
                <a:solidFill>
                  <a:srgbClr val="007c92"/>
                </a:solidFill>
                <a:latin typeface="Arial"/>
              </a:rPr>
              <a:t>"</a:t>
            </a:r>
            <a:endParaRPr/>
          </a:p>
        </p:txBody>
      </p:sp>
      <p:sp>
        <p:nvSpPr>
          <p:cNvPr id="2762" name="CustomShape 8"/>
          <p:cNvSpPr/>
          <p:nvPr/>
        </p:nvSpPr>
        <p:spPr>
          <a:xfrm>
            <a:off x="6019920" y="1752480"/>
            <a:ext cx="3657240" cy="114264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u="sng">
                <a:solidFill>
                  <a:srgbClr val="007c92"/>
                </a:solidFill>
                <a:latin typeface="Arial"/>
              </a:rPr>
              <a:t>EVENTO</a:t>
            </a:r>
            <a:r>
              <a:rPr b="1" lang="it-IT" sz="1200">
                <a:solidFill>
                  <a:srgbClr val="007c92"/>
                </a:solidFill>
                <a:latin typeface="Arial"/>
              </a:rPr>
              <a:t> = "</a:t>
            </a:r>
            <a:r>
              <a:rPr b="1" i="1" lang="it-IT" sz="1200">
                <a:solidFill>
                  <a:srgbClr val="007c92"/>
                </a:solidFill>
                <a:latin typeface="Arial"/>
              </a:rPr>
              <a:t>il verificarsi o il modificarsi di un insieme di circostanze</a:t>
            </a:r>
            <a:endParaRPr/>
          </a:p>
          <a:p>
            <a:pPr algn="ctr">
              <a:lnSpc>
                <a:spcPct val="100000"/>
              </a:lnSpc>
            </a:pPr>
            <a:r>
              <a:rPr b="1" i="1" lang="it-IT" sz="1200">
                <a:solidFill>
                  <a:srgbClr val="007c92"/>
                </a:solidFill>
                <a:latin typeface="Arial"/>
              </a:rPr>
              <a:t>che si frappongono o si oppongono al perseguimento dell’obiettivo istituzionale</a:t>
            </a:r>
            <a:endParaRPr/>
          </a:p>
          <a:p>
            <a:pPr algn="ctr">
              <a:lnSpc>
                <a:spcPct val="100000"/>
              </a:lnSpc>
            </a:pPr>
            <a:r>
              <a:rPr b="1" i="1" lang="it-IT" sz="1200">
                <a:solidFill>
                  <a:srgbClr val="007c92"/>
                </a:solidFill>
                <a:latin typeface="Arial"/>
              </a:rPr>
              <a:t>dell’ente</a:t>
            </a:r>
            <a:r>
              <a:rPr b="1" lang="it-IT" sz="1200">
                <a:solidFill>
                  <a:srgbClr val="007c92"/>
                </a:solidFill>
                <a:latin typeface="Arial"/>
              </a:rPr>
              <a:t>" </a:t>
            </a:r>
            <a:endParaRPr/>
          </a:p>
        </p:txBody>
      </p:sp>
      <p:pic>
        <p:nvPicPr>
          <p:cNvPr descr="" id="2763" name="Picture 8"/>
          <p:cNvPicPr/>
          <p:nvPr/>
        </p:nvPicPr>
        <p:blipFill>
          <a:blip r:embed="rId1"/>
          <a:stretch>
            <a:fillRect/>
          </a:stretch>
        </p:blipFill>
        <p:spPr>
          <a:xfrm>
            <a:off x="3462120" y="1409760"/>
            <a:ext cx="695520" cy="522720"/>
          </a:xfrm>
          <a:prstGeom prst="rect">
            <a:avLst/>
          </a:prstGeom>
        </p:spPr>
      </p:pic>
      <p:pic>
        <p:nvPicPr>
          <p:cNvPr descr="" id="2764" name="Picture 4"/>
          <p:cNvPicPr/>
          <p:nvPr/>
        </p:nvPicPr>
        <p:blipFill>
          <a:blip r:embed="rId2"/>
          <a:stretch>
            <a:fillRect/>
          </a:stretch>
        </p:blipFill>
        <p:spPr>
          <a:xfrm>
            <a:off x="5634360" y="1424160"/>
            <a:ext cx="652320" cy="512280"/>
          </a:xfrm>
          <a:prstGeom prst="rect">
            <a:avLst/>
          </a:prstGeom>
        </p:spPr>
      </p:pic>
      <p:sp>
        <p:nvSpPr>
          <p:cNvPr id="2765" name="CustomShape 9"/>
          <p:cNvSpPr/>
          <p:nvPr/>
        </p:nvSpPr>
        <p:spPr>
          <a:xfrm>
            <a:off x="2797200" y="3001320"/>
            <a:ext cx="1818639720" cy="515492640"/>
          </a:xfrm>
          <a:prstGeom prst="rect">
            <a:avLst>
              <a:gd fmla="val 16667" name="adj"/>
            </a:avLst>
          </a:prstGeom>
        </p:spPr>
      </p:sp>
      <p:sp>
        <p:nvSpPr>
          <p:cNvPr id="2766" name="CustomShape 10"/>
          <p:cNvSpPr/>
          <p:nvPr/>
        </p:nvSpPr>
        <p:spPr>
          <a:xfrm>
            <a:off x="2797200" y="3001320"/>
            <a:ext cx="1818639720" cy="346680"/>
          </a:xfrm>
          <a:prstGeom prst="rect">
            <a:avLst/>
          </a:prstGeom>
        </p:spPr>
        <p:txBody>
          <a:bodyPr bIns="45000" lIns="90000" rIns="90000" tIns="45000"/>
          <a:p>
            <a:r>
              <a:rPr lang="it-IT"/>
              <a:t> </a:t>
            </a:r>
            <a:endParaRPr/>
          </a:p>
        </p:txBody>
      </p:sp>
      <p:sp>
        <p:nvSpPr>
          <p:cNvPr id="2767" name="CustomShape 11"/>
          <p:cNvSpPr/>
          <p:nvPr/>
        </p:nvSpPr>
        <p:spPr>
          <a:xfrm>
            <a:off x="2797200" y="25777651320"/>
            <a:ext cx="727455999600" cy="773094112920"/>
          </a:xfrm>
          <a:prstGeom prst="rect">
            <a:avLst/>
          </a:prstGeom>
        </p:spPr>
      </p:sp>
      <p:sp>
        <p:nvSpPr>
          <p:cNvPr id="2768" name="CustomShape 12"/>
          <p:cNvSpPr/>
          <p:nvPr/>
        </p:nvSpPr>
        <p:spPr>
          <a:xfrm>
            <a:off x="2797200" y="25777651320"/>
            <a:ext cx="727455999600" cy="773094112920"/>
          </a:xfrm>
          <a:prstGeom prst="rect">
            <a:avLst/>
          </a:prstGeom>
        </p:spPr>
      </p:sp>
      <p:sp>
        <p:nvSpPr>
          <p:cNvPr id="2769" name="CustomShape 13"/>
          <p:cNvSpPr/>
          <p:nvPr/>
        </p:nvSpPr>
        <p:spPr>
          <a:xfrm>
            <a:off x="2797200" y="25777651320"/>
            <a:ext cx="727455999600" cy="-267480"/>
          </a:xfrm>
          <a:prstGeom prst="rect">
            <a:avLst/>
          </a:prstGeom>
        </p:spPr>
        <p:txBody>
          <a:bodyPr bIns="45000" lIns="90000" rIns="90000" tIns="45000"/>
          <a:p>
            <a:r>
              <a:rPr b="1" lang="it-IT" sz="1200">
                <a:solidFill>
                  <a:srgbClr val="007c92"/>
                </a:solidFill>
              </a:rPr>
              <a:t> </a:t>
            </a:r>
            <a:endParaRPr/>
          </a:p>
        </p:txBody>
      </p:sp>
      <p:sp>
        <p:nvSpPr>
          <p:cNvPr id="2770" name="CustomShape 14"/>
          <p:cNvSpPr/>
          <p:nvPr/>
        </p:nvSpPr>
        <p:spPr>
          <a:xfrm>
            <a:off x="2797200" y="-773094113280"/>
            <a:ext cx="727455999600" cy="773094112920"/>
          </a:xfrm>
          <a:prstGeom prst="rect">
            <a:avLst/>
          </a:prstGeom>
        </p:spPr>
      </p:sp>
      <p:sp>
        <p:nvSpPr>
          <p:cNvPr id="2771" name="CustomShape 15"/>
          <p:cNvSpPr/>
          <p:nvPr/>
        </p:nvSpPr>
        <p:spPr>
          <a:xfrm>
            <a:off x="2797200" y="-773094113280"/>
            <a:ext cx="727455999600" cy="773094112920"/>
          </a:xfrm>
          <a:prstGeom prst="rect">
            <a:avLst/>
          </a:prstGeom>
        </p:spPr>
      </p:sp>
      <p:sp>
        <p:nvSpPr>
          <p:cNvPr id="2772" name="CustomShape 16"/>
          <p:cNvSpPr/>
          <p:nvPr/>
        </p:nvSpPr>
        <p:spPr>
          <a:xfrm>
            <a:off x="2797200" y="-773094113280"/>
            <a:ext cx="727455999600" cy="-267480"/>
          </a:xfrm>
          <a:prstGeom prst="rect">
            <a:avLst/>
          </a:prstGeom>
        </p:spPr>
        <p:txBody>
          <a:bodyPr bIns="45000" lIns="90000" rIns="90000" tIns="45000"/>
          <a:p>
            <a:r>
              <a:rPr b="1" lang="it-IT" sz="1200">
                <a:solidFill>
                  <a:srgbClr val="007c92"/>
                </a:solidFill>
              </a:rPr>
              <a:t> </a:t>
            </a:r>
            <a:endParaRPr/>
          </a:p>
        </p:txBody>
      </p:sp>
      <p:sp>
        <p:nvSpPr>
          <p:cNvPr id="2773" name="CustomShape 17"/>
          <p:cNvSpPr/>
          <p:nvPr/>
        </p:nvSpPr>
        <p:spPr>
          <a:xfrm>
            <a:off x="3429000" y="3962520"/>
            <a:ext cx="1447560" cy="1066320"/>
          </a:xfrm>
          <a:prstGeom prst="rect">
            <a:avLst/>
          </a:prstGeom>
          <a:solidFill>
            <a:srgbClr val="d7e6cb"/>
          </a:solidFill>
        </p:spPr>
        <p:txBody>
          <a:bodyPr anchor="ctr" bIns="45000" lIns="90000" rIns="90000" tIns="45000"/>
          <a:p>
            <a:pPr algn="ctr">
              <a:lnSpc>
                <a:spcPct val="100000"/>
              </a:lnSpc>
            </a:pPr>
            <a:r>
              <a:rPr b="1" lang="it-IT" sz="1200" u="sng">
                <a:solidFill>
                  <a:srgbClr val="007c92"/>
                </a:solidFill>
                <a:latin typeface="Arial"/>
              </a:rPr>
              <a:t>INDIVIDUAZIONE DELLE AREE DI RISCHIO</a:t>
            </a:r>
            <a:endParaRPr/>
          </a:p>
        </p:txBody>
      </p:sp>
      <p:sp>
        <p:nvSpPr>
          <p:cNvPr id="2774" name="CustomShape 18"/>
          <p:cNvSpPr/>
          <p:nvPr/>
        </p:nvSpPr>
        <p:spPr>
          <a:xfrm>
            <a:off x="5257800" y="3276720"/>
            <a:ext cx="376200" cy="304560"/>
          </a:xfrm>
          <a:prstGeom prst="rect">
            <a:avLst/>
          </a:prstGeom>
          <a:solidFill>
            <a:srgbClr val="d7e6cb"/>
          </a:solidFill>
        </p:spPr>
      </p:sp>
      <p:sp>
        <p:nvSpPr>
          <p:cNvPr id="2775" name="CustomShape 19"/>
          <p:cNvSpPr/>
          <p:nvPr/>
        </p:nvSpPr>
        <p:spPr>
          <a:xfrm>
            <a:off x="5257800" y="4191120"/>
            <a:ext cx="376200" cy="304560"/>
          </a:xfrm>
          <a:prstGeom prst="rect">
            <a:avLst/>
          </a:prstGeom>
          <a:solidFill>
            <a:srgbClr val="d7e6cb"/>
          </a:solidFill>
        </p:spPr>
      </p:sp>
      <p:sp>
        <p:nvSpPr>
          <p:cNvPr id="2776" name="CustomShape 20"/>
          <p:cNvSpPr/>
          <p:nvPr/>
        </p:nvSpPr>
        <p:spPr>
          <a:xfrm>
            <a:off x="5791320" y="3112920"/>
            <a:ext cx="1562400" cy="730440"/>
          </a:xfrm>
          <a:prstGeom prst="rect">
            <a:avLst/>
          </a:prstGeom>
        </p:spPr>
        <p:txBody>
          <a:bodyPr bIns="0" lIns="0" rIns="0" tIns="0"/>
          <a:p>
            <a:pPr algn="ctr">
              <a:lnSpc>
                <a:spcPct val="100000"/>
              </a:lnSpc>
            </a:pPr>
            <a:r>
              <a:rPr b="1" lang="it-IT" sz="1200">
                <a:solidFill>
                  <a:srgbClr val="007c92"/>
                </a:solidFill>
                <a:latin typeface="Arial"/>
              </a:rPr>
              <a:t>Aree di rischio obbligatorie e comuni a tutte le PP.AA.</a:t>
            </a:r>
            <a:endParaRPr/>
          </a:p>
        </p:txBody>
      </p:sp>
      <p:sp>
        <p:nvSpPr>
          <p:cNvPr id="2777" name="CustomShape 21"/>
          <p:cNvSpPr/>
          <p:nvPr/>
        </p:nvSpPr>
        <p:spPr>
          <a:xfrm>
            <a:off x="5823360" y="4183560"/>
            <a:ext cx="1562400" cy="365400"/>
          </a:xfrm>
          <a:prstGeom prst="rect">
            <a:avLst/>
          </a:prstGeom>
        </p:spPr>
        <p:txBody>
          <a:bodyPr bIns="0" lIns="0" rIns="0" tIns="0"/>
          <a:p>
            <a:pPr algn="ctr">
              <a:lnSpc>
                <a:spcPct val="100000"/>
              </a:lnSpc>
            </a:pPr>
            <a:r>
              <a:rPr b="1" lang="it-IT" sz="1200">
                <a:solidFill>
                  <a:srgbClr val="007c92"/>
                </a:solidFill>
                <a:latin typeface="Arial"/>
              </a:rPr>
              <a:t>Aree di rischio ulteriori</a:t>
            </a:r>
            <a:endParaRPr/>
          </a:p>
        </p:txBody>
      </p:sp>
      <p:sp>
        <p:nvSpPr>
          <p:cNvPr id="2778" name="Line 22"/>
          <p:cNvSpPr/>
          <p:nvPr/>
        </p:nvSpPr>
        <p:spPr>
          <a:xfrm>
            <a:off x="5446080" y="3429000"/>
            <a:ext cx="573480" cy="0"/>
          </a:xfrm>
          <a:prstGeom prst="line">
            <a:avLst/>
          </a:prstGeom>
          <a:ln w="25560">
            <a:solidFill>
              <a:srgbClr val="007c92"/>
            </a:solidFill>
            <a:round/>
          </a:ln>
        </p:spPr>
      </p:sp>
      <p:sp>
        <p:nvSpPr>
          <p:cNvPr id="2779" name="Line 23"/>
          <p:cNvSpPr/>
          <p:nvPr/>
        </p:nvSpPr>
        <p:spPr>
          <a:xfrm>
            <a:off x="5510160" y="4343400"/>
            <a:ext cx="573480" cy="0"/>
          </a:xfrm>
          <a:prstGeom prst="line">
            <a:avLst/>
          </a:prstGeom>
          <a:ln w="25560">
            <a:solidFill>
              <a:srgbClr val="007c92"/>
            </a:solidFill>
            <a:round/>
          </a:ln>
        </p:spPr>
      </p:sp>
      <p:sp>
        <p:nvSpPr>
          <p:cNvPr id="2780" name="CustomShape 24"/>
          <p:cNvSpPr/>
          <p:nvPr/>
        </p:nvSpPr>
        <p:spPr>
          <a:xfrm>
            <a:off x="8001000" y="3429000"/>
            <a:ext cx="1828440" cy="1066320"/>
          </a:xfrm>
          <a:prstGeom prst="rect">
            <a:avLst>
              <a:gd fmla="val -91045" name="adj1"/>
              <a:gd fmla="val -57238" name="adj2"/>
            </a:avLst>
          </a:prstGeom>
          <a:solidFill>
            <a:srgbClr val="ffffff"/>
          </a:solidFill>
          <a:ln w="12600">
            <a:solidFill>
              <a:srgbClr val="007c92"/>
            </a:solidFill>
            <a:round/>
          </a:ln>
        </p:spPr>
        <p:txBody>
          <a:bodyPr anchor="ctr" bIns="45000" lIns="90000" rIns="90000" tIns="45000"/>
          <a:p>
            <a:pPr algn="ctr">
              <a:lnSpc>
                <a:spcPct val="100000"/>
              </a:lnSpc>
            </a:pPr>
            <a:r>
              <a:rPr b="1" lang="it-IT" sz="1050">
                <a:solidFill>
                  <a:srgbClr val="007c92"/>
                </a:solidFill>
                <a:latin typeface="Arial"/>
              </a:rPr>
              <a:t>Previste nell'All. 2 al P.N.A. in conformità all'art. 1, c. 16, l. 190/12.</a:t>
            </a:r>
            <a:endParaRPr/>
          </a:p>
          <a:p>
            <a:pPr algn="ctr">
              <a:lnSpc>
                <a:spcPct val="100000"/>
              </a:lnSpc>
            </a:pPr>
            <a:r>
              <a:rPr b="1" lang="it-IT" sz="1050">
                <a:solidFill>
                  <a:srgbClr val="007c92"/>
                </a:solidFill>
                <a:latin typeface="Arial"/>
              </a:rPr>
              <a:t>Devono essere singolarmente analizzate e indicate nel P.T.P.C..</a:t>
            </a:r>
            <a:endParaRPr/>
          </a:p>
        </p:txBody>
      </p:sp>
      <p:sp>
        <p:nvSpPr>
          <p:cNvPr id="2781" name="CustomShape 25"/>
          <p:cNvSpPr/>
          <p:nvPr/>
        </p:nvSpPr>
        <p:spPr>
          <a:xfrm>
            <a:off x="8001000" y="4876920"/>
            <a:ext cx="1828440" cy="1218960"/>
          </a:xfrm>
          <a:prstGeom prst="rect">
            <a:avLst>
              <a:gd fmla="val -103721" name="adj1"/>
              <a:gd fmla="val -77912" name="adj2"/>
            </a:avLst>
          </a:prstGeom>
          <a:solidFill>
            <a:srgbClr val="ffffff"/>
          </a:solidFill>
          <a:ln w="12600">
            <a:solidFill>
              <a:srgbClr val="007c92"/>
            </a:solidFill>
            <a:round/>
          </a:ln>
        </p:spPr>
        <p:txBody>
          <a:bodyPr anchor="ctr" bIns="45000" lIns="90000" rIns="90000" tIns="45000"/>
          <a:p>
            <a:pPr algn="ctr">
              <a:lnSpc>
                <a:spcPct val="100000"/>
              </a:lnSpc>
            </a:pPr>
            <a:r>
              <a:rPr b="1" lang="it-IT" sz="1050">
                <a:solidFill>
                  <a:srgbClr val="007c92"/>
                </a:solidFill>
                <a:latin typeface="Arial"/>
              </a:rPr>
              <a:t>Tali aree rispecchiano le specificità funzionali e di contesto delle PP.AA.</a:t>
            </a:r>
            <a:endParaRPr/>
          </a:p>
          <a:p>
            <a:pPr algn="ctr">
              <a:lnSpc>
                <a:spcPct val="100000"/>
              </a:lnSpc>
            </a:pPr>
            <a:r>
              <a:rPr b="1" lang="it-IT" sz="1050">
                <a:solidFill>
                  <a:srgbClr val="007c92"/>
                </a:solidFill>
                <a:latin typeface="Arial"/>
              </a:rPr>
              <a:t>L'All. 1 al P.N.A. ne raccomanda l'inclusione nel P.T.P.C..</a:t>
            </a:r>
            <a:endParaRPr/>
          </a:p>
          <a:p>
            <a:pPr algn="ctr">
              <a:lnSpc>
                <a:spcPct val="100000"/>
              </a:lnSpc>
            </a:pPr>
            <a:endParaRPr/>
          </a:p>
        </p:txBody>
      </p:sp>
      <p:sp>
        <p:nvSpPr>
          <p:cNvPr id="2782" name="CustomShape 26"/>
          <p:cNvSpPr/>
          <p:nvPr/>
        </p:nvSpPr>
        <p:spPr>
          <a:xfrm>
            <a:off x="152280" y="4362840"/>
            <a:ext cx="2628720" cy="1733040"/>
          </a:xfrm>
          <a:prstGeom prst="rect">
            <a:avLst>
              <a:gd fmla="val 79856" name="adj1"/>
              <a:gd fmla="val -35160" name="adj2"/>
            </a:avLst>
          </a:prstGeom>
          <a:solidFill>
            <a:srgbClr val="ffffff"/>
          </a:solidFill>
          <a:ln w="12600">
            <a:solidFill>
              <a:srgbClr val="007c92"/>
            </a:solidFill>
            <a:round/>
          </a:ln>
        </p:spPr>
        <p:txBody>
          <a:bodyPr anchor="ctr" bIns="45000" lIns="90000" rIns="90000" tIns="45000"/>
          <a:p>
            <a:pPr algn="ctr">
              <a:lnSpc>
                <a:spcPct val="100000"/>
              </a:lnSpc>
            </a:pPr>
            <a:r>
              <a:rPr b="1" lang="it-IT" sz="1400">
                <a:solidFill>
                  <a:srgbClr val="007c92"/>
                </a:solidFill>
                <a:latin typeface="Arial"/>
              </a:rPr>
              <a:t>"</a:t>
            </a:r>
            <a:r>
              <a:rPr b="1" i="1" lang="it-IT" sz="1400" u="sng">
                <a:solidFill>
                  <a:srgbClr val="007c92"/>
                </a:solidFill>
                <a:latin typeface="Arial"/>
              </a:rPr>
              <a:t>L’individuazione delle aree di rischio</a:t>
            </a:r>
            <a:r>
              <a:rPr b="1" i="1" lang="it-IT" sz="1400">
                <a:solidFill>
                  <a:srgbClr val="007c92"/>
                </a:solidFill>
                <a:latin typeface="Arial"/>
              </a:rPr>
              <a:t>, a parte quelle obbligatorie e comuni a tutte</a:t>
            </a:r>
            <a:endParaRPr/>
          </a:p>
          <a:p>
            <a:pPr algn="ctr">
              <a:lnSpc>
                <a:spcPct val="100000"/>
              </a:lnSpc>
            </a:pPr>
            <a:r>
              <a:rPr b="1" i="1" lang="it-IT" sz="1400">
                <a:solidFill>
                  <a:srgbClr val="007c92"/>
                </a:solidFill>
                <a:latin typeface="Arial"/>
              </a:rPr>
              <a:t>le pubbliche amministrazioni, </a:t>
            </a:r>
            <a:r>
              <a:rPr b="1" i="1" lang="it-IT" sz="1400" u="sng">
                <a:solidFill>
                  <a:srgbClr val="007c92"/>
                </a:solidFill>
                <a:latin typeface="Arial"/>
              </a:rPr>
              <a:t>scaturisce dal processo di gestione del rischio</a:t>
            </a:r>
            <a:r>
              <a:rPr b="1" lang="it-IT" sz="1400">
                <a:solidFill>
                  <a:srgbClr val="007c92"/>
                </a:solidFill>
                <a:latin typeface="Arial"/>
              </a:rPr>
              <a:t>" (All. 1 al P.N.A.)</a:t>
            </a:r>
            <a:endParaRPr/>
          </a:p>
        </p:txBody>
      </p:sp>
      <p:sp>
        <p:nvSpPr>
          <p:cNvPr id="2783" name="TextShape 2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individuazione delle aree di rischio</a:t>
            </a:r>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4" name="CustomShape 1"/>
          <p:cNvSpPr/>
          <p:nvPr/>
        </p:nvSpPr>
        <p:spPr>
          <a:xfrm>
            <a:off x="2533320" y="1381320"/>
            <a:ext cx="4790520" cy="4790520"/>
          </a:xfrm>
          <a:prstGeom prst="rect">
            <a:avLst/>
          </a:prstGeom>
          <a:solidFill>
            <a:srgbClr val="b4b6ca"/>
          </a:solidFill>
        </p:spPr>
      </p:sp>
      <p:sp>
        <p:nvSpPr>
          <p:cNvPr id="2785" name="CustomShape 2"/>
          <p:cNvSpPr/>
          <p:nvPr/>
        </p:nvSpPr>
        <p:spPr>
          <a:xfrm>
            <a:off x="2988360" y="1836720"/>
            <a:ext cx="1868040" cy="1868040"/>
          </a:xfrm>
          <a:prstGeom prst="rect">
            <a:avLst>
              <a:gd fmla="val 16667" name="adj"/>
            </a:avLst>
          </a:prstGeom>
          <a:solidFill>
            <a:srgbClr val="002568"/>
          </a:solidFill>
        </p:spPr>
        <p:txBody>
          <a:bodyPr anchor="ctr" bIns="41760" lIns="41760" rIns="41760" tIns="41760"/>
          <a:p>
            <a:pPr algn="ctr">
              <a:lnSpc>
                <a:spcPct val="90000"/>
              </a:lnSpc>
            </a:pPr>
            <a:r>
              <a:rPr b="1" lang="it-IT" sz="1100">
                <a:solidFill>
                  <a:srgbClr val="ffffff"/>
                </a:solidFill>
                <a:latin typeface="Arial"/>
              </a:rPr>
              <a:t>Affidamento di lavori, servizi e forniture</a:t>
            </a:r>
            <a:endParaRPr/>
          </a:p>
        </p:txBody>
      </p:sp>
      <p:sp>
        <p:nvSpPr>
          <p:cNvPr id="2786" name="CustomShape 3"/>
          <p:cNvSpPr/>
          <p:nvPr/>
        </p:nvSpPr>
        <p:spPr>
          <a:xfrm>
            <a:off x="5000400" y="1836720"/>
            <a:ext cx="1868040" cy="1868040"/>
          </a:xfrm>
          <a:prstGeom prst="rect">
            <a:avLst>
              <a:gd fmla="val 16667" name="adj"/>
            </a:avLst>
          </a:prstGeom>
          <a:solidFill>
            <a:srgbClr val="3256c2"/>
          </a:solidFill>
        </p:spPr>
        <p:txBody>
          <a:bodyPr anchor="ctr" bIns="41760" lIns="41760" rIns="41760" tIns="41760"/>
          <a:p>
            <a:pPr algn="ctr">
              <a:lnSpc>
                <a:spcPct val="90000"/>
              </a:lnSpc>
            </a:pPr>
            <a:r>
              <a:rPr b="1" lang="it-IT" sz="1100">
                <a:solidFill>
                  <a:srgbClr val="ffffff"/>
                </a:solidFill>
                <a:latin typeface="Arial"/>
              </a:rPr>
              <a:t>Provvedimenti ampliativi della sfera giuridica dei destinatari con</a:t>
            </a:r>
            <a:endParaRPr/>
          </a:p>
          <a:p>
            <a:pPr algn="ctr">
              <a:lnSpc>
                <a:spcPct val="90000"/>
              </a:lnSpc>
            </a:pPr>
            <a:r>
              <a:rPr b="1" lang="it-IT" sz="1100">
                <a:solidFill>
                  <a:srgbClr val="ffffff"/>
                </a:solidFill>
                <a:latin typeface="Arial"/>
              </a:rPr>
              <a:t>effetto economico diretto ed immediato per il destinatario</a:t>
            </a:r>
            <a:endParaRPr/>
          </a:p>
        </p:txBody>
      </p:sp>
      <p:sp>
        <p:nvSpPr>
          <p:cNvPr id="2787" name="CustomShape 4"/>
          <p:cNvSpPr/>
          <p:nvPr/>
        </p:nvSpPr>
        <p:spPr>
          <a:xfrm>
            <a:off x="2988360" y="3848760"/>
            <a:ext cx="1868040" cy="1868040"/>
          </a:xfrm>
          <a:prstGeom prst="rect">
            <a:avLst>
              <a:gd fmla="val 16667" name="adj"/>
            </a:avLst>
          </a:prstGeom>
          <a:solidFill>
            <a:srgbClr val="b4b8cc"/>
          </a:solidFill>
        </p:spPr>
        <p:txBody>
          <a:bodyPr anchor="ctr" bIns="41760" lIns="41760" rIns="41760" tIns="41760"/>
          <a:p>
            <a:pPr algn="ctr">
              <a:lnSpc>
                <a:spcPct val="90000"/>
              </a:lnSpc>
            </a:pPr>
            <a:r>
              <a:rPr b="1" lang="it-IT" sz="1100">
                <a:solidFill>
                  <a:srgbClr val="000000"/>
                </a:solidFill>
                <a:latin typeface="Arial"/>
              </a:rPr>
              <a:t>Provvedimenti ampliativi della sfera giuridica dei destinatari privi</a:t>
            </a:r>
            <a:endParaRPr/>
          </a:p>
          <a:p>
            <a:pPr algn="ctr">
              <a:lnSpc>
                <a:spcPct val="90000"/>
              </a:lnSpc>
            </a:pPr>
            <a:r>
              <a:rPr b="1" lang="it-IT" sz="1100">
                <a:solidFill>
                  <a:srgbClr val="000000"/>
                </a:solidFill>
                <a:latin typeface="Arial"/>
              </a:rPr>
              <a:t>di effetto economico diretto ed immediato per il destinatario</a:t>
            </a:r>
            <a:endParaRPr/>
          </a:p>
        </p:txBody>
      </p:sp>
      <p:sp>
        <p:nvSpPr>
          <p:cNvPr id="2788" name="CustomShape 5"/>
          <p:cNvSpPr/>
          <p:nvPr/>
        </p:nvSpPr>
        <p:spPr>
          <a:xfrm>
            <a:off x="5000400" y="3848760"/>
            <a:ext cx="1868040" cy="1868040"/>
          </a:xfrm>
          <a:prstGeom prst="rect">
            <a:avLst>
              <a:gd fmla="val 16667" name="adj"/>
            </a:avLst>
          </a:prstGeom>
          <a:solidFill>
            <a:srgbClr val="3256c2"/>
          </a:solidFill>
        </p:spPr>
        <p:txBody>
          <a:bodyPr anchor="ctr" bIns="41760" lIns="41760" rIns="41760" tIns="41760"/>
          <a:p>
            <a:pPr algn="ctr">
              <a:lnSpc>
                <a:spcPct val="90000"/>
              </a:lnSpc>
            </a:pPr>
            <a:r>
              <a:rPr b="1" lang="it-IT" sz="1100">
                <a:solidFill>
                  <a:srgbClr val="ffffff"/>
                </a:solidFill>
                <a:latin typeface="Arial"/>
              </a:rPr>
              <a:t>Acquisizione e progressione del personale</a:t>
            </a:r>
            <a:endParaRPr/>
          </a:p>
        </p:txBody>
      </p:sp>
      <p:sp>
        <p:nvSpPr>
          <p:cNvPr id="2789" name="CustomShape 6"/>
          <p:cNvSpPr/>
          <p:nvPr/>
        </p:nvSpPr>
        <p:spPr>
          <a:xfrm>
            <a:off x="272880" y="1124640"/>
            <a:ext cx="9359640" cy="664560"/>
          </a:xfrm>
          <a:prstGeom prst="rect">
            <a:avLst>
              <a:gd fmla="val 5673" name="adj"/>
            </a:avLst>
          </a:prstGeom>
        </p:spPr>
      </p:sp>
      <p:sp>
        <p:nvSpPr>
          <p:cNvPr id="2790" name="Line 7"/>
          <p:cNvSpPr/>
          <p:nvPr/>
        </p:nvSpPr>
        <p:spPr>
          <a:xfrm>
            <a:off x="344160" y="2851920"/>
            <a:ext cx="4330440" cy="0"/>
          </a:xfrm>
          <a:prstGeom prst="line">
            <a:avLst/>
          </a:prstGeom>
          <a:ln w="19080">
            <a:solidFill>
              <a:srgbClr val="ffffff"/>
            </a:solidFill>
            <a:round/>
          </a:ln>
        </p:spPr>
      </p:sp>
      <p:sp>
        <p:nvSpPr>
          <p:cNvPr id="2791" name="CustomShape 8"/>
          <p:cNvSpPr/>
          <p:nvPr/>
        </p:nvSpPr>
        <p:spPr>
          <a:xfrm>
            <a:off x="762120" y="1066680"/>
            <a:ext cx="8890920" cy="182880"/>
          </a:xfrm>
          <a:prstGeom prst="rect">
            <a:avLst/>
          </a:prstGeom>
        </p:spPr>
        <p:txBody>
          <a:bodyPr bIns="0" lIns="0" rIns="0" tIns="0"/>
          <a:p>
            <a:pPr algn="ctr">
              <a:lnSpc>
                <a:spcPct val="100000"/>
              </a:lnSpc>
            </a:pPr>
            <a:r>
              <a:rPr b="1" lang="it-IT" sz="1200" u="sng">
                <a:solidFill>
                  <a:srgbClr val="00338d"/>
                </a:solidFill>
                <a:latin typeface="Verdana"/>
              </a:rPr>
              <a:t>LE AREE DI RISCHIO  COMUNI E OBBLIGATORIE</a:t>
            </a:r>
            <a:endParaRPr/>
          </a:p>
        </p:txBody>
      </p:sp>
      <p:sp>
        <p:nvSpPr>
          <p:cNvPr id="2792" name="CustomShape 9"/>
          <p:cNvSpPr/>
          <p:nvPr/>
        </p:nvSpPr>
        <p:spPr>
          <a:xfrm>
            <a:off x="152280" y="1381320"/>
            <a:ext cx="773094112920" cy="958156200"/>
          </a:xfrm>
          <a:prstGeom prst="rect">
            <a:avLst/>
          </a:prstGeom>
        </p:spPr>
      </p:sp>
      <p:sp>
        <p:nvSpPr>
          <p:cNvPr id="2793" name="CustomShape 10"/>
          <p:cNvSpPr/>
          <p:nvPr/>
        </p:nvSpPr>
        <p:spPr>
          <a:xfrm>
            <a:off x="152280" y="1381320"/>
            <a:ext cx="773094112920" cy="98280"/>
          </a:xfrm>
          <a:prstGeom prst="rect">
            <a:avLst>
              <a:gd fmla="val 16667" name="adj"/>
            </a:avLst>
          </a:prstGeom>
        </p:spPr>
        <p:txBody>
          <a:bodyPr bIns="45000" lIns="90000" rIns="90000" tIns="45000"/>
          <a:p>
            <a:r>
              <a:rPr b="1" lang="it-IT" sz="1100"/>
              <a:t>Affidamento di lavori, servizi e forniture</a:t>
            </a:r>
            <a:endParaRPr/>
          </a:p>
        </p:txBody>
      </p:sp>
      <p:sp>
        <p:nvSpPr>
          <p:cNvPr id="2794" name="CustomShape 11"/>
          <p:cNvSpPr/>
          <p:nvPr/>
        </p:nvSpPr>
        <p:spPr>
          <a:xfrm>
            <a:off x="152280" y="47909201400"/>
            <a:ext cx="773094112920" cy="98280"/>
          </a:xfrm>
          <a:prstGeom prst="rect">
            <a:avLst>
              <a:gd fmla="val 16667" name="adj"/>
            </a:avLst>
          </a:prstGeom>
        </p:spPr>
        <p:txBody>
          <a:bodyPr bIns="45000" lIns="90000" rIns="90000" tIns="45000"/>
          <a:p>
            <a:r>
              <a:rPr b="1" lang="it-IT" sz="1100"/>
              <a:t>Provvedimenti ampliativi della sfera giuridica dei destinatari con</a:t>
            </a:r>
            <a:endParaRPr/>
          </a:p>
        </p:txBody>
      </p:sp>
      <p:sp>
        <p:nvSpPr>
          <p:cNvPr id="2795" name="CustomShape 12"/>
          <p:cNvSpPr/>
          <p:nvPr/>
        </p:nvSpPr>
        <p:spPr>
          <a:xfrm>
            <a:off x="152280" y="95817021480"/>
            <a:ext cx="773094112920" cy="98280"/>
          </a:xfrm>
          <a:prstGeom prst="rect">
            <a:avLst>
              <a:gd fmla="val 16667" name="adj"/>
            </a:avLst>
          </a:prstGeom>
        </p:spPr>
        <p:txBody>
          <a:bodyPr bIns="45000" lIns="90000" rIns="90000" tIns="45000"/>
          <a:p>
            <a:r>
              <a:rPr b="1" lang="it-IT" sz="1100">
                <a:solidFill>
                  <a:srgbClr val="000000"/>
                </a:solidFill>
              </a:rPr>
              <a:t>Provvedimenti ampliativi della sfera giuridica dei destinatari privi</a:t>
            </a:r>
            <a:endParaRPr/>
          </a:p>
        </p:txBody>
      </p:sp>
      <p:sp>
        <p:nvSpPr>
          <p:cNvPr id="2796" name="CustomShape 13"/>
          <p:cNvSpPr/>
          <p:nvPr/>
        </p:nvSpPr>
        <p:spPr>
          <a:xfrm>
            <a:off x="152280" y="143724841560"/>
            <a:ext cx="773094112920" cy="98280"/>
          </a:xfrm>
          <a:prstGeom prst="rect">
            <a:avLst>
              <a:gd fmla="val 16667" name="adj"/>
            </a:avLst>
          </a:prstGeom>
        </p:spPr>
        <p:txBody>
          <a:bodyPr bIns="45000" lIns="90000" rIns="90000" tIns="45000"/>
          <a:p>
            <a:r>
              <a:rPr b="1" lang="it-IT" sz="1100"/>
              <a:t>Acquisizione e progressione del personale</a:t>
            </a:r>
            <a:endParaRPr/>
          </a:p>
        </p:txBody>
      </p:sp>
      <p:sp>
        <p:nvSpPr>
          <p:cNvPr id="2797" name="CustomShape 14"/>
          <p:cNvSpPr/>
          <p:nvPr/>
        </p:nvSpPr>
        <p:spPr>
          <a:xfrm>
            <a:off x="2743200" y="16254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B</a:t>
            </a:r>
            <a:endParaRPr/>
          </a:p>
        </p:txBody>
      </p:sp>
      <p:sp>
        <p:nvSpPr>
          <p:cNvPr id="2798" name="CustomShape 15"/>
          <p:cNvSpPr/>
          <p:nvPr/>
        </p:nvSpPr>
        <p:spPr>
          <a:xfrm>
            <a:off x="6629400" y="52578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A</a:t>
            </a:r>
            <a:endParaRPr/>
          </a:p>
        </p:txBody>
      </p:sp>
      <p:sp>
        <p:nvSpPr>
          <p:cNvPr id="2799" name="CustomShape 16"/>
          <p:cNvSpPr/>
          <p:nvPr/>
        </p:nvSpPr>
        <p:spPr>
          <a:xfrm>
            <a:off x="2743200" y="52578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C</a:t>
            </a:r>
            <a:endParaRPr/>
          </a:p>
        </p:txBody>
      </p:sp>
      <p:sp>
        <p:nvSpPr>
          <p:cNvPr id="2800" name="CustomShape 17"/>
          <p:cNvSpPr/>
          <p:nvPr/>
        </p:nvSpPr>
        <p:spPr>
          <a:xfrm>
            <a:off x="6629400" y="16254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D</a:t>
            </a:r>
            <a:endParaRPr/>
          </a:p>
        </p:txBody>
      </p:sp>
      <p:sp>
        <p:nvSpPr>
          <p:cNvPr id="2801" name="TextShape 18"/>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individuazione delle aree di rischio</a:t>
            </a:r>
            <a:endParaRPr/>
          </a:p>
        </p:txBody>
      </p:sp>
    </p:spTree>
  </p:cSld>
  <p:transition>
    <p:fade/>
  </p:transition>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2" name="CustomShape 1"/>
          <p:cNvSpPr/>
          <p:nvPr/>
        </p:nvSpPr>
        <p:spPr>
          <a:xfrm>
            <a:off x="272880" y="1124640"/>
            <a:ext cx="9359640" cy="664560"/>
          </a:xfrm>
          <a:prstGeom prst="rect">
            <a:avLst>
              <a:gd fmla="val 5673" name="adj"/>
            </a:avLst>
          </a:prstGeom>
        </p:spPr>
      </p:sp>
      <p:sp>
        <p:nvSpPr>
          <p:cNvPr id="2803" name="Line 2"/>
          <p:cNvSpPr/>
          <p:nvPr/>
        </p:nvSpPr>
        <p:spPr>
          <a:xfrm>
            <a:off x="344160" y="2851920"/>
            <a:ext cx="4330440" cy="0"/>
          </a:xfrm>
          <a:prstGeom prst="line">
            <a:avLst/>
          </a:prstGeom>
          <a:ln w="19080">
            <a:solidFill>
              <a:srgbClr val="ffffff"/>
            </a:solidFill>
            <a:round/>
          </a:ln>
        </p:spPr>
      </p:sp>
      <p:sp>
        <p:nvSpPr>
          <p:cNvPr id="2804" name="CustomShape 3"/>
          <p:cNvSpPr/>
          <p:nvPr/>
        </p:nvSpPr>
        <p:spPr>
          <a:xfrm>
            <a:off x="457200" y="1066680"/>
            <a:ext cx="8890920" cy="182880"/>
          </a:xfrm>
          <a:prstGeom prst="rect">
            <a:avLst/>
          </a:prstGeom>
        </p:spPr>
        <p:txBody>
          <a:bodyPr bIns="0" lIns="0" rIns="0" tIns="0"/>
          <a:p>
            <a:pPr algn="ctr">
              <a:lnSpc>
                <a:spcPct val="100000"/>
              </a:lnSpc>
            </a:pPr>
            <a:r>
              <a:rPr b="1" lang="it-IT" sz="1200" u="sng">
                <a:solidFill>
                  <a:srgbClr val="00338d"/>
                </a:solidFill>
                <a:latin typeface="Verdana"/>
              </a:rPr>
              <a:t>AREE E SOTTOAREE DI RISCHIO  COMUNI E OBBLIGATORIE AI SENSI DELL'ALL. 2 AL P.N.A.</a:t>
            </a:r>
            <a:endParaRPr/>
          </a:p>
        </p:txBody>
      </p:sp>
      <p:sp>
        <p:nvSpPr>
          <p:cNvPr id="2805" name="CustomShape 4"/>
          <p:cNvSpPr/>
          <p:nvPr/>
        </p:nvSpPr>
        <p:spPr>
          <a:xfrm>
            <a:off x="272880" y="2057400"/>
            <a:ext cx="3003120" cy="609120"/>
          </a:xfrm>
          <a:prstGeom prst="rect">
            <a:avLst>
              <a:gd fmla="val 50000" name="adj"/>
            </a:avLst>
          </a:prstGeom>
          <a:solidFill>
            <a:srgbClr val="3153c1"/>
          </a:solidFill>
        </p:spPr>
        <p:txBody>
          <a:bodyPr anchor="ctr" bIns="45000" lIns="90000" rIns="90000" tIns="45000"/>
          <a:p>
            <a:pPr algn="ctr">
              <a:lnSpc>
                <a:spcPct val="100000"/>
              </a:lnSpc>
            </a:pPr>
            <a:r>
              <a:rPr b="1" lang="it-IT" sz="1200">
                <a:solidFill>
                  <a:srgbClr val="ffffff"/>
                </a:solidFill>
                <a:latin typeface="Arial"/>
              </a:rPr>
              <a:t>Area: acquisizione e reclutamento del personale</a:t>
            </a:r>
            <a:endParaRPr/>
          </a:p>
          <a:p>
            <a:pPr algn="ctr">
              <a:lnSpc>
                <a:spcPct val="100000"/>
              </a:lnSpc>
            </a:pPr>
            <a:endParaRPr/>
          </a:p>
        </p:txBody>
      </p:sp>
      <p:sp>
        <p:nvSpPr>
          <p:cNvPr id="2806" name="CustomShape 5"/>
          <p:cNvSpPr/>
          <p:nvPr/>
        </p:nvSpPr>
        <p:spPr>
          <a:xfrm>
            <a:off x="3505320" y="2057400"/>
            <a:ext cx="5842800" cy="547920"/>
          </a:xfrm>
          <a:prstGeom prst="rect">
            <a:avLst/>
          </a:prstGeom>
        </p:spPr>
        <p:txBody>
          <a:bodyPr bIns="0" lIns="0" rIns="0" tIns="0"/>
          <a:p>
            <a:pPr algn="just">
              <a:lnSpc>
                <a:spcPct val="100000"/>
              </a:lnSpc>
              <a:buFont charset="2" typeface="Wingdings"/>
              <a:buChar char=""/>
            </a:pPr>
            <a:r>
              <a:rPr b="1" lang="it-IT" sz="1200">
                <a:solidFill>
                  <a:srgbClr val="3153c1"/>
                </a:solidFill>
                <a:latin typeface="Arial"/>
              </a:rPr>
              <a:t>Reclutamento</a:t>
            </a:r>
            <a:endParaRPr/>
          </a:p>
          <a:p>
            <a:pPr algn="just">
              <a:lnSpc>
                <a:spcPct val="100000"/>
              </a:lnSpc>
              <a:buFont charset="2" typeface="Wingdings"/>
              <a:buChar char=""/>
            </a:pPr>
            <a:r>
              <a:rPr b="1" lang="it-IT" sz="1200">
                <a:solidFill>
                  <a:srgbClr val="3153c1"/>
                </a:solidFill>
                <a:latin typeface="Arial"/>
              </a:rPr>
              <a:t>Progressioni di carriera</a:t>
            </a:r>
            <a:endParaRPr/>
          </a:p>
          <a:p>
            <a:pPr algn="just">
              <a:lnSpc>
                <a:spcPct val="100000"/>
              </a:lnSpc>
              <a:buFont charset="2" typeface="Wingdings"/>
              <a:buChar char=""/>
            </a:pPr>
            <a:r>
              <a:rPr b="1" lang="it-IT" sz="1200">
                <a:solidFill>
                  <a:srgbClr val="3153c1"/>
                </a:solidFill>
                <a:latin typeface="Arial"/>
              </a:rPr>
              <a:t>Conferimento di incarichi di collaborazione</a:t>
            </a:r>
            <a:endParaRPr/>
          </a:p>
        </p:txBody>
      </p:sp>
      <p:sp>
        <p:nvSpPr>
          <p:cNvPr id="2807" name="CustomShape 6"/>
          <p:cNvSpPr/>
          <p:nvPr/>
        </p:nvSpPr>
        <p:spPr>
          <a:xfrm>
            <a:off x="685800" y="1505520"/>
            <a:ext cx="1980720" cy="160200"/>
          </a:xfrm>
          <a:prstGeom prst="rect">
            <a:avLst/>
          </a:prstGeom>
        </p:spPr>
        <p:txBody>
          <a:bodyPr bIns="0" lIns="0" rIns="0" tIns="0"/>
          <a:p>
            <a:pPr algn="ctr">
              <a:lnSpc>
                <a:spcPct val="100000"/>
              </a:lnSpc>
            </a:pPr>
            <a:r>
              <a:rPr b="1" lang="it-IT" sz="1050" u="sng">
                <a:solidFill>
                  <a:srgbClr val="007c92"/>
                </a:solidFill>
                <a:latin typeface="Arial"/>
              </a:rPr>
              <a:t>AREE</a:t>
            </a:r>
            <a:endParaRPr/>
          </a:p>
        </p:txBody>
      </p:sp>
      <p:sp>
        <p:nvSpPr>
          <p:cNvPr id="2808" name="CustomShape 7"/>
          <p:cNvSpPr/>
          <p:nvPr/>
        </p:nvSpPr>
        <p:spPr>
          <a:xfrm>
            <a:off x="4674960" y="1514880"/>
            <a:ext cx="1980720" cy="160200"/>
          </a:xfrm>
          <a:prstGeom prst="rect">
            <a:avLst/>
          </a:prstGeom>
        </p:spPr>
        <p:txBody>
          <a:bodyPr bIns="0" lIns="0" rIns="0" tIns="0"/>
          <a:p>
            <a:pPr algn="ctr">
              <a:lnSpc>
                <a:spcPct val="100000"/>
              </a:lnSpc>
            </a:pPr>
            <a:r>
              <a:rPr b="1" lang="it-IT" sz="1050" u="sng">
                <a:solidFill>
                  <a:srgbClr val="007c92"/>
                </a:solidFill>
                <a:latin typeface="Arial"/>
              </a:rPr>
              <a:t>SOTTOAREE</a:t>
            </a:r>
            <a:endParaRPr/>
          </a:p>
        </p:txBody>
      </p:sp>
      <p:sp>
        <p:nvSpPr>
          <p:cNvPr id="2809" name="CustomShape 8"/>
          <p:cNvSpPr/>
          <p:nvPr/>
        </p:nvSpPr>
        <p:spPr>
          <a:xfrm>
            <a:off x="264600" y="3434400"/>
            <a:ext cx="3003120" cy="609120"/>
          </a:xfrm>
          <a:prstGeom prst="rect">
            <a:avLst>
              <a:gd fmla="val 50000" name="adj"/>
            </a:avLst>
          </a:prstGeom>
          <a:solidFill>
            <a:srgbClr val="002366"/>
          </a:solidFill>
        </p:spPr>
        <p:txBody>
          <a:bodyPr anchor="ctr" bIns="45000" lIns="90000" rIns="90000" tIns="45000"/>
          <a:p>
            <a:pPr algn="ctr">
              <a:lnSpc>
                <a:spcPct val="100000"/>
              </a:lnSpc>
            </a:pPr>
            <a:r>
              <a:rPr b="1" lang="it-IT" sz="1200">
                <a:solidFill>
                  <a:srgbClr val="ffffff"/>
                </a:solidFill>
                <a:latin typeface="Arial"/>
              </a:rPr>
              <a:t>Area: affidamento di lavori, servizi e forniture</a:t>
            </a:r>
            <a:endParaRPr/>
          </a:p>
          <a:p>
            <a:pPr algn="ctr">
              <a:lnSpc>
                <a:spcPct val="100000"/>
              </a:lnSpc>
            </a:pPr>
            <a:endParaRPr/>
          </a:p>
        </p:txBody>
      </p:sp>
      <p:sp>
        <p:nvSpPr>
          <p:cNvPr id="2810" name="CustomShape 9"/>
          <p:cNvSpPr/>
          <p:nvPr/>
        </p:nvSpPr>
        <p:spPr>
          <a:xfrm>
            <a:off x="3496680" y="3434400"/>
            <a:ext cx="5842800" cy="2555640"/>
          </a:xfrm>
          <a:prstGeom prst="rect">
            <a:avLst/>
          </a:prstGeom>
        </p:spPr>
        <p:txBody>
          <a:bodyPr bIns="0" lIns="0" rIns="0" tIns="0"/>
          <a:p>
            <a:pPr algn="just">
              <a:lnSpc>
                <a:spcPct val="100000"/>
              </a:lnSpc>
              <a:buFont charset="2" typeface="Wingdings"/>
              <a:buChar char=""/>
            </a:pPr>
            <a:r>
              <a:rPr b="1" lang="it-IT" sz="1200">
                <a:solidFill>
                  <a:srgbClr val="002366"/>
                </a:solidFill>
                <a:latin typeface="Arial"/>
              </a:rPr>
              <a:t>Definizione dell’oggetto dell’affidamento</a:t>
            </a:r>
            <a:endParaRPr/>
          </a:p>
          <a:p>
            <a:pPr algn="just">
              <a:lnSpc>
                <a:spcPct val="100000"/>
              </a:lnSpc>
              <a:buFont charset="2" typeface="Wingdings"/>
              <a:buChar char=""/>
            </a:pPr>
            <a:r>
              <a:rPr b="1" lang="it-IT" sz="1200">
                <a:solidFill>
                  <a:srgbClr val="002366"/>
                </a:solidFill>
                <a:latin typeface="Arial"/>
              </a:rPr>
              <a:t>Individuazione dello strumento/istituto per l’affidamento</a:t>
            </a:r>
            <a:endParaRPr/>
          </a:p>
          <a:p>
            <a:pPr algn="just">
              <a:lnSpc>
                <a:spcPct val="100000"/>
              </a:lnSpc>
              <a:buFont charset="2" typeface="Wingdings"/>
              <a:buChar char=""/>
            </a:pPr>
            <a:r>
              <a:rPr b="1" lang="it-IT" sz="1200">
                <a:solidFill>
                  <a:srgbClr val="002366"/>
                </a:solidFill>
                <a:latin typeface="Arial"/>
              </a:rPr>
              <a:t>Requisiti di qualificazione</a:t>
            </a:r>
            <a:endParaRPr/>
          </a:p>
          <a:p>
            <a:pPr algn="just">
              <a:lnSpc>
                <a:spcPct val="100000"/>
              </a:lnSpc>
              <a:buFont charset="2" typeface="Wingdings"/>
              <a:buChar char=""/>
            </a:pPr>
            <a:r>
              <a:rPr b="1" lang="it-IT" sz="1200">
                <a:solidFill>
                  <a:srgbClr val="002366"/>
                </a:solidFill>
                <a:latin typeface="Arial"/>
              </a:rPr>
              <a:t>Requisiti di aggiudicazione</a:t>
            </a:r>
            <a:endParaRPr/>
          </a:p>
          <a:p>
            <a:pPr algn="just">
              <a:lnSpc>
                <a:spcPct val="100000"/>
              </a:lnSpc>
              <a:buFont charset="2" typeface="Wingdings"/>
              <a:buChar char=""/>
            </a:pPr>
            <a:r>
              <a:rPr b="1" lang="it-IT" sz="1200">
                <a:solidFill>
                  <a:srgbClr val="002366"/>
                </a:solidFill>
                <a:latin typeface="Arial"/>
              </a:rPr>
              <a:t>Valutazione delle offerte</a:t>
            </a:r>
            <a:endParaRPr/>
          </a:p>
          <a:p>
            <a:pPr algn="just">
              <a:lnSpc>
                <a:spcPct val="100000"/>
              </a:lnSpc>
              <a:buFont charset="2" typeface="Wingdings"/>
              <a:buChar char=""/>
            </a:pPr>
            <a:r>
              <a:rPr b="1" lang="it-IT" sz="1200">
                <a:solidFill>
                  <a:srgbClr val="002366"/>
                </a:solidFill>
                <a:latin typeface="Arial"/>
              </a:rPr>
              <a:t>Verifica dell’eventuale anomalia delle offerte</a:t>
            </a:r>
            <a:endParaRPr/>
          </a:p>
          <a:p>
            <a:pPr algn="just">
              <a:lnSpc>
                <a:spcPct val="100000"/>
              </a:lnSpc>
              <a:buFont charset="2" typeface="Wingdings"/>
              <a:buChar char=""/>
            </a:pPr>
            <a:r>
              <a:rPr b="1" lang="it-IT" sz="1200">
                <a:solidFill>
                  <a:srgbClr val="002366"/>
                </a:solidFill>
                <a:latin typeface="Arial"/>
              </a:rPr>
              <a:t>Procedure negoziate</a:t>
            </a:r>
            <a:endParaRPr/>
          </a:p>
          <a:p>
            <a:pPr algn="just">
              <a:lnSpc>
                <a:spcPct val="100000"/>
              </a:lnSpc>
              <a:buFont charset="2" typeface="Wingdings"/>
              <a:buChar char=""/>
            </a:pPr>
            <a:r>
              <a:rPr b="1" lang="it-IT" sz="1200">
                <a:solidFill>
                  <a:srgbClr val="002366"/>
                </a:solidFill>
                <a:latin typeface="Arial"/>
              </a:rPr>
              <a:t>Affidamenti diretti</a:t>
            </a:r>
            <a:endParaRPr/>
          </a:p>
          <a:p>
            <a:pPr algn="just">
              <a:lnSpc>
                <a:spcPct val="100000"/>
              </a:lnSpc>
              <a:buFont charset="2" typeface="Wingdings"/>
              <a:buChar char=""/>
            </a:pPr>
            <a:r>
              <a:rPr b="1" lang="it-IT" sz="1200">
                <a:solidFill>
                  <a:srgbClr val="002366"/>
                </a:solidFill>
                <a:latin typeface="Arial"/>
              </a:rPr>
              <a:t>Revoca del bando</a:t>
            </a:r>
            <a:endParaRPr/>
          </a:p>
          <a:p>
            <a:pPr algn="just">
              <a:lnSpc>
                <a:spcPct val="100000"/>
              </a:lnSpc>
              <a:buFont charset="2" typeface="Wingdings"/>
              <a:buChar char=""/>
            </a:pPr>
            <a:r>
              <a:rPr b="1" lang="it-IT" sz="1200">
                <a:solidFill>
                  <a:srgbClr val="002366"/>
                </a:solidFill>
                <a:latin typeface="Arial"/>
              </a:rPr>
              <a:t>Redazione del cronoprogramma</a:t>
            </a:r>
            <a:endParaRPr/>
          </a:p>
          <a:p>
            <a:pPr algn="just">
              <a:lnSpc>
                <a:spcPct val="100000"/>
              </a:lnSpc>
              <a:buFont charset="2" typeface="Wingdings"/>
              <a:buChar char=""/>
            </a:pPr>
            <a:r>
              <a:rPr b="1" lang="it-IT" sz="1200">
                <a:solidFill>
                  <a:srgbClr val="002366"/>
                </a:solidFill>
                <a:latin typeface="Arial"/>
              </a:rPr>
              <a:t>Varianti in corso di esecuzione del contratto</a:t>
            </a:r>
            <a:endParaRPr/>
          </a:p>
          <a:p>
            <a:pPr algn="just">
              <a:lnSpc>
                <a:spcPct val="100000"/>
              </a:lnSpc>
              <a:buFont charset="2" typeface="Wingdings"/>
              <a:buChar char=""/>
            </a:pPr>
            <a:r>
              <a:rPr b="1" lang="it-IT" sz="1200">
                <a:solidFill>
                  <a:srgbClr val="002366"/>
                </a:solidFill>
                <a:latin typeface="Arial"/>
              </a:rPr>
              <a:t>Subappalto</a:t>
            </a:r>
            <a:endParaRPr/>
          </a:p>
          <a:p>
            <a:pPr algn="just">
              <a:lnSpc>
                <a:spcPct val="100000"/>
              </a:lnSpc>
              <a:buFont charset="2" typeface="Wingdings"/>
              <a:buChar char=""/>
            </a:pPr>
            <a:r>
              <a:rPr b="1" lang="it-IT" sz="1200">
                <a:solidFill>
                  <a:srgbClr val="002366"/>
                </a:solidFill>
                <a:latin typeface="Arial"/>
              </a:rPr>
              <a:t>Utilizzo di rimedi di risoluzione delle controversie alternativi a quelli giurisdizionali durante la fase di esecuzione del contratto</a:t>
            </a:r>
            <a:endParaRPr/>
          </a:p>
        </p:txBody>
      </p:sp>
      <p:sp>
        <p:nvSpPr>
          <p:cNvPr id="2811" name="CustomShape 10"/>
          <p:cNvSpPr/>
          <p:nvPr/>
        </p:nvSpPr>
        <p:spPr>
          <a:xfrm>
            <a:off x="49320" y="15714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A</a:t>
            </a:r>
            <a:endParaRPr/>
          </a:p>
        </p:txBody>
      </p:sp>
      <p:sp>
        <p:nvSpPr>
          <p:cNvPr id="2812" name="CustomShape 11"/>
          <p:cNvSpPr/>
          <p:nvPr/>
        </p:nvSpPr>
        <p:spPr>
          <a:xfrm>
            <a:off x="49320" y="291780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B</a:t>
            </a:r>
            <a:endParaRPr/>
          </a:p>
        </p:txBody>
      </p:sp>
      <p:sp>
        <p:nvSpPr>
          <p:cNvPr id="2813"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individuazione delle aree di rischio</a:t>
            </a:r>
            <a:endParaRPr/>
          </a:p>
        </p:txBody>
      </p:sp>
    </p:spTree>
  </p:cSld>
  <p:transition>
    <p:fade/>
  </p:transition>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4" name="CustomShape 1"/>
          <p:cNvSpPr/>
          <p:nvPr/>
        </p:nvSpPr>
        <p:spPr>
          <a:xfrm>
            <a:off x="272880" y="1124640"/>
            <a:ext cx="9359640" cy="664560"/>
          </a:xfrm>
          <a:prstGeom prst="rect">
            <a:avLst>
              <a:gd fmla="val 5673" name="adj"/>
            </a:avLst>
          </a:prstGeom>
        </p:spPr>
      </p:sp>
      <p:sp>
        <p:nvSpPr>
          <p:cNvPr id="2815" name="Line 2"/>
          <p:cNvSpPr/>
          <p:nvPr/>
        </p:nvSpPr>
        <p:spPr>
          <a:xfrm>
            <a:off x="344160" y="2851920"/>
            <a:ext cx="4330440" cy="0"/>
          </a:xfrm>
          <a:prstGeom prst="line">
            <a:avLst/>
          </a:prstGeom>
          <a:ln w="19080">
            <a:solidFill>
              <a:srgbClr val="ffffff"/>
            </a:solidFill>
            <a:round/>
          </a:ln>
        </p:spPr>
      </p:sp>
      <p:sp>
        <p:nvSpPr>
          <p:cNvPr id="2816" name="CustomShape 3"/>
          <p:cNvSpPr/>
          <p:nvPr/>
        </p:nvSpPr>
        <p:spPr>
          <a:xfrm>
            <a:off x="457200" y="1066680"/>
            <a:ext cx="8890920" cy="182880"/>
          </a:xfrm>
          <a:prstGeom prst="rect">
            <a:avLst/>
          </a:prstGeom>
        </p:spPr>
        <p:txBody>
          <a:bodyPr bIns="0" lIns="0" rIns="0" tIns="0"/>
          <a:p>
            <a:pPr algn="ctr">
              <a:lnSpc>
                <a:spcPct val="100000"/>
              </a:lnSpc>
            </a:pPr>
            <a:r>
              <a:rPr b="1" lang="it-IT" sz="1200" u="sng">
                <a:solidFill>
                  <a:srgbClr val="00338d"/>
                </a:solidFill>
                <a:latin typeface="Verdana"/>
              </a:rPr>
              <a:t>AREE E SOTTOAREE DI RISCHIO  COMUNI E OBBLIGATORIE AI SENSI DELL'ALL. 2 AL P.N.A.</a:t>
            </a:r>
            <a:endParaRPr/>
          </a:p>
        </p:txBody>
      </p:sp>
      <p:sp>
        <p:nvSpPr>
          <p:cNvPr id="2817" name="CustomShape 4"/>
          <p:cNvSpPr/>
          <p:nvPr/>
        </p:nvSpPr>
        <p:spPr>
          <a:xfrm>
            <a:off x="272880" y="2057400"/>
            <a:ext cx="3003120" cy="609120"/>
          </a:xfrm>
          <a:prstGeom prst="rect">
            <a:avLst>
              <a:gd fmla="val 50000" name="adj"/>
            </a:avLst>
          </a:prstGeom>
          <a:solidFill>
            <a:srgbClr val="b3b6cb"/>
          </a:solidFill>
        </p:spPr>
        <p:txBody>
          <a:bodyPr anchor="ctr" bIns="45000" lIns="90000" rIns="90000" tIns="45000"/>
          <a:p>
            <a:pPr algn="ctr">
              <a:lnSpc>
                <a:spcPct val="100000"/>
              </a:lnSpc>
            </a:pPr>
            <a:r>
              <a:rPr b="1" lang="it-IT" sz="1100">
                <a:solidFill>
                  <a:srgbClr val="000000"/>
                </a:solidFill>
                <a:latin typeface="Arial"/>
              </a:rPr>
              <a:t>Area: provvedimenti ampliativi della sfera giuridica dei destinatari privi</a:t>
            </a:r>
            <a:endParaRPr/>
          </a:p>
          <a:p>
            <a:pPr algn="ctr">
              <a:lnSpc>
                <a:spcPct val="100000"/>
              </a:lnSpc>
            </a:pPr>
            <a:r>
              <a:rPr b="1" lang="it-IT" sz="1100">
                <a:solidFill>
                  <a:srgbClr val="000000"/>
                </a:solidFill>
                <a:latin typeface="Arial"/>
              </a:rPr>
              <a:t>di effetto economico diretto e immediato</a:t>
            </a:r>
            <a:endParaRPr/>
          </a:p>
        </p:txBody>
      </p:sp>
      <p:sp>
        <p:nvSpPr>
          <p:cNvPr id="2818" name="CustomShape 5"/>
          <p:cNvSpPr/>
          <p:nvPr/>
        </p:nvSpPr>
        <p:spPr>
          <a:xfrm>
            <a:off x="3505320" y="2057400"/>
            <a:ext cx="5842800" cy="1095480"/>
          </a:xfrm>
          <a:prstGeom prst="rect">
            <a:avLst/>
          </a:prstGeom>
        </p:spPr>
        <p:txBody>
          <a:bodyPr bIns="0" lIns="0" rIns="0" tIns="0"/>
          <a:p>
            <a:pPr algn="just">
              <a:lnSpc>
                <a:spcPct val="100000"/>
              </a:lnSpc>
              <a:buFont charset="2" typeface="Wingdings"/>
              <a:buChar char=""/>
            </a:pPr>
            <a:r>
              <a:rPr b="1" lang="it-IT" sz="1200">
                <a:solidFill>
                  <a:srgbClr val="000000"/>
                </a:solidFill>
                <a:latin typeface="Arial"/>
              </a:rPr>
              <a:t>Provvedimenti amministrativi vincolati nell’</a:t>
            </a:r>
            <a:r>
              <a:rPr b="1" i="1" lang="it-IT" sz="1200">
                <a:solidFill>
                  <a:srgbClr val="000000"/>
                </a:solidFill>
                <a:latin typeface="Arial"/>
              </a:rPr>
              <a:t>an</a:t>
            </a:r>
            <a:endParaRPr/>
          </a:p>
          <a:p>
            <a:pPr algn="just">
              <a:lnSpc>
                <a:spcPct val="100000"/>
              </a:lnSpc>
              <a:buFont charset="2" typeface="Wingdings"/>
              <a:buChar char=""/>
            </a:pPr>
            <a:r>
              <a:rPr b="1" lang="it-IT" sz="1200">
                <a:solidFill>
                  <a:srgbClr val="000000"/>
                </a:solidFill>
                <a:latin typeface="Arial"/>
              </a:rPr>
              <a:t>Provvedimenti amministrativi a contenuto vincolato</a:t>
            </a:r>
            <a:endParaRPr/>
          </a:p>
          <a:p>
            <a:pPr algn="just">
              <a:lnSpc>
                <a:spcPct val="100000"/>
              </a:lnSpc>
              <a:buFont charset="2" typeface="Wingdings"/>
              <a:buChar char=""/>
            </a:pPr>
            <a:r>
              <a:rPr b="1" lang="it-IT" sz="1200">
                <a:solidFill>
                  <a:srgbClr val="000000"/>
                </a:solidFill>
                <a:latin typeface="Arial"/>
              </a:rPr>
              <a:t>Provvedimenti amministrativi vincolati nell’</a:t>
            </a:r>
            <a:r>
              <a:rPr b="1" i="1" lang="it-IT" sz="1200">
                <a:solidFill>
                  <a:srgbClr val="000000"/>
                </a:solidFill>
                <a:latin typeface="Arial"/>
              </a:rPr>
              <a:t>an</a:t>
            </a:r>
            <a:r>
              <a:rPr b="1" lang="it-IT" sz="1200">
                <a:solidFill>
                  <a:srgbClr val="000000"/>
                </a:solidFill>
                <a:latin typeface="Arial"/>
              </a:rPr>
              <a:t> e a contenuto vincolato</a:t>
            </a:r>
            <a:endParaRPr/>
          </a:p>
          <a:p>
            <a:pPr algn="just">
              <a:lnSpc>
                <a:spcPct val="100000"/>
              </a:lnSpc>
              <a:buFont charset="2" typeface="Wingdings"/>
              <a:buChar char=""/>
            </a:pPr>
            <a:r>
              <a:rPr b="1" lang="it-IT" sz="1200">
                <a:solidFill>
                  <a:srgbClr val="000000"/>
                </a:solidFill>
                <a:latin typeface="Arial"/>
              </a:rPr>
              <a:t>Provvedimenti amministrativi a contenuto discrezionale</a:t>
            </a:r>
            <a:endParaRPr/>
          </a:p>
          <a:p>
            <a:pPr algn="just">
              <a:lnSpc>
                <a:spcPct val="100000"/>
              </a:lnSpc>
              <a:buFont charset="2" typeface="Wingdings"/>
              <a:buChar char=""/>
            </a:pPr>
            <a:r>
              <a:rPr b="1" lang="it-IT" sz="1200">
                <a:solidFill>
                  <a:srgbClr val="000000"/>
                </a:solidFill>
                <a:latin typeface="Arial"/>
              </a:rPr>
              <a:t>Provvedimenti amministrativi discrezionali nell’</a:t>
            </a:r>
            <a:r>
              <a:rPr b="1" i="1" lang="it-IT" sz="1200">
                <a:solidFill>
                  <a:srgbClr val="000000"/>
                </a:solidFill>
                <a:latin typeface="Arial"/>
              </a:rPr>
              <a:t>an</a:t>
            </a:r>
            <a:endParaRPr/>
          </a:p>
          <a:p>
            <a:pPr algn="just">
              <a:lnSpc>
                <a:spcPct val="100000"/>
              </a:lnSpc>
              <a:buFont charset="2" typeface="Wingdings"/>
              <a:buChar char=""/>
            </a:pPr>
            <a:r>
              <a:rPr b="1" lang="it-IT" sz="1200">
                <a:solidFill>
                  <a:srgbClr val="000000"/>
                </a:solidFill>
                <a:latin typeface="Arial"/>
              </a:rPr>
              <a:t>Provvedimenti amministrativi discrezionali nell’</a:t>
            </a:r>
            <a:r>
              <a:rPr b="1" i="1" lang="it-IT" sz="1200">
                <a:solidFill>
                  <a:srgbClr val="000000"/>
                </a:solidFill>
                <a:latin typeface="Arial"/>
              </a:rPr>
              <a:t>an</a:t>
            </a:r>
            <a:r>
              <a:rPr b="1" lang="it-IT" sz="1200">
                <a:solidFill>
                  <a:srgbClr val="000000"/>
                </a:solidFill>
                <a:latin typeface="Arial"/>
              </a:rPr>
              <a:t> e nel contenuto</a:t>
            </a:r>
            <a:endParaRPr/>
          </a:p>
        </p:txBody>
      </p:sp>
      <p:sp>
        <p:nvSpPr>
          <p:cNvPr id="2819" name="CustomShape 6"/>
          <p:cNvSpPr/>
          <p:nvPr/>
        </p:nvSpPr>
        <p:spPr>
          <a:xfrm>
            <a:off x="685800" y="1505520"/>
            <a:ext cx="1980720" cy="160200"/>
          </a:xfrm>
          <a:prstGeom prst="rect">
            <a:avLst/>
          </a:prstGeom>
        </p:spPr>
        <p:txBody>
          <a:bodyPr bIns="0" lIns="0" rIns="0" tIns="0"/>
          <a:p>
            <a:pPr algn="ctr">
              <a:lnSpc>
                <a:spcPct val="100000"/>
              </a:lnSpc>
            </a:pPr>
            <a:r>
              <a:rPr b="1" lang="it-IT" sz="1050" u="sng">
                <a:solidFill>
                  <a:srgbClr val="007c92"/>
                </a:solidFill>
                <a:latin typeface="Arial"/>
              </a:rPr>
              <a:t>AREE</a:t>
            </a:r>
            <a:endParaRPr/>
          </a:p>
        </p:txBody>
      </p:sp>
      <p:sp>
        <p:nvSpPr>
          <p:cNvPr id="2820" name="CustomShape 7"/>
          <p:cNvSpPr/>
          <p:nvPr/>
        </p:nvSpPr>
        <p:spPr>
          <a:xfrm>
            <a:off x="4674960" y="1514880"/>
            <a:ext cx="1980720" cy="160200"/>
          </a:xfrm>
          <a:prstGeom prst="rect">
            <a:avLst/>
          </a:prstGeom>
        </p:spPr>
        <p:txBody>
          <a:bodyPr bIns="0" lIns="0" rIns="0" tIns="0"/>
          <a:p>
            <a:pPr algn="ctr">
              <a:lnSpc>
                <a:spcPct val="100000"/>
              </a:lnSpc>
            </a:pPr>
            <a:r>
              <a:rPr b="1" lang="it-IT" sz="1050" u="sng">
                <a:solidFill>
                  <a:srgbClr val="007c92"/>
                </a:solidFill>
                <a:latin typeface="Arial"/>
              </a:rPr>
              <a:t>SOTTOAREE</a:t>
            </a:r>
            <a:endParaRPr/>
          </a:p>
        </p:txBody>
      </p:sp>
      <p:sp>
        <p:nvSpPr>
          <p:cNvPr id="2821" name="CustomShape 8"/>
          <p:cNvSpPr/>
          <p:nvPr/>
        </p:nvSpPr>
        <p:spPr>
          <a:xfrm>
            <a:off x="264600" y="3997440"/>
            <a:ext cx="3003120" cy="609120"/>
          </a:xfrm>
          <a:prstGeom prst="rect">
            <a:avLst>
              <a:gd fmla="val 50000" name="adj"/>
            </a:avLst>
          </a:prstGeom>
          <a:solidFill>
            <a:srgbClr val="3153c1"/>
          </a:solidFill>
        </p:spPr>
        <p:txBody>
          <a:bodyPr anchor="ctr" bIns="45000" lIns="90000" rIns="90000" tIns="45000"/>
          <a:p>
            <a:pPr algn="ctr">
              <a:lnSpc>
                <a:spcPct val="100000"/>
              </a:lnSpc>
            </a:pPr>
            <a:r>
              <a:rPr b="1" lang="it-IT" sz="1100">
                <a:solidFill>
                  <a:srgbClr val="ffffff"/>
                </a:solidFill>
                <a:latin typeface="Arial"/>
              </a:rPr>
              <a:t>Area: provvedimenti ampliativi della sfera giuridica dei destinatari con</a:t>
            </a:r>
            <a:endParaRPr/>
          </a:p>
          <a:p>
            <a:pPr algn="ctr">
              <a:lnSpc>
                <a:spcPct val="100000"/>
              </a:lnSpc>
            </a:pPr>
            <a:r>
              <a:rPr b="1" lang="it-IT" sz="1100">
                <a:solidFill>
                  <a:srgbClr val="ffffff"/>
                </a:solidFill>
                <a:latin typeface="Arial"/>
              </a:rPr>
              <a:t>effetto economico diretto e immediato </a:t>
            </a:r>
            <a:endParaRPr/>
          </a:p>
        </p:txBody>
      </p:sp>
      <p:sp>
        <p:nvSpPr>
          <p:cNvPr id="2822" name="CustomShape 9"/>
          <p:cNvSpPr/>
          <p:nvPr/>
        </p:nvSpPr>
        <p:spPr>
          <a:xfrm>
            <a:off x="3496680" y="3997440"/>
            <a:ext cx="5842800" cy="1095480"/>
          </a:xfrm>
          <a:prstGeom prst="rect">
            <a:avLst/>
          </a:prstGeom>
        </p:spPr>
        <p:txBody>
          <a:bodyPr bIns="0" lIns="0" rIns="0" tIns="0"/>
          <a:p>
            <a:pPr algn="just">
              <a:lnSpc>
                <a:spcPct val="100000"/>
              </a:lnSpc>
              <a:buFont charset="2" typeface="Wingdings"/>
              <a:buChar char=""/>
            </a:pPr>
            <a:r>
              <a:rPr b="1" lang="it-IT" sz="1200">
                <a:solidFill>
                  <a:srgbClr val="3153c1"/>
                </a:solidFill>
                <a:latin typeface="Arial"/>
              </a:rPr>
              <a:t>Provvedimenti amministrativi vincolati nell’</a:t>
            </a:r>
            <a:r>
              <a:rPr b="1" i="1" lang="it-IT" sz="1200">
                <a:solidFill>
                  <a:srgbClr val="3153c1"/>
                </a:solidFill>
                <a:latin typeface="Arial"/>
              </a:rPr>
              <a:t>an</a:t>
            </a:r>
            <a:endParaRPr/>
          </a:p>
          <a:p>
            <a:pPr algn="just">
              <a:lnSpc>
                <a:spcPct val="100000"/>
              </a:lnSpc>
              <a:buFont charset="2" typeface="Wingdings"/>
              <a:buChar char=""/>
            </a:pPr>
            <a:r>
              <a:rPr b="1" lang="it-IT" sz="1200">
                <a:solidFill>
                  <a:srgbClr val="3153c1"/>
                </a:solidFill>
                <a:latin typeface="Arial"/>
              </a:rPr>
              <a:t>Provvedimenti amministrativi a contenuto vincolato</a:t>
            </a:r>
            <a:endParaRPr/>
          </a:p>
          <a:p>
            <a:pPr algn="just">
              <a:lnSpc>
                <a:spcPct val="100000"/>
              </a:lnSpc>
              <a:buFont charset="2" typeface="Wingdings"/>
              <a:buChar char=""/>
            </a:pPr>
            <a:r>
              <a:rPr b="1" lang="it-IT" sz="1200">
                <a:solidFill>
                  <a:srgbClr val="3153c1"/>
                </a:solidFill>
                <a:latin typeface="Arial"/>
              </a:rPr>
              <a:t>Provvedimenti amministrativi vincolati nell’</a:t>
            </a:r>
            <a:r>
              <a:rPr b="1" i="1" lang="it-IT" sz="1200">
                <a:solidFill>
                  <a:srgbClr val="3153c1"/>
                </a:solidFill>
                <a:latin typeface="Arial"/>
              </a:rPr>
              <a:t>an</a:t>
            </a:r>
            <a:r>
              <a:rPr b="1" lang="it-IT" sz="1200">
                <a:solidFill>
                  <a:srgbClr val="3153c1"/>
                </a:solidFill>
                <a:latin typeface="Arial"/>
              </a:rPr>
              <a:t> e a contenuto vincolato</a:t>
            </a:r>
            <a:endParaRPr/>
          </a:p>
          <a:p>
            <a:pPr algn="just">
              <a:lnSpc>
                <a:spcPct val="100000"/>
              </a:lnSpc>
              <a:buFont charset="2" typeface="Wingdings"/>
              <a:buChar char=""/>
            </a:pPr>
            <a:r>
              <a:rPr b="1" lang="it-IT" sz="1200">
                <a:solidFill>
                  <a:srgbClr val="3153c1"/>
                </a:solidFill>
                <a:latin typeface="Arial"/>
              </a:rPr>
              <a:t>Provvedimenti amministrativi a contenuto discrezionale</a:t>
            </a:r>
            <a:endParaRPr/>
          </a:p>
          <a:p>
            <a:pPr algn="just">
              <a:lnSpc>
                <a:spcPct val="100000"/>
              </a:lnSpc>
              <a:buFont charset="2" typeface="Wingdings"/>
              <a:buChar char=""/>
            </a:pPr>
            <a:r>
              <a:rPr b="1" lang="it-IT" sz="1200">
                <a:solidFill>
                  <a:srgbClr val="3153c1"/>
                </a:solidFill>
                <a:latin typeface="Arial"/>
              </a:rPr>
              <a:t> </a:t>
            </a:r>
            <a:r>
              <a:rPr b="1" lang="it-IT" sz="1200">
                <a:solidFill>
                  <a:srgbClr val="3153c1"/>
                </a:solidFill>
                <a:latin typeface="Arial"/>
              </a:rPr>
              <a:t>Provvedimenti amministrativi discrezionali nell’</a:t>
            </a:r>
            <a:r>
              <a:rPr b="1" i="1" lang="it-IT" sz="1200">
                <a:solidFill>
                  <a:srgbClr val="3153c1"/>
                </a:solidFill>
                <a:latin typeface="Arial"/>
              </a:rPr>
              <a:t>an</a:t>
            </a:r>
            <a:endParaRPr/>
          </a:p>
          <a:p>
            <a:pPr algn="just">
              <a:lnSpc>
                <a:spcPct val="100000"/>
              </a:lnSpc>
              <a:buFont charset="2" typeface="Wingdings"/>
              <a:buChar char=""/>
            </a:pPr>
            <a:r>
              <a:rPr b="1" lang="it-IT" sz="1200">
                <a:solidFill>
                  <a:srgbClr val="3153c1"/>
                </a:solidFill>
                <a:latin typeface="Arial"/>
              </a:rPr>
              <a:t>Provvedimenti amministrativi discrezionali nell’</a:t>
            </a:r>
            <a:r>
              <a:rPr b="1" i="1" lang="it-IT" sz="1200">
                <a:solidFill>
                  <a:srgbClr val="3153c1"/>
                </a:solidFill>
                <a:latin typeface="Arial"/>
              </a:rPr>
              <a:t>an</a:t>
            </a:r>
            <a:r>
              <a:rPr b="1" lang="it-IT" sz="1200">
                <a:solidFill>
                  <a:srgbClr val="3153c1"/>
                </a:solidFill>
                <a:latin typeface="Arial"/>
              </a:rPr>
              <a:t> e nel contenuto</a:t>
            </a:r>
            <a:endParaRPr/>
          </a:p>
        </p:txBody>
      </p:sp>
      <p:sp>
        <p:nvSpPr>
          <p:cNvPr id="2823" name="CustomShape 10"/>
          <p:cNvSpPr/>
          <p:nvPr/>
        </p:nvSpPr>
        <p:spPr>
          <a:xfrm>
            <a:off x="76320" y="156096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C</a:t>
            </a:r>
            <a:endParaRPr/>
          </a:p>
        </p:txBody>
      </p:sp>
      <p:sp>
        <p:nvSpPr>
          <p:cNvPr id="2824" name="CustomShape 11"/>
          <p:cNvSpPr/>
          <p:nvPr/>
        </p:nvSpPr>
        <p:spPr>
          <a:xfrm>
            <a:off x="76320" y="3542040"/>
            <a:ext cx="609120" cy="572400"/>
          </a:xfrm>
          <a:prstGeom prst="rect">
            <a:avLst/>
          </a:prstGeom>
          <a:solidFill>
            <a:srgbClr val="007c92"/>
          </a:solidFill>
        </p:spPr>
        <p:txBody>
          <a:bodyPr anchor="ctr" bIns="45000" lIns="90000" rIns="90000" tIns="45000"/>
          <a:p>
            <a:pPr algn="ctr">
              <a:lnSpc>
                <a:spcPct val="100000"/>
              </a:lnSpc>
            </a:pPr>
            <a:r>
              <a:rPr b="1" lang="it-IT" sz="1600">
                <a:solidFill>
                  <a:srgbClr val="ffffff"/>
                </a:solidFill>
                <a:latin typeface="Arial"/>
              </a:rPr>
              <a:t>D</a:t>
            </a:r>
            <a:endParaRPr/>
          </a:p>
        </p:txBody>
      </p:sp>
      <p:sp>
        <p:nvSpPr>
          <p:cNvPr id="2825"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individuazione delle aree di rischio</a:t>
            </a:r>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7" name="CustomShape 1"/>
          <p:cNvSpPr/>
          <p:nvPr/>
        </p:nvSpPr>
        <p:spPr>
          <a:xfrm>
            <a:off x="5744880" y="3951720"/>
            <a:ext cx="936360" cy="36000"/>
          </a:xfrm>
          <a:prstGeom prst="straightConnector1">
            <a:avLst/>
          </a:prstGeom>
          <a:ln w="25560">
            <a:solidFill>
              <a:srgbClr val="366b7e"/>
            </a:solidFill>
            <a:round/>
            <a:tailEnd len="med" type="triangle" w="med"/>
          </a:ln>
        </p:spPr>
      </p:sp>
      <p:sp>
        <p:nvSpPr>
          <p:cNvPr id="1598" name="CustomShape 2"/>
          <p:cNvSpPr/>
          <p:nvPr/>
        </p:nvSpPr>
        <p:spPr>
          <a:xfrm>
            <a:off x="1095480" y="2774880"/>
            <a:ext cx="1356840" cy="642600"/>
          </a:xfrm>
          <a:prstGeom prst="rect">
            <a:avLst/>
          </a:prstGeom>
        </p:spPr>
      </p:sp>
      <p:sp>
        <p:nvSpPr>
          <p:cNvPr id="1599" name="CustomShape 3"/>
          <p:cNvSpPr/>
          <p:nvPr/>
        </p:nvSpPr>
        <p:spPr>
          <a:xfrm>
            <a:off x="2720520" y="2237400"/>
            <a:ext cx="936360" cy="36000"/>
          </a:xfrm>
          <a:prstGeom prst="straightConnector1">
            <a:avLst/>
          </a:prstGeom>
          <a:ln w="25560">
            <a:solidFill>
              <a:srgbClr val="366b7e"/>
            </a:solidFill>
            <a:round/>
            <a:tailEnd len="med" type="triangle" w="med"/>
          </a:ln>
        </p:spPr>
      </p:sp>
      <p:sp>
        <p:nvSpPr>
          <p:cNvPr id="1600" name="CustomShape 4"/>
          <p:cNvSpPr/>
          <p:nvPr/>
        </p:nvSpPr>
        <p:spPr>
          <a:xfrm>
            <a:off x="2733480" y="3375360"/>
            <a:ext cx="934560" cy="36000"/>
          </a:xfrm>
          <a:prstGeom prst="straightConnector1">
            <a:avLst/>
          </a:prstGeom>
          <a:ln w="25560">
            <a:solidFill>
              <a:srgbClr val="366b7e"/>
            </a:solidFill>
            <a:round/>
            <a:tailEnd len="med" type="triangle" w="med"/>
          </a:ln>
        </p:spPr>
      </p:sp>
      <p:sp>
        <p:nvSpPr>
          <p:cNvPr id="1601" name="CustomShape 5"/>
          <p:cNvSpPr/>
          <p:nvPr/>
        </p:nvSpPr>
        <p:spPr>
          <a:xfrm>
            <a:off x="3669480" y="3198240"/>
            <a:ext cx="2363400" cy="431640"/>
          </a:xfrm>
          <a:prstGeom prst="rect">
            <a:avLst>
              <a:gd fmla="val 16667" name="adj"/>
            </a:avLst>
          </a:prstGeom>
          <a:solidFill>
            <a:srgbClr val="a6a6a6"/>
          </a:solidFill>
          <a:ln w="25560">
            <a:solidFill>
              <a:srgbClr val="a6a6a6"/>
            </a:solidFill>
            <a:round/>
          </a:ln>
        </p:spPr>
        <p:txBody>
          <a:bodyPr anchor="ctr" bIns="0" lIns="0" rIns="0" tIns="0" wrap="none"/>
          <a:p>
            <a:pPr algn="ctr">
              <a:lnSpc>
                <a:spcPct val="100000"/>
              </a:lnSpc>
            </a:pPr>
            <a:r>
              <a:rPr lang="it-IT" sz="1000">
                <a:solidFill>
                  <a:srgbClr val="ffffff"/>
                </a:solidFill>
                <a:latin typeface="Verdana"/>
              </a:rPr>
              <a:t>Enti pubblici economici</a:t>
            </a:r>
            <a:endParaRPr/>
          </a:p>
        </p:txBody>
      </p:sp>
      <p:sp>
        <p:nvSpPr>
          <p:cNvPr id="1602" name="CustomShape 6"/>
          <p:cNvSpPr/>
          <p:nvPr/>
        </p:nvSpPr>
        <p:spPr>
          <a:xfrm>
            <a:off x="3669840" y="3738240"/>
            <a:ext cx="2363400" cy="431640"/>
          </a:xfrm>
          <a:prstGeom prst="rect">
            <a:avLst>
              <a:gd fmla="val 16667" name="adj"/>
            </a:avLst>
          </a:prstGeom>
          <a:solidFill>
            <a:srgbClr val="a6a6a6"/>
          </a:solidFill>
          <a:ln w="25560">
            <a:solidFill>
              <a:srgbClr val="a6a6a6"/>
            </a:solidFill>
            <a:round/>
          </a:ln>
        </p:spPr>
        <p:txBody>
          <a:bodyPr anchor="ctr" bIns="0" lIns="0" rIns="0" tIns="0" wrap="none"/>
          <a:p>
            <a:pPr algn="ctr">
              <a:lnSpc>
                <a:spcPct val="100000"/>
              </a:lnSpc>
            </a:pPr>
            <a:r>
              <a:rPr lang="it-IT" sz="1000">
                <a:solidFill>
                  <a:srgbClr val="ffffff"/>
                </a:solidFill>
                <a:latin typeface="Verdana"/>
              </a:rPr>
              <a:t>Enti di diritto privato in controllo </a:t>
            </a:r>
            <a:endParaRPr/>
          </a:p>
          <a:p>
            <a:pPr algn="ctr">
              <a:lnSpc>
                <a:spcPct val="100000"/>
              </a:lnSpc>
            </a:pPr>
            <a:r>
              <a:rPr lang="it-IT" sz="1000">
                <a:solidFill>
                  <a:srgbClr val="ffffff"/>
                </a:solidFill>
                <a:latin typeface="Verdana"/>
              </a:rPr>
              <a:t>pubblico</a:t>
            </a:r>
            <a:endParaRPr/>
          </a:p>
        </p:txBody>
      </p:sp>
      <p:sp>
        <p:nvSpPr>
          <p:cNvPr id="1603" name="CustomShape 7"/>
          <p:cNvSpPr/>
          <p:nvPr/>
        </p:nvSpPr>
        <p:spPr>
          <a:xfrm>
            <a:off x="2720520" y="3880440"/>
            <a:ext cx="936360" cy="34560"/>
          </a:xfrm>
          <a:prstGeom prst="straightConnector1">
            <a:avLst/>
          </a:prstGeom>
          <a:ln w="25560">
            <a:solidFill>
              <a:srgbClr val="366b7e"/>
            </a:solidFill>
            <a:round/>
            <a:tailEnd len="med" type="triangle" w="med"/>
          </a:ln>
        </p:spPr>
      </p:sp>
      <p:sp>
        <p:nvSpPr>
          <p:cNvPr id="1604" name="CustomShape 8"/>
          <p:cNvSpPr/>
          <p:nvPr/>
        </p:nvSpPr>
        <p:spPr>
          <a:xfrm>
            <a:off x="6682320" y="2775240"/>
            <a:ext cx="3094920" cy="2185200"/>
          </a:xfrm>
          <a:prstGeom prst="rect">
            <a:avLst>
              <a:gd fmla="val 16667" name="adj"/>
            </a:avLst>
          </a:prstGeom>
          <a:solidFill>
            <a:srgbClr val="002060"/>
          </a:solidFill>
        </p:spPr>
        <p:txBody>
          <a:bodyPr anchor="ctr" bIns="0" lIns="0" rIns="0" tIns="0" wrap="none"/>
          <a:p>
            <a:pPr algn="ctr">
              <a:lnSpc>
                <a:spcPct val="100000"/>
              </a:lnSpc>
            </a:pPr>
            <a:r>
              <a:rPr lang="it-IT" sz="1200">
                <a:solidFill>
                  <a:srgbClr val="ffffff"/>
                </a:solidFill>
                <a:latin typeface="Arial"/>
              </a:rPr>
              <a:t>Società e altri enti di diritto </a:t>
            </a:r>
            <a:endParaRPr/>
          </a:p>
          <a:p>
            <a:pPr algn="ctr">
              <a:lnSpc>
                <a:spcPct val="100000"/>
              </a:lnSpc>
            </a:pPr>
            <a:r>
              <a:rPr lang="it-IT" sz="1200">
                <a:solidFill>
                  <a:srgbClr val="ffffff"/>
                </a:solidFill>
                <a:latin typeface="Arial"/>
              </a:rPr>
              <a:t>privato che esercitano funzioni </a:t>
            </a:r>
            <a:endParaRPr/>
          </a:p>
          <a:p>
            <a:pPr algn="ctr">
              <a:lnSpc>
                <a:spcPct val="100000"/>
              </a:lnSpc>
            </a:pPr>
            <a:r>
              <a:rPr lang="it-IT" sz="1200">
                <a:solidFill>
                  <a:srgbClr val="ffffff"/>
                </a:solidFill>
                <a:latin typeface="Arial"/>
              </a:rPr>
              <a:t>amministrative, attività</a:t>
            </a:r>
            <a:endParaRPr/>
          </a:p>
          <a:p>
            <a:pPr algn="ctr">
              <a:lnSpc>
                <a:spcPct val="100000"/>
              </a:lnSpc>
            </a:pPr>
            <a:r>
              <a:rPr lang="it-IT" sz="1200">
                <a:solidFill>
                  <a:srgbClr val="ffffff"/>
                </a:solidFill>
                <a:latin typeface="Arial"/>
              </a:rPr>
              <a:t> </a:t>
            </a:r>
            <a:r>
              <a:rPr lang="it-IT" sz="1200">
                <a:solidFill>
                  <a:srgbClr val="ffffff"/>
                </a:solidFill>
                <a:latin typeface="Arial"/>
              </a:rPr>
              <a:t>di produzione di beni e servizi a </a:t>
            </a:r>
            <a:endParaRPr/>
          </a:p>
          <a:p>
            <a:pPr algn="ctr">
              <a:lnSpc>
                <a:spcPct val="100000"/>
              </a:lnSpc>
            </a:pPr>
            <a:r>
              <a:rPr lang="it-IT" sz="1200">
                <a:solidFill>
                  <a:srgbClr val="ffffff"/>
                </a:solidFill>
                <a:latin typeface="Arial"/>
              </a:rPr>
              <a:t>favore delle PP.AA., sottoposti a </a:t>
            </a:r>
            <a:endParaRPr/>
          </a:p>
          <a:p>
            <a:pPr algn="ctr">
              <a:lnSpc>
                <a:spcPct val="100000"/>
              </a:lnSpc>
            </a:pPr>
            <a:r>
              <a:rPr lang="it-IT" sz="1200">
                <a:solidFill>
                  <a:srgbClr val="ffffff"/>
                </a:solidFill>
                <a:latin typeface="Arial"/>
              </a:rPr>
              <a:t>controllo ai sensi dell’art. 2359 c.c. da </a:t>
            </a:r>
            <a:endParaRPr/>
          </a:p>
          <a:p>
            <a:pPr algn="ctr">
              <a:lnSpc>
                <a:spcPct val="100000"/>
              </a:lnSpc>
            </a:pPr>
            <a:r>
              <a:rPr lang="it-IT" sz="1200">
                <a:solidFill>
                  <a:srgbClr val="ffffff"/>
                </a:solidFill>
                <a:latin typeface="Arial"/>
              </a:rPr>
              <a:t>parte delle medesime, o enti nei </a:t>
            </a:r>
            <a:endParaRPr/>
          </a:p>
          <a:p>
            <a:pPr algn="ctr">
              <a:lnSpc>
                <a:spcPct val="100000"/>
              </a:lnSpc>
            </a:pPr>
            <a:r>
              <a:rPr lang="it-IT" sz="1200">
                <a:solidFill>
                  <a:srgbClr val="ffffff"/>
                </a:solidFill>
                <a:latin typeface="Arial"/>
              </a:rPr>
              <a:t>quali siano riconosciuti alle PP.AA. </a:t>
            </a:r>
            <a:endParaRPr/>
          </a:p>
          <a:p>
            <a:pPr algn="ctr">
              <a:lnSpc>
                <a:spcPct val="100000"/>
              </a:lnSpc>
            </a:pPr>
            <a:r>
              <a:rPr lang="it-IT" sz="1200">
                <a:solidFill>
                  <a:srgbClr val="ffffff"/>
                </a:solidFill>
                <a:latin typeface="Arial"/>
              </a:rPr>
              <a:t>poteri di nomina dei vertici o dei</a:t>
            </a:r>
            <a:endParaRPr/>
          </a:p>
          <a:p>
            <a:pPr algn="ctr">
              <a:lnSpc>
                <a:spcPct val="100000"/>
              </a:lnSpc>
            </a:pPr>
            <a:r>
              <a:rPr lang="it-IT" sz="1200">
                <a:solidFill>
                  <a:srgbClr val="ffffff"/>
                </a:solidFill>
                <a:latin typeface="Arial"/>
              </a:rPr>
              <a:t> </a:t>
            </a:r>
            <a:r>
              <a:rPr lang="it-IT" sz="1200">
                <a:solidFill>
                  <a:srgbClr val="ffffff"/>
                </a:solidFill>
                <a:latin typeface="Arial"/>
              </a:rPr>
              <a:t>componenti degli organi</a:t>
            </a:r>
            <a:endParaRPr/>
          </a:p>
        </p:txBody>
      </p:sp>
      <p:sp>
        <p:nvSpPr>
          <p:cNvPr id="1605" name="CustomShape 9"/>
          <p:cNvSpPr/>
          <p:nvPr/>
        </p:nvSpPr>
        <p:spPr>
          <a:xfrm>
            <a:off x="3656160" y="2008440"/>
            <a:ext cx="2363400" cy="431640"/>
          </a:xfrm>
          <a:prstGeom prst="rect">
            <a:avLst>
              <a:gd fmla="val 16667" name="adj"/>
            </a:avLst>
          </a:prstGeom>
          <a:solidFill>
            <a:srgbClr val="a6a6a6"/>
          </a:solidFill>
          <a:ln w="25560">
            <a:solidFill>
              <a:srgbClr val="a6a6a6"/>
            </a:solidFill>
            <a:round/>
          </a:ln>
        </p:spPr>
        <p:txBody>
          <a:bodyPr anchor="ctr" bIns="0" lIns="0" rIns="0" tIns="0" wrap="none"/>
          <a:p>
            <a:pPr algn="ctr">
              <a:lnSpc>
                <a:spcPct val="100000"/>
              </a:lnSpc>
            </a:pPr>
            <a:r>
              <a:rPr lang="it-IT" sz="1000">
                <a:solidFill>
                  <a:srgbClr val="ffffff"/>
                </a:solidFill>
                <a:latin typeface="Verdana"/>
              </a:rPr>
              <a:t>PP.AA. di cui all'art. 1, c. 2, </a:t>
            </a:r>
            <a:endParaRPr/>
          </a:p>
          <a:p>
            <a:pPr algn="ctr">
              <a:lnSpc>
                <a:spcPct val="100000"/>
              </a:lnSpc>
            </a:pPr>
            <a:r>
              <a:rPr lang="it-IT" sz="1000">
                <a:solidFill>
                  <a:srgbClr val="ffffff"/>
                </a:solidFill>
                <a:latin typeface="Verdana"/>
              </a:rPr>
              <a:t>del D.Lgs. 165/2001</a:t>
            </a:r>
            <a:endParaRPr/>
          </a:p>
        </p:txBody>
      </p:sp>
      <p:sp>
        <p:nvSpPr>
          <p:cNvPr id="1606" name="CustomShape 10"/>
          <p:cNvSpPr/>
          <p:nvPr/>
        </p:nvSpPr>
        <p:spPr>
          <a:xfrm>
            <a:off x="3674520" y="4361040"/>
            <a:ext cx="2363400" cy="2019960"/>
          </a:xfrm>
          <a:prstGeom prst="rect">
            <a:avLst>
              <a:gd fmla="val 16667" name="adj"/>
            </a:avLst>
          </a:prstGeom>
          <a:solidFill>
            <a:srgbClr val="a6a6a6"/>
          </a:solidFill>
          <a:ln w="25560">
            <a:solidFill>
              <a:srgbClr val="a6a6a6"/>
            </a:solidFill>
            <a:round/>
          </a:ln>
        </p:spPr>
        <p:txBody>
          <a:bodyPr anchor="ctr" bIns="0" lIns="0" rIns="0" tIns="0" wrap="none"/>
          <a:p>
            <a:pPr algn="ctr">
              <a:lnSpc>
                <a:spcPct val="100000"/>
              </a:lnSpc>
              <a:buFont typeface="Arial"/>
              <a:buChar char="•"/>
            </a:pPr>
            <a:r>
              <a:rPr lang="it-IT" sz="1000">
                <a:solidFill>
                  <a:srgbClr val="ffffff"/>
                </a:solidFill>
                <a:latin typeface="Verdana"/>
              </a:rPr>
              <a:t>Autorità amministrative </a:t>
            </a:r>
            <a:endParaRPr/>
          </a:p>
          <a:p>
            <a:pPr algn="ctr">
              <a:lnSpc>
                <a:spcPct val="100000"/>
              </a:lnSpc>
            </a:pPr>
            <a:r>
              <a:rPr lang="it-IT" sz="1000">
                <a:solidFill>
                  <a:srgbClr val="ffffff"/>
                </a:solidFill>
                <a:latin typeface="Verdana"/>
              </a:rPr>
              <a:t>Indipendenti</a:t>
            </a:r>
            <a:endParaRPr/>
          </a:p>
          <a:p>
            <a:pPr algn="ctr">
              <a:lnSpc>
                <a:spcPct val="100000"/>
              </a:lnSpc>
              <a:buFont typeface="Arial"/>
              <a:buChar char="•"/>
            </a:pPr>
            <a:r>
              <a:rPr lang="it-IT" sz="1000">
                <a:solidFill>
                  <a:srgbClr val="ffffff"/>
                </a:solidFill>
                <a:latin typeface="Verdana"/>
              </a:rPr>
              <a:t>Amministrazioni della Camera</a:t>
            </a:r>
            <a:endParaRPr/>
          </a:p>
          <a:p>
            <a:pPr algn="ctr">
              <a:lnSpc>
                <a:spcPct val="100000"/>
              </a:lnSpc>
            </a:pPr>
            <a:r>
              <a:rPr lang="it-IT" sz="1000">
                <a:solidFill>
                  <a:srgbClr val="ffffff"/>
                </a:solidFill>
                <a:latin typeface="Verdana"/>
              </a:rPr>
              <a:t>e del Senato </a:t>
            </a:r>
            <a:endParaRPr/>
          </a:p>
          <a:p>
            <a:pPr algn="ctr">
              <a:lnSpc>
                <a:spcPct val="100000"/>
              </a:lnSpc>
              <a:buFont typeface="Arial"/>
              <a:buChar char="•"/>
            </a:pPr>
            <a:r>
              <a:rPr lang="it-IT" sz="1000">
                <a:solidFill>
                  <a:srgbClr val="ffffff"/>
                </a:solidFill>
                <a:latin typeface="Verdana"/>
              </a:rPr>
              <a:t>Corte costituzionale </a:t>
            </a:r>
            <a:endParaRPr/>
          </a:p>
          <a:p>
            <a:pPr algn="ctr">
              <a:lnSpc>
                <a:spcPct val="100000"/>
              </a:lnSpc>
              <a:buFont typeface="Arial"/>
              <a:buChar char="•"/>
            </a:pPr>
            <a:r>
              <a:rPr lang="it-IT" sz="1000">
                <a:solidFill>
                  <a:srgbClr val="ffffff"/>
                </a:solidFill>
                <a:latin typeface="Verdana"/>
              </a:rPr>
              <a:t>Presidenza della</a:t>
            </a:r>
            <a:endParaRPr/>
          </a:p>
          <a:p>
            <a:pPr algn="ctr">
              <a:lnSpc>
                <a:spcPct val="100000"/>
              </a:lnSpc>
            </a:pPr>
            <a:r>
              <a:rPr lang="it-IT" sz="1000">
                <a:solidFill>
                  <a:srgbClr val="ffffff"/>
                </a:solidFill>
                <a:latin typeface="Verdana"/>
              </a:rPr>
              <a:t>Repubblica </a:t>
            </a:r>
            <a:endParaRPr/>
          </a:p>
          <a:p>
            <a:pPr algn="ctr">
              <a:lnSpc>
                <a:spcPct val="100000"/>
              </a:lnSpc>
              <a:buFont typeface="Arial"/>
              <a:buChar char="•"/>
            </a:pPr>
            <a:r>
              <a:rPr lang="it-IT" sz="1000">
                <a:solidFill>
                  <a:srgbClr val="ffffff"/>
                </a:solidFill>
                <a:latin typeface="Verdana"/>
              </a:rPr>
              <a:t>Organi di autogoverno</a:t>
            </a:r>
            <a:endParaRPr/>
          </a:p>
          <a:p>
            <a:pPr algn="ctr">
              <a:lnSpc>
                <a:spcPct val="100000"/>
              </a:lnSpc>
            </a:pPr>
            <a:r>
              <a:rPr lang="it-IT" sz="1000">
                <a:solidFill>
                  <a:srgbClr val="ffffff"/>
                </a:solidFill>
                <a:latin typeface="Verdana"/>
              </a:rPr>
              <a:t>della Magistratura e</a:t>
            </a:r>
            <a:endParaRPr/>
          </a:p>
          <a:p>
            <a:pPr algn="ctr">
              <a:lnSpc>
                <a:spcPct val="100000"/>
              </a:lnSpc>
            </a:pPr>
            <a:r>
              <a:rPr lang="it-IT" sz="1000">
                <a:solidFill>
                  <a:srgbClr val="ffffff"/>
                </a:solidFill>
                <a:latin typeface="Verdana"/>
              </a:rPr>
              <a:t>dell’Avvocatura dello Stato</a:t>
            </a:r>
            <a:endParaRPr/>
          </a:p>
        </p:txBody>
      </p:sp>
      <p:sp>
        <p:nvSpPr>
          <p:cNvPr id="1607" name="CustomShape 11"/>
          <p:cNvSpPr/>
          <p:nvPr/>
        </p:nvSpPr>
        <p:spPr>
          <a:xfrm>
            <a:off x="2733480" y="4993200"/>
            <a:ext cx="934560" cy="36000"/>
          </a:xfrm>
          <a:prstGeom prst="straightConnector1">
            <a:avLst/>
          </a:prstGeom>
          <a:ln w="25560">
            <a:solidFill>
              <a:srgbClr val="366b7e"/>
            </a:solidFill>
            <a:round/>
            <a:tailEnd len="med" type="triangle" w="med"/>
          </a:ln>
        </p:spPr>
      </p:sp>
      <p:sp>
        <p:nvSpPr>
          <p:cNvPr id="1608" name="CustomShape 12"/>
          <p:cNvSpPr/>
          <p:nvPr/>
        </p:nvSpPr>
        <p:spPr>
          <a:xfrm>
            <a:off x="1062720" y="1134720"/>
            <a:ext cx="7549920" cy="277560"/>
          </a:xfrm>
          <a:prstGeom prst="rect">
            <a:avLst/>
          </a:prstGeom>
        </p:spPr>
        <p:txBody>
          <a:bodyPr anchor="ctr" bIns="0" lIns="0" rIns="0" tIns="0"/>
          <a:p>
            <a:pPr algn="ctr">
              <a:lnSpc>
                <a:spcPct val="100000"/>
              </a:lnSpc>
            </a:pPr>
            <a:r>
              <a:rPr b="1" lang="it-IT" sz="1200" u="sng">
                <a:solidFill>
                  <a:srgbClr val="00338d"/>
                </a:solidFill>
                <a:latin typeface="Arial"/>
              </a:rPr>
              <a:t>AMBITO SOGGETTIVO DI APPLICAZIONE DEL P.N.A.</a:t>
            </a:r>
            <a:endParaRPr/>
          </a:p>
        </p:txBody>
      </p:sp>
      <p:sp>
        <p:nvSpPr>
          <p:cNvPr id="1609" name="CustomShape 13"/>
          <p:cNvSpPr/>
          <p:nvPr/>
        </p:nvSpPr>
        <p:spPr>
          <a:xfrm>
            <a:off x="344880" y="1668600"/>
            <a:ext cx="2363400" cy="919800"/>
          </a:xfrm>
          <a:prstGeom prst="rect">
            <a:avLst/>
          </a:prstGeom>
          <a:solidFill>
            <a:srgbClr val="007c92"/>
          </a:solidFill>
        </p:spPr>
        <p:txBody>
          <a:bodyPr anchor="ctr" bIns="0" lIns="0" rIns="0" tIns="0" wrap="none"/>
          <a:p>
            <a:pPr algn="ctr">
              <a:lnSpc>
                <a:spcPct val="100000"/>
              </a:lnSpc>
            </a:pPr>
            <a:r>
              <a:rPr lang="it-IT" sz="1200">
                <a:solidFill>
                  <a:srgbClr val="ffffff"/>
                </a:solidFill>
                <a:latin typeface="Arial"/>
              </a:rPr>
              <a:t>SOGGETTI </a:t>
            </a:r>
            <a:endParaRPr/>
          </a:p>
          <a:p>
            <a:pPr algn="ctr">
              <a:lnSpc>
                <a:spcPct val="100000"/>
              </a:lnSpc>
            </a:pPr>
            <a:r>
              <a:rPr lang="it-IT" sz="1200">
                <a:solidFill>
                  <a:srgbClr val="ffffff"/>
                </a:solidFill>
                <a:latin typeface="Arial"/>
              </a:rPr>
              <a:t>GIA' DESTINATARI</a:t>
            </a:r>
            <a:endParaRPr/>
          </a:p>
          <a:p>
            <a:pPr algn="ctr">
              <a:lnSpc>
                <a:spcPct val="100000"/>
              </a:lnSpc>
            </a:pPr>
            <a:r>
              <a:rPr lang="it-IT" sz="1200">
                <a:solidFill>
                  <a:srgbClr val="ffffff"/>
                </a:solidFill>
                <a:latin typeface="Arial"/>
              </a:rPr>
              <a:t>DELLE PREVISIONI</a:t>
            </a:r>
            <a:endParaRPr/>
          </a:p>
          <a:p>
            <a:pPr algn="ctr">
              <a:lnSpc>
                <a:spcPct val="100000"/>
              </a:lnSpc>
            </a:pPr>
            <a:r>
              <a:rPr lang="it-IT" sz="1200">
                <a:solidFill>
                  <a:srgbClr val="ffffff"/>
                </a:solidFill>
                <a:latin typeface="Arial"/>
              </a:rPr>
              <a:t>DI CUI ALLA L. 190/2012 </a:t>
            </a:r>
            <a:endParaRPr/>
          </a:p>
        </p:txBody>
      </p:sp>
      <p:sp>
        <p:nvSpPr>
          <p:cNvPr id="1610" name="CustomShape 14"/>
          <p:cNvSpPr/>
          <p:nvPr/>
        </p:nvSpPr>
        <p:spPr>
          <a:xfrm>
            <a:off x="400320" y="3184920"/>
            <a:ext cx="2363400" cy="919800"/>
          </a:xfrm>
          <a:prstGeom prst="rect">
            <a:avLst/>
          </a:prstGeom>
          <a:solidFill>
            <a:srgbClr val="007c92"/>
          </a:solidFill>
        </p:spPr>
        <p:txBody>
          <a:bodyPr anchor="ctr" bIns="0" lIns="0" rIns="0" tIns="0" wrap="none"/>
          <a:p>
            <a:pPr algn="ctr">
              <a:lnSpc>
                <a:spcPct val="100000"/>
              </a:lnSpc>
            </a:pPr>
            <a:r>
              <a:rPr lang="it-IT" sz="1200">
                <a:solidFill>
                  <a:srgbClr val="ffffff"/>
                </a:solidFill>
                <a:latin typeface="Arial"/>
              </a:rPr>
              <a:t>ALTRI SOGGETTI</a:t>
            </a:r>
            <a:endParaRPr/>
          </a:p>
          <a:p>
            <a:pPr algn="ctr">
              <a:lnSpc>
                <a:spcPct val="100000"/>
              </a:lnSpc>
            </a:pPr>
            <a:r>
              <a:rPr lang="it-IT" sz="1200">
                <a:solidFill>
                  <a:srgbClr val="ffffff"/>
                </a:solidFill>
                <a:latin typeface="Arial"/>
              </a:rPr>
              <a:t>DESTINATARI DI SPECIFICHE </a:t>
            </a:r>
            <a:endParaRPr/>
          </a:p>
          <a:p>
            <a:pPr algn="ctr">
              <a:lnSpc>
                <a:spcPct val="100000"/>
              </a:lnSpc>
            </a:pPr>
            <a:r>
              <a:rPr lang="it-IT" sz="1200">
                <a:solidFill>
                  <a:srgbClr val="ffffff"/>
                </a:solidFill>
                <a:latin typeface="Arial"/>
              </a:rPr>
              <a:t>DISPOSIZIONI DI CUI</a:t>
            </a:r>
            <a:endParaRPr/>
          </a:p>
          <a:p>
            <a:pPr algn="ctr">
              <a:lnSpc>
                <a:spcPct val="100000"/>
              </a:lnSpc>
            </a:pPr>
            <a:r>
              <a:rPr lang="it-IT" sz="1200">
                <a:solidFill>
                  <a:srgbClr val="ffffff"/>
                </a:solidFill>
                <a:latin typeface="Arial"/>
              </a:rPr>
              <a:t>AL P.N.A.</a:t>
            </a:r>
            <a:endParaRPr/>
          </a:p>
        </p:txBody>
      </p:sp>
      <p:sp>
        <p:nvSpPr>
          <p:cNvPr id="1611" name="CustomShape 15"/>
          <p:cNvSpPr/>
          <p:nvPr/>
        </p:nvSpPr>
        <p:spPr>
          <a:xfrm>
            <a:off x="363600" y="4569120"/>
            <a:ext cx="2363400" cy="919800"/>
          </a:xfrm>
          <a:prstGeom prst="rect">
            <a:avLst/>
          </a:prstGeom>
          <a:solidFill>
            <a:srgbClr val="007c92"/>
          </a:solidFill>
        </p:spPr>
        <p:txBody>
          <a:bodyPr anchor="ctr" bIns="0" lIns="0" rIns="0" tIns="0" wrap="none"/>
          <a:p>
            <a:pPr algn="ctr">
              <a:lnSpc>
                <a:spcPct val="100000"/>
              </a:lnSpc>
            </a:pPr>
            <a:r>
              <a:rPr lang="it-IT" sz="1200">
                <a:solidFill>
                  <a:srgbClr val="ffffff"/>
                </a:solidFill>
                <a:latin typeface="Arial"/>
              </a:rPr>
              <a:t>SOGGETTI AI QUALI E' </a:t>
            </a:r>
            <a:endParaRPr/>
          </a:p>
          <a:p>
            <a:pPr algn="ctr">
              <a:lnSpc>
                <a:spcPct val="100000"/>
              </a:lnSpc>
            </a:pPr>
            <a:r>
              <a:rPr lang="it-IT" sz="1200">
                <a:solidFill>
                  <a:srgbClr val="ffffff"/>
                </a:solidFill>
                <a:latin typeface="Arial"/>
              </a:rPr>
              <a:t>RACCOMANDATA L'ADOZIONE </a:t>
            </a:r>
            <a:endParaRPr/>
          </a:p>
          <a:p>
            <a:pPr algn="ctr">
              <a:lnSpc>
                <a:spcPct val="100000"/>
              </a:lnSpc>
            </a:pPr>
            <a:r>
              <a:rPr lang="it-IT" sz="1200">
                <a:solidFill>
                  <a:srgbClr val="ffffff"/>
                </a:solidFill>
                <a:latin typeface="Arial"/>
              </a:rPr>
              <a:t>DI INIZIATIVE DI PREVENZIONE</a:t>
            </a:r>
            <a:endParaRPr/>
          </a:p>
          <a:p>
            <a:pPr algn="ctr">
              <a:lnSpc>
                <a:spcPct val="100000"/>
              </a:lnSpc>
            </a:pPr>
            <a:r>
              <a:rPr lang="it-IT" sz="1200">
                <a:solidFill>
                  <a:srgbClr val="ffffff"/>
                </a:solidFill>
                <a:latin typeface="Arial"/>
              </a:rPr>
              <a:t>DELLA CORRUZIONE</a:t>
            </a:r>
            <a:endParaRPr/>
          </a:p>
        </p:txBody>
      </p:sp>
      <p:pic>
        <p:nvPicPr>
          <p:cNvPr descr="" id="1612" name="Immagine 34"/>
          <p:cNvPicPr/>
          <p:nvPr/>
        </p:nvPicPr>
        <p:blipFill>
          <a:blip r:embed="rId1"/>
          <a:stretch>
            <a:fillRect/>
          </a:stretch>
        </p:blipFill>
        <p:spPr>
          <a:xfrm>
            <a:off x="6955560" y="1565280"/>
            <a:ext cx="2619000" cy="1111320"/>
          </a:xfrm>
          <a:prstGeom prst="rect">
            <a:avLst/>
          </a:prstGeom>
        </p:spPr>
      </p:pic>
      <p:sp>
        <p:nvSpPr>
          <p:cNvPr id="1613"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Struttura generale ed ambito applicativo della Legge 6 novembre 2012, n. 190</a:t>
            </a:r>
            <a:endParaRPr/>
          </a:p>
        </p:txBody>
      </p:sp>
    </p:spTree>
  </p:cSld>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6" name="CustomShape 1"/>
          <p:cNvSpPr/>
          <p:nvPr/>
        </p:nvSpPr>
        <p:spPr>
          <a:xfrm>
            <a:off x="6971040" y="2336040"/>
            <a:ext cx="1832400" cy="1594080"/>
          </a:xfrm>
          <a:prstGeom prst="rect">
            <a:avLst>
              <a:gd fmla="val 115470" name="adj1"/>
              <a:gd fmla="val 115470" name="adj2"/>
            </a:avLst>
          </a:prstGeom>
          <a:solidFill>
            <a:srgbClr val="7ab800"/>
          </a:solidFill>
        </p:spPr>
        <p:txBody>
          <a:bodyPr anchor="ctr" lIns="45720" rIns="45720"/>
          <a:p>
            <a:pPr algn="ctr">
              <a:lnSpc>
                <a:spcPct val="90000"/>
              </a:lnSpc>
            </a:pPr>
            <a:r>
              <a:rPr b="1" lang="it-IT" sz="1200" u="sng">
                <a:solidFill>
                  <a:srgbClr val="ffffff"/>
                </a:solidFill>
                <a:latin typeface="Arial"/>
              </a:rPr>
              <a:t>MISURE DI CARATTERE TRASVERSALE</a:t>
            </a:r>
            <a:endParaRPr/>
          </a:p>
        </p:txBody>
      </p:sp>
      <p:sp>
        <p:nvSpPr>
          <p:cNvPr id="2827" name="CustomShape 2"/>
          <p:cNvSpPr/>
          <p:nvPr/>
        </p:nvSpPr>
        <p:spPr>
          <a:xfrm>
            <a:off x="7019280" y="2702520"/>
            <a:ext cx="2044800" cy="1099080"/>
          </a:xfrm>
          <a:prstGeom prst="rect">
            <a:avLst/>
          </a:prstGeom>
        </p:spPr>
      </p:sp>
      <p:sp>
        <p:nvSpPr>
          <p:cNvPr id="2828" name="CustomShape 3"/>
          <p:cNvSpPr/>
          <p:nvPr/>
        </p:nvSpPr>
        <p:spPr>
          <a:xfrm>
            <a:off x="5249160" y="2336040"/>
            <a:ext cx="1832400" cy="1594080"/>
          </a:xfrm>
          <a:prstGeom prst="rect">
            <a:avLst>
              <a:gd fmla="val 115470" name="adj1"/>
              <a:gd fmla="val 115470" name="adj2"/>
            </a:avLst>
          </a:prstGeom>
          <a:solidFill>
            <a:srgbClr val="007c92"/>
          </a:solidFill>
        </p:spPr>
        <p:txBody>
          <a:bodyPr anchor="ctr" bIns="0" lIns="0" rIns="0" tIns="0"/>
          <a:p>
            <a:pPr algn="ctr">
              <a:lnSpc>
                <a:spcPct val="90000"/>
              </a:lnSpc>
            </a:pPr>
            <a:r>
              <a:rPr b="1" lang="it-IT" sz="1200" u="sng">
                <a:solidFill>
                  <a:srgbClr val="ffffff"/>
                </a:solidFill>
                <a:latin typeface="Arial"/>
              </a:rPr>
              <a:t>MISURE OBBLIGATORIE</a:t>
            </a:r>
            <a:endParaRPr/>
          </a:p>
        </p:txBody>
      </p:sp>
      <p:sp>
        <p:nvSpPr>
          <p:cNvPr id="2829" name="CustomShape 4"/>
          <p:cNvSpPr/>
          <p:nvPr/>
        </p:nvSpPr>
        <p:spPr>
          <a:xfrm>
            <a:off x="6106680" y="3891600"/>
            <a:ext cx="1832400" cy="1594080"/>
          </a:xfrm>
          <a:prstGeom prst="rect">
            <a:avLst>
              <a:gd fmla="val 115470" name="adj1"/>
              <a:gd fmla="val 115470" name="adj2"/>
            </a:avLst>
          </a:prstGeom>
          <a:solidFill>
            <a:srgbClr val="0c2d83"/>
          </a:solidFill>
        </p:spPr>
        <p:txBody>
          <a:bodyPr anchor="ctr" lIns="45720" rIns="45720"/>
          <a:p>
            <a:pPr algn="ctr">
              <a:lnSpc>
                <a:spcPct val="90000"/>
              </a:lnSpc>
            </a:pPr>
            <a:r>
              <a:rPr b="1" lang="it-IT" sz="1200" u="sng">
                <a:solidFill>
                  <a:srgbClr val="ffffff"/>
                </a:solidFill>
                <a:latin typeface="Arial"/>
              </a:rPr>
              <a:t>MISURE ULTERIORI</a:t>
            </a:r>
            <a:endParaRPr/>
          </a:p>
        </p:txBody>
      </p:sp>
      <p:sp>
        <p:nvSpPr>
          <p:cNvPr id="2830" name="CustomShape 5"/>
          <p:cNvSpPr/>
          <p:nvPr/>
        </p:nvSpPr>
        <p:spPr>
          <a:xfrm>
            <a:off x="2467080" y="4258080"/>
            <a:ext cx="1978920" cy="1099080"/>
          </a:xfrm>
          <a:prstGeom prst="rect">
            <a:avLst/>
          </a:prstGeom>
        </p:spPr>
      </p:sp>
      <p:sp>
        <p:nvSpPr>
          <p:cNvPr id="2831" name="CustomShape 6"/>
          <p:cNvSpPr/>
          <p:nvPr/>
        </p:nvSpPr>
        <p:spPr>
          <a:xfrm>
            <a:off x="7828560" y="3891600"/>
            <a:ext cx="1832400" cy="1594080"/>
          </a:xfrm>
          <a:prstGeom prst="rect">
            <a:avLst>
              <a:gd fmla="val 115470" name="adj1"/>
              <a:gd fmla="val 115470" name="adj2"/>
            </a:avLst>
          </a:prstGeom>
          <a:solidFill>
            <a:srgbClr val="ffffff"/>
          </a:solidFill>
        </p:spPr>
      </p:sp>
      <p:sp>
        <p:nvSpPr>
          <p:cNvPr id="2832" name="CustomShape 7"/>
          <p:cNvSpPr/>
          <p:nvPr/>
        </p:nvSpPr>
        <p:spPr>
          <a:xfrm>
            <a:off x="380880" y="2514600"/>
            <a:ext cx="2590560" cy="1523520"/>
          </a:xfrm>
          <a:prstGeom prst="rect">
            <a:avLst>
              <a:gd fmla="val 21823" name="adj1"/>
              <a:gd fmla="val 108677" name="adj2"/>
              <a:gd fmla="val 26432" name="adj3"/>
              <a:gd fmla="val 114644" name="adj4"/>
              <a:gd fmla="val 52577" name="adj5"/>
              <a:gd fmla="val 140593" name="adj6"/>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Sono quelle la cui applicazione discende</a:t>
            </a:r>
            <a:endParaRPr/>
          </a:p>
          <a:p>
            <a:pPr algn="ctr">
              <a:lnSpc>
                <a:spcPct val="100000"/>
              </a:lnSpc>
            </a:pPr>
            <a:r>
              <a:rPr b="1" lang="it-IT" sz="1200">
                <a:solidFill>
                  <a:srgbClr val="007c92"/>
                </a:solidFill>
                <a:latin typeface="Arial"/>
              </a:rPr>
              <a:t>obbligatoriamente dalla legge o da altre fonti normative.</a:t>
            </a:r>
            <a:endParaRPr/>
          </a:p>
          <a:p>
            <a:pPr algn="ctr">
              <a:lnSpc>
                <a:spcPct val="100000"/>
              </a:lnSpc>
            </a:pPr>
            <a:r>
              <a:rPr b="1" lang="it-IT" sz="1200">
                <a:solidFill>
                  <a:srgbClr val="007c92"/>
                </a:solidFill>
                <a:latin typeface="Arial"/>
              </a:rPr>
              <a:t>Esse devono essere necessariamente previste nel P.T.P.C..</a:t>
            </a:r>
            <a:endParaRPr/>
          </a:p>
        </p:txBody>
      </p:sp>
      <p:sp>
        <p:nvSpPr>
          <p:cNvPr id="2833" name="CustomShape 8"/>
          <p:cNvSpPr/>
          <p:nvPr/>
        </p:nvSpPr>
        <p:spPr>
          <a:xfrm>
            <a:off x="685800" y="1245600"/>
            <a:ext cx="8915040" cy="426600"/>
          </a:xfrm>
          <a:prstGeom prst="rect">
            <a:avLst/>
          </a:prstGeom>
        </p:spPr>
        <p:txBody>
          <a:bodyPr bIns="0" lIns="0" rIns="0" tIns="0"/>
          <a:p>
            <a:pPr algn="ctr">
              <a:lnSpc>
                <a:spcPct val="100000"/>
              </a:lnSpc>
            </a:pPr>
            <a:r>
              <a:rPr b="1" lang="it-IT" sz="1400">
                <a:solidFill>
                  <a:srgbClr val="007c92"/>
                </a:solidFill>
                <a:latin typeface="Arial"/>
              </a:rPr>
              <a:t>"</a:t>
            </a:r>
            <a:r>
              <a:rPr b="1" i="1" lang="it-IT" sz="1400">
                <a:solidFill>
                  <a:srgbClr val="007c92"/>
                </a:solidFill>
                <a:latin typeface="Arial"/>
              </a:rPr>
              <a:t>Nell'ambito del P.T.P.C. per ciascuna area di rischio debbono essere indicate le misure di prevenzione da implementare per ridurre la probabilità che il rischio si verifichi</a:t>
            </a:r>
            <a:r>
              <a:rPr b="1" lang="it-IT" sz="1400">
                <a:solidFill>
                  <a:srgbClr val="007c92"/>
                </a:solidFill>
                <a:latin typeface="Arial"/>
              </a:rPr>
              <a:t>" (All. 1 al P.N.A.)</a:t>
            </a:r>
            <a:endParaRPr/>
          </a:p>
        </p:txBody>
      </p:sp>
      <p:sp>
        <p:nvSpPr>
          <p:cNvPr id="2834" name="CustomShape 9"/>
          <p:cNvSpPr/>
          <p:nvPr/>
        </p:nvSpPr>
        <p:spPr>
          <a:xfrm>
            <a:off x="2463840" y="1828800"/>
            <a:ext cx="773094112920" cy="-400320"/>
          </a:xfrm>
          <a:prstGeom prst="rect">
            <a:avLst>
              <a:gd fmla="val 25000" name="adj1"/>
              <a:gd fmla="val 115470" name="adj2"/>
            </a:avLst>
          </a:prstGeom>
        </p:spPr>
        <p:txBody>
          <a:bodyPr bIns="45000" lIns="90000" rIns="90000" tIns="45000"/>
          <a:p>
            <a:r>
              <a:rPr b="1" lang="it-IT" sz="1200" u="sng"/>
              <a:t>MISURE DI CARATTERE TRASVERSALE</a:t>
            </a:r>
            <a:endParaRPr/>
          </a:p>
        </p:txBody>
      </p:sp>
      <p:sp>
        <p:nvSpPr>
          <p:cNvPr id="2835" name="CustomShape 10"/>
          <p:cNvSpPr/>
          <p:nvPr/>
        </p:nvSpPr>
        <p:spPr>
          <a:xfrm>
            <a:off x="2463840" y="-773094113280"/>
            <a:ext cx="773094112920" cy="520065038880"/>
          </a:xfrm>
          <a:prstGeom prst="rect">
            <a:avLst/>
          </a:prstGeom>
        </p:spPr>
      </p:sp>
      <p:sp>
        <p:nvSpPr>
          <p:cNvPr id="2836" name="CustomShape 11"/>
          <p:cNvSpPr/>
          <p:nvPr/>
        </p:nvSpPr>
        <p:spPr>
          <a:xfrm>
            <a:off x="2463840" y="-77309411328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OBBLIGATORIE</a:t>
            </a:r>
            <a:endParaRPr/>
          </a:p>
        </p:txBody>
      </p:sp>
      <p:sp>
        <p:nvSpPr>
          <p:cNvPr id="2837" name="CustomShape 12"/>
          <p:cNvSpPr/>
          <p:nvPr/>
        </p:nvSpPr>
        <p:spPr>
          <a:xfrm>
            <a:off x="2463840" y="11392083756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ULTERIORI</a:t>
            </a:r>
            <a:endParaRPr/>
          </a:p>
        </p:txBody>
      </p:sp>
      <p:sp>
        <p:nvSpPr>
          <p:cNvPr id="2838" name="CustomShape 13"/>
          <p:cNvSpPr/>
          <p:nvPr/>
        </p:nvSpPr>
        <p:spPr>
          <a:xfrm>
            <a:off x="2463840" y="-773094113280"/>
            <a:ext cx="773094112920" cy="520065038880"/>
          </a:xfrm>
          <a:prstGeom prst="rect">
            <a:avLst/>
          </a:prstGeom>
        </p:spPr>
      </p:sp>
      <p:sp>
        <p:nvSpPr>
          <p:cNvPr id="2839" name="CustomShape 14"/>
          <p:cNvSpPr/>
          <p:nvPr/>
        </p:nvSpPr>
        <p:spPr>
          <a:xfrm>
            <a:off x="2463840" y="-77309411328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OBBLIGATORIE</a:t>
            </a:r>
            <a:endParaRPr/>
          </a:p>
        </p:txBody>
      </p:sp>
      <p:sp>
        <p:nvSpPr>
          <p:cNvPr id="2840" name="CustomShape 15"/>
          <p:cNvSpPr/>
          <p:nvPr/>
        </p:nvSpPr>
        <p:spPr>
          <a:xfrm>
            <a:off x="990720" y="4343400"/>
            <a:ext cx="2590560" cy="1523520"/>
          </a:xfrm>
          <a:prstGeom prst="rect">
            <a:avLst>
              <a:gd fmla="val 21823" name="adj1"/>
              <a:gd fmla="val 108677" name="adj2"/>
              <a:gd fmla="val 26432" name="adj3"/>
              <a:gd fmla="val 114644" name="adj4"/>
              <a:gd fmla="val 52577" name="adj5"/>
              <a:gd fmla="val 140593" name="adj6"/>
            </a:avLst>
          </a:prstGeom>
          <a:solidFill>
            <a:srgbClr val="ffffff"/>
          </a:solidFill>
          <a:ln w="12600">
            <a:solidFill>
              <a:srgbClr val="0c2d83"/>
            </a:solidFill>
            <a:round/>
          </a:ln>
        </p:spPr>
        <p:txBody>
          <a:bodyPr anchor="ctr" bIns="45000" lIns="90000" rIns="90000" tIns="45000"/>
          <a:p>
            <a:pPr algn="ctr">
              <a:lnSpc>
                <a:spcPct val="100000"/>
              </a:lnSpc>
            </a:pPr>
            <a:r>
              <a:rPr b="1" lang="it-IT" sz="1200">
                <a:solidFill>
                  <a:srgbClr val="00338d"/>
                </a:solidFill>
                <a:latin typeface="Arial"/>
              </a:rPr>
              <a:t>Sono quelle che, pur non essendo obbligatorie per legge,</a:t>
            </a:r>
            <a:endParaRPr/>
          </a:p>
          <a:p>
            <a:pPr algn="ctr">
              <a:lnSpc>
                <a:spcPct val="100000"/>
              </a:lnSpc>
            </a:pPr>
            <a:r>
              <a:rPr b="1" lang="it-IT" sz="1200">
                <a:solidFill>
                  <a:srgbClr val="00338d"/>
                </a:solidFill>
                <a:latin typeface="Arial"/>
              </a:rPr>
              <a:t>sono rese obbligatorie dal loro inserimento nel P.T.P.C..</a:t>
            </a:r>
            <a:endParaRPr/>
          </a:p>
          <a:p>
            <a:pPr algn="ctr">
              <a:lnSpc>
                <a:spcPct val="100000"/>
              </a:lnSpc>
            </a:pPr>
            <a:r>
              <a:rPr b="1" lang="it-IT" sz="1200">
                <a:solidFill>
                  <a:srgbClr val="00338d"/>
                </a:solidFill>
                <a:latin typeface="Arial"/>
              </a:rPr>
              <a:t>Tali misure sono indicate a titolo esemplificativo nell'all.4 al P.N.A.</a:t>
            </a:r>
            <a:endParaRPr/>
          </a:p>
        </p:txBody>
      </p:sp>
      <p:sp>
        <p:nvSpPr>
          <p:cNvPr id="2841" name="CustomShape 16"/>
          <p:cNvSpPr/>
          <p:nvPr/>
        </p:nvSpPr>
        <p:spPr>
          <a:xfrm>
            <a:off x="7238880" y="2666880"/>
            <a:ext cx="2590560" cy="1523520"/>
          </a:xfrm>
          <a:prstGeom prst="rect">
            <a:avLst>
              <a:gd fmla="val 14580" name="adj1"/>
              <a:gd fmla="val -8467" name="adj2"/>
              <a:gd fmla="val 15567" name="adj3"/>
              <a:gd fmla="val -8911" name="adj4"/>
              <a:gd fmla="val 35676" name="adj5"/>
              <a:gd fmla="val -19679" name="adj6"/>
            </a:avLst>
          </a:prstGeom>
          <a:solidFill>
            <a:srgbClr val="ffffff"/>
          </a:solidFill>
          <a:ln w="12600">
            <a:solidFill>
              <a:srgbClr val="7ab800"/>
            </a:solidFill>
            <a:round/>
          </a:ln>
        </p:spPr>
        <p:txBody>
          <a:bodyPr anchor="ctr" bIns="45000" lIns="90000" rIns="90000" tIns="45000"/>
          <a:p>
            <a:pPr algn="ctr">
              <a:lnSpc>
                <a:spcPct val="100000"/>
              </a:lnSpc>
            </a:pPr>
            <a:r>
              <a:rPr b="1" lang="it-IT" sz="1200">
                <a:solidFill>
                  <a:srgbClr val="7ab800"/>
                </a:solidFill>
                <a:latin typeface="Arial"/>
              </a:rPr>
              <a:t>Possono essere obbligatorie o ulteriori.</a:t>
            </a:r>
            <a:endParaRPr/>
          </a:p>
          <a:p>
            <a:pPr algn="ctr">
              <a:lnSpc>
                <a:spcPct val="100000"/>
              </a:lnSpc>
            </a:pPr>
            <a:r>
              <a:rPr b="1" lang="it-IT" sz="1200">
                <a:solidFill>
                  <a:srgbClr val="7ab800"/>
                </a:solidFill>
                <a:latin typeface="Arial"/>
              </a:rPr>
              <a:t>Tali misure sono indicate a titolo esemplificativo nell'all.1 al P.N.A.</a:t>
            </a:r>
            <a:endParaRPr/>
          </a:p>
        </p:txBody>
      </p:sp>
      <p:sp>
        <p:nvSpPr>
          <p:cNvPr id="2842" name="TextShape 17"/>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3" name="CustomShape 1"/>
          <p:cNvSpPr/>
          <p:nvPr/>
        </p:nvSpPr>
        <p:spPr>
          <a:xfrm>
            <a:off x="4714200" y="1448280"/>
            <a:ext cx="1606680" cy="1397880"/>
          </a:xfrm>
          <a:prstGeom prst="rect">
            <a:avLst>
              <a:gd fmla="val 115470" name="adj1"/>
              <a:gd fmla="val 115470" name="adj2"/>
            </a:avLst>
          </a:prstGeom>
          <a:solidFill>
            <a:srgbClr val="ffffff"/>
          </a:solidFill>
          <a:ln>
            <a:solidFill>
              <a:srgbClr val="7ab800"/>
            </a:solidFill>
          </a:ln>
        </p:spPr>
        <p:txBody>
          <a:bodyPr anchor="ctr" bIns="23040" lIns="23040" rIns="23040" tIns="23040"/>
          <a:p>
            <a:pPr algn="ctr">
              <a:lnSpc>
                <a:spcPct val="90000"/>
              </a:lnSpc>
            </a:pPr>
            <a:r>
              <a:rPr b="1" lang="it-IT" sz="600" u="sng">
                <a:solidFill>
                  <a:srgbClr val="ffffff"/>
                </a:solidFill>
                <a:latin typeface="Arial"/>
              </a:rPr>
              <a:t>MISURE DI CARATTERE TRASVERSALE</a:t>
            </a:r>
            <a:endParaRPr/>
          </a:p>
        </p:txBody>
      </p:sp>
      <p:sp>
        <p:nvSpPr>
          <p:cNvPr id="2844" name="CustomShape 2"/>
          <p:cNvSpPr/>
          <p:nvPr/>
        </p:nvSpPr>
        <p:spPr>
          <a:xfrm>
            <a:off x="4756680" y="1769400"/>
            <a:ext cx="1793160" cy="963720"/>
          </a:xfrm>
          <a:prstGeom prst="rect">
            <a:avLst/>
          </a:prstGeom>
        </p:spPr>
      </p:sp>
      <p:sp>
        <p:nvSpPr>
          <p:cNvPr id="2845" name="CustomShape 3"/>
          <p:cNvSpPr/>
          <p:nvPr/>
        </p:nvSpPr>
        <p:spPr>
          <a:xfrm>
            <a:off x="3204360" y="1448280"/>
            <a:ext cx="1606680" cy="1397880"/>
          </a:xfrm>
          <a:prstGeom prst="rect">
            <a:avLst>
              <a:gd fmla="val 115470" name="adj1"/>
              <a:gd fmla="val 115470" name="adj2"/>
            </a:avLst>
          </a:prstGeom>
          <a:solidFill>
            <a:srgbClr val="ffffff"/>
          </a:solidFill>
          <a:ln>
            <a:solidFill>
              <a:srgbClr val="007c92"/>
            </a:solidFill>
          </a:ln>
        </p:spPr>
        <p:txBody>
          <a:bodyPr anchor="ctr" bIns="0" lIns="0" rIns="0" tIns="0"/>
          <a:p>
            <a:pPr algn="ctr">
              <a:lnSpc>
                <a:spcPct val="90000"/>
              </a:lnSpc>
            </a:pPr>
            <a:r>
              <a:rPr b="1" lang="it-IT" sz="600" u="sng">
                <a:solidFill>
                  <a:srgbClr val="ffffff"/>
                </a:solidFill>
                <a:latin typeface="Arial"/>
              </a:rPr>
              <a:t>MISURE OBBLIGATORIE</a:t>
            </a:r>
            <a:endParaRPr/>
          </a:p>
        </p:txBody>
      </p:sp>
      <p:sp>
        <p:nvSpPr>
          <p:cNvPr id="2846" name="CustomShape 4"/>
          <p:cNvSpPr/>
          <p:nvPr/>
        </p:nvSpPr>
        <p:spPr>
          <a:xfrm>
            <a:off x="3956400" y="2812320"/>
            <a:ext cx="1606680" cy="1397880"/>
          </a:xfrm>
          <a:prstGeom prst="rect">
            <a:avLst>
              <a:gd fmla="val 115470" name="adj1"/>
              <a:gd fmla="val 115470" name="adj2"/>
            </a:avLst>
          </a:prstGeom>
          <a:solidFill>
            <a:srgbClr val="00338d"/>
          </a:solidFill>
          <a:ln>
            <a:solidFill>
              <a:srgbClr val="0c2d83"/>
            </a:solidFill>
          </a:ln>
        </p:spPr>
        <p:txBody>
          <a:bodyPr anchor="ctr" lIns="45720" rIns="45720"/>
          <a:p>
            <a:pPr algn="ctr">
              <a:lnSpc>
                <a:spcPct val="90000"/>
              </a:lnSpc>
            </a:pPr>
            <a:r>
              <a:rPr b="1" lang="it-IT" sz="1200" u="sng">
                <a:solidFill>
                  <a:srgbClr val="ffffff"/>
                </a:solidFill>
                <a:latin typeface="Arial"/>
              </a:rPr>
              <a:t>MISURE ULTERIORI</a:t>
            </a:r>
            <a:endParaRPr/>
          </a:p>
        </p:txBody>
      </p:sp>
      <p:sp>
        <p:nvSpPr>
          <p:cNvPr id="2847" name="CustomShape 5"/>
          <p:cNvSpPr/>
          <p:nvPr/>
        </p:nvSpPr>
        <p:spPr>
          <a:xfrm>
            <a:off x="765000" y="3133440"/>
            <a:ext cx="1735200" cy="963720"/>
          </a:xfrm>
          <a:prstGeom prst="rect">
            <a:avLst/>
          </a:prstGeom>
        </p:spPr>
      </p:sp>
      <p:sp>
        <p:nvSpPr>
          <p:cNvPr id="2848" name="CustomShape 6"/>
          <p:cNvSpPr/>
          <p:nvPr/>
        </p:nvSpPr>
        <p:spPr>
          <a:xfrm>
            <a:off x="5466600" y="2812320"/>
            <a:ext cx="1606680" cy="1397880"/>
          </a:xfrm>
          <a:prstGeom prst="rect">
            <a:avLst>
              <a:gd fmla="val 115470" name="adj1"/>
              <a:gd fmla="val 115470" name="adj2"/>
            </a:avLst>
          </a:prstGeom>
          <a:solidFill>
            <a:srgbClr val="ffffff"/>
          </a:solidFill>
        </p:spPr>
      </p:sp>
      <p:sp>
        <p:nvSpPr>
          <p:cNvPr id="2849" name="CustomShape 7"/>
          <p:cNvSpPr/>
          <p:nvPr/>
        </p:nvSpPr>
        <p:spPr>
          <a:xfrm>
            <a:off x="380880" y="1447920"/>
            <a:ext cx="773094112920" cy="-272160"/>
          </a:xfrm>
          <a:prstGeom prst="rect">
            <a:avLst>
              <a:gd fmla="val 25000" name="adj1"/>
              <a:gd fmla="val 115470" name="adj2"/>
            </a:avLst>
          </a:prstGeom>
        </p:spPr>
        <p:txBody>
          <a:bodyPr bIns="45000" lIns="90000" rIns="90000" tIns="45000"/>
          <a:p>
            <a:r>
              <a:rPr b="1" lang="it-IT" sz="600" u="sng"/>
              <a:t>MISURE DI CARATTERE TRASVERSALE</a:t>
            </a:r>
            <a:endParaRPr/>
          </a:p>
        </p:txBody>
      </p:sp>
      <p:sp>
        <p:nvSpPr>
          <p:cNvPr id="2850" name="CustomShape 8"/>
          <p:cNvSpPr/>
          <p:nvPr/>
        </p:nvSpPr>
        <p:spPr>
          <a:xfrm>
            <a:off x="380880" y="-773094113280"/>
            <a:ext cx="773094112920" cy="351043874640"/>
          </a:xfrm>
          <a:prstGeom prst="rect">
            <a:avLst/>
          </a:prstGeom>
        </p:spPr>
      </p:sp>
      <p:sp>
        <p:nvSpPr>
          <p:cNvPr id="2851" name="CustomShape 9"/>
          <p:cNvSpPr/>
          <p:nvPr/>
        </p:nvSpPr>
        <p:spPr>
          <a:xfrm>
            <a:off x="380880" y="-773094113280"/>
            <a:ext cx="773094112920" cy="-272160"/>
          </a:xfrm>
          <a:prstGeom prst="rect">
            <a:avLst>
              <a:gd fmla="val 25000" name="adj1"/>
              <a:gd fmla="val 115470" name="adj2"/>
            </a:avLst>
          </a:prstGeom>
        </p:spPr>
        <p:txBody>
          <a:bodyPr bIns="45000" lIns="90000" rIns="90000" tIns="45000"/>
          <a:p>
            <a:r>
              <a:rPr b="1" lang="it-IT" sz="600" u="sng">
                <a:solidFill>
                  <a:srgbClr val="ffffff"/>
                </a:solidFill>
              </a:rPr>
              <a:t>MISURE OBBLIGATORIE</a:t>
            </a:r>
            <a:endParaRPr/>
          </a:p>
        </p:txBody>
      </p:sp>
      <p:sp>
        <p:nvSpPr>
          <p:cNvPr id="2852" name="CustomShape 10"/>
          <p:cNvSpPr/>
          <p:nvPr/>
        </p:nvSpPr>
        <p:spPr>
          <a:xfrm>
            <a:off x="380880" y="76896772920"/>
            <a:ext cx="773094112920" cy="-400320"/>
          </a:xfrm>
          <a:prstGeom prst="rect">
            <a:avLst>
              <a:gd fmla="val 25000" name="adj1"/>
              <a:gd fmla="val 115470" name="adj2"/>
            </a:avLst>
          </a:prstGeom>
        </p:spPr>
        <p:txBody>
          <a:bodyPr bIns="45000" lIns="90000" rIns="90000" tIns="45000"/>
          <a:p>
            <a:r>
              <a:rPr b="1" lang="it-IT" sz="1200" u="sng">
                <a:solidFill>
                  <a:srgbClr val="ffffff"/>
                </a:solidFill>
              </a:rPr>
              <a:t>MISURE ULTERIORI</a:t>
            </a:r>
            <a:endParaRPr/>
          </a:p>
        </p:txBody>
      </p:sp>
      <p:sp>
        <p:nvSpPr>
          <p:cNvPr id="2853" name="CustomShape 11"/>
          <p:cNvSpPr/>
          <p:nvPr/>
        </p:nvSpPr>
        <p:spPr>
          <a:xfrm>
            <a:off x="380880" y="-773094113280"/>
            <a:ext cx="773094112920" cy="351043874640"/>
          </a:xfrm>
          <a:prstGeom prst="rect">
            <a:avLst/>
          </a:prstGeom>
        </p:spPr>
      </p:sp>
      <p:sp>
        <p:nvSpPr>
          <p:cNvPr id="2854" name="CustomShape 12"/>
          <p:cNvSpPr/>
          <p:nvPr/>
        </p:nvSpPr>
        <p:spPr>
          <a:xfrm>
            <a:off x="380880" y="-773094113280"/>
            <a:ext cx="773094112920" cy="-272160"/>
          </a:xfrm>
          <a:prstGeom prst="rect">
            <a:avLst>
              <a:gd fmla="val 25000" name="adj1"/>
              <a:gd fmla="val 115470" name="adj2"/>
            </a:avLst>
          </a:prstGeom>
        </p:spPr>
        <p:txBody>
          <a:bodyPr bIns="45000" lIns="90000" rIns="90000" tIns="45000"/>
          <a:p>
            <a:r>
              <a:rPr b="1" lang="it-IT" sz="600" u="sng">
                <a:solidFill>
                  <a:srgbClr val="ffffff"/>
                </a:solidFill>
              </a:rPr>
              <a:t>MISURE OBBLIGATORIE</a:t>
            </a:r>
            <a:endParaRPr/>
          </a:p>
        </p:txBody>
      </p:sp>
      <p:sp>
        <p:nvSpPr>
          <p:cNvPr id="2855" name="CustomShape 13"/>
          <p:cNvSpPr/>
          <p:nvPr/>
        </p:nvSpPr>
        <p:spPr>
          <a:xfrm>
            <a:off x="5486400" y="1905120"/>
            <a:ext cx="1904760" cy="1676160"/>
          </a:xfrm>
          <a:prstGeom prst="rect">
            <a:avLst>
              <a:gd fmla="val 18750" name="adj1"/>
              <a:gd fmla="val -8333" name="adj2"/>
              <a:gd fmla="val 106415" name="adj3"/>
              <a:gd fmla="val -78363" name="adj4"/>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Per l’individuazione e la scelta delle misure ulteriori è opportuno stabilire un</a:t>
            </a:r>
            <a:endParaRPr/>
          </a:p>
          <a:p>
            <a:pPr algn="ctr">
              <a:lnSpc>
                <a:spcPct val="100000"/>
              </a:lnSpc>
            </a:pPr>
            <a:r>
              <a:rPr b="1" lang="it-IT" sz="1200">
                <a:solidFill>
                  <a:srgbClr val="00338d"/>
                </a:solidFill>
                <a:latin typeface="Arial"/>
              </a:rPr>
              <a:t>confronto mediante il coinvolgimento dei </a:t>
            </a:r>
            <a:r>
              <a:rPr b="1" lang="it-IT" sz="1200" u="sng">
                <a:solidFill>
                  <a:srgbClr val="00338d"/>
                </a:solidFill>
                <a:latin typeface="Arial"/>
              </a:rPr>
              <a:t>titolari del rischio</a:t>
            </a:r>
            <a:endParaRPr/>
          </a:p>
        </p:txBody>
      </p:sp>
      <p:sp>
        <p:nvSpPr>
          <p:cNvPr id="2856" name="CustomShape 14"/>
          <p:cNvSpPr/>
          <p:nvPr/>
        </p:nvSpPr>
        <p:spPr>
          <a:xfrm>
            <a:off x="5960880" y="4800600"/>
            <a:ext cx="3657240" cy="1142640"/>
          </a:xfrm>
          <a:prstGeom prst="rect">
            <a:avLst>
              <a:gd fmla="val 16667" name="adj"/>
            </a:avLst>
          </a:prstGeom>
          <a:solidFill>
            <a:srgbClr val="ffffff"/>
          </a:solidFill>
          <a:ln w="12600">
            <a:solidFill>
              <a:srgbClr val="00338d"/>
            </a:solidFill>
            <a:round/>
          </a:ln>
        </p:spPr>
        <p:txBody>
          <a:bodyPr anchor="ctr" bIns="45000" lIns="90000" rIns="90000" tIns="45000"/>
          <a:p>
            <a:pPr algn="ctr">
              <a:lnSpc>
                <a:spcPct val="100000"/>
              </a:lnSpc>
            </a:pPr>
            <a:r>
              <a:rPr b="1" lang="it-IT" sz="1200" u="sng">
                <a:solidFill>
                  <a:srgbClr val="00338d"/>
                </a:solidFill>
                <a:latin typeface="Arial"/>
              </a:rPr>
              <a:t>TITOLARE DEL RISCHIO</a:t>
            </a:r>
            <a:r>
              <a:rPr b="1" lang="it-IT" sz="1200">
                <a:solidFill>
                  <a:srgbClr val="00338d"/>
                </a:solidFill>
                <a:latin typeface="Arial"/>
              </a:rPr>
              <a:t> = "</a:t>
            </a:r>
            <a:r>
              <a:rPr b="1" i="1" lang="it-IT" sz="1200">
                <a:solidFill>
                  <a:srgbClr val="00338d"/>
                </a:solidFill>
                <a:latin typeface="Arial"/>
              </a:rPr>
              <a:t>persona con la responsabilità e l’autorità per gestire il rischio</a:t>
            </a:r>
            <a:r>
              <a:rPr b="1" lang="it-IT" sz="1200">
                <a:solidFill>
                  <a:srgbClr val="00338d"/>
                </a:solidFill>
                <a:latin typeface="Arial"/>
              </a:rPr>
              <a:t>"</a:t>
            </a:r>
            <a:endParaRPr/>
          </a:p>
        </p:txBody>
      </p:sp>
      <p:pic>
        <p:nvPicPr>
          <p:cNvPr descr="" id="2857" name="Immagine 10"/>
          <p:cNvPicPr/>
          <p:nvPr/>
        </p:nvPicPr>
        <p:blipFill>
          <a:blip r:embed="rId1"/>
          <a:stretch>
            <a:fillRect/>
          </a:stretch>
        </p:blipFill>
        <p:spPr>
          <a:xfrm>
            <a:off x="5642640" y="4482360"/>
            <a:ext cx="636480" cy="636480"/>
          </a:xfrm>
          <a:prstGeom prst="rect">
            <a:avLst/>
          </a:prstGeom>
        </p:spPr>
      </p:pic>
      <p:sp>
        <p:nvSpPr>
          <p:cNvPr id="2858" name="TextShape 1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9" name="CustomShape 1"/>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860" name="CustomShape 2"/>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861" name="CustomShape 3"/>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862" name="CustomShape 4"/>
          <p:cNvSpPr/>
          <p:nvPr/>
        </p:nvSpPr>
        <p:spPr>
          <a:xfrm>
            <a:off x="560520" y="2057400"/>
            <a:ext cx="3024000" cy="799560"/>
          </a:xfrm>
          <a:prstGeom prst="rect">
            <a:avLst/>
          </a:prstGeom>
        </p:spPr>
        <p:txBody>
          <a:bodyPr bIns="0" lIns="0" rIns="0" tIns="0"/>
          <a:p>
            <a:pPr>
              <a:lnSpc>
                <a:spcPct val="100000"/>
              </a:lnSpc>
            </a:pPr>
            <a:r>
              <a:rPr i="1" lang="it-IT" sz="1050">
                <a:solidFill>
                  <a:srgbClr val="00338d"/>
                </a:solidFill>
                <a:latin typeface="Arial"/>
              </a:rPr>
              <a:t>Intensificazione dei controlli a campione sulle dichiarazioni sostitutive di certificazione e di atto notorio rese dai dipendenti e dagli utenti ai sensi degli artt. 46-49 del d.P.R. n. 445 del 2000 (artt. 71 e 72 del d.P.R. n. 445 del 2000)</a:t>
            </a:r>
            <a:endParaRPr/>
          </a:p>
        </p:txBody>
      </p:sp>
      <p:sp>
        <p:nvSpPr>
          <p:cNvPr id="2863" name="CustomShape 5"/>
          <p:cNvSpPr/>
          <p:nvPr/>
        </p:nvSpPr>
        <p:spPr>
          <a:xfrm>
            <a:off x="560520" y="3645000"/>
            <a:ext cx="3096000" cy="799560"/>
          </a:xfrm>
          <a:prstGeom prst="rect">
            <a:avLst/>
          </a:prstGeom>
        </p:spPr>
        <p:txBody>
          <a:bodyPr bIns="0" lIns="0" rIns="0" tIns="0"/>
          <a:p>
            <a:pPr>
              <a:lnSpc>
                <a:spcPct val="100000"/>
              </a:lnSpc>
            </a:pPr>
            <a:r>
              <a:rPr i="1" lang="it-IT" sz="1050">
                <a:solidFill>
                  <a:srgbClr val="00338d"/>
                </a:solidFill>
                <a:latin typeface="Arial"/>
              </a:rPr>
              <a:t>Razionalizzazione organizzativa dei controlli di cui al punto a), mediante potenziamento del servizio ispettivo dell’amministrazione (art. 1, comma 62, l. n. 662 del 1996) rispetto a tutte le verifiche sulle dichiarazioni (art. 72 d.P.R. n. 445 del 2000).</a:t>
            </a:r>
            <a:endParaRPr/>
          </a:p>
        </p:txBody>
      </p:sp>
      <p:sp>
        <p:nvSpPr>
          <p:cNvPr id="2864" name="CustomShape 6"/>
          <p:cNvSpPr/>
          <p:nvPr/>
        </p:nvSpPr>
        <p:spPr>
          <a:xfrm>
            <a:off x="560520" y="141264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INTENSIFICAZIONE CONTROLLI A CAMPIONE SU DICHIARAZIONI SOSTITUTIVE</a:t>
            </a:r>
            <a:endParaRPr/>
          </a:p>
        </p:txBody>
      </p:sp>
      <p:sp>
        <p:nvSpPr>
          <p:cNvPr id="2865" name="CustomShape 7"/>
          <p:cNvSpPr/>
          <p:nvPr/>
        </p:nvSpPr>
        <p:spPr>
          <a:xfrm>
            <a:off x="3872880" y="141264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66" name="CustomShape 8"/>
          <p:cNvSpPr/>
          <p:nvPr/>
        </p:nvSpPr>
        <p:spPr>
          <a:xfrm>
            <a:off x="6465240" y="141264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67" name="CustomShape 9"/>
          <p:cNvSpPr/>
          <p:nvPr/>
        </p:nvSpPr>
        <p:spPr>
          <a:xfrm>
            <a:off x="560520" y="2997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RAZIONALIZZAZIONE ORGANIZZATIVA DEI CONTROLLI A CAMPIONE DI CUI SOPRA</a:t>
            </a:r>
            <a:endParaRPr/>
          </a:p>
        </p:txBody>
      </p:sp>
      <p:sp>
        <p:nvSpPr>
          <p:cNvPr id="2868" name="CustomShape 10"/>
          <p:cNvSpPr/>
          <p:nvPr/>
        </p:nvSpPr>
        <p:spPr>
          <a:xfrm>
            <a:off x="560520" y="5157360"/>
            <a:ext cx="3240000" cy="1119240"/>
          </a:xfrm>
          <a:prstGeom prst="rect">
            <a:avLst/>
          </a:prstGeom>
        </p:spPr>
        <p:txBody>
          <a:bodyPr bIns="0" lIns="0" rIns="0" tIns="0"/>
          <a:p>
            <a:pPr>
              <a:lnSpc>
                <a:spcPct val="100000"/>
              </a:lnSpc>
            </a:pPr>
            <a:r>
              <a:rPr i="1" lang="it-IT" sz="1050">
                <a:solidFill>
                  <a:srgbClr val="00338d"/>
                </a:solidFill>
                <a:latin typeface="Arial"/>
              </a:rPr>
              <a:t>Promozione di convenzioni tra amministrazioni per l’accesso alle banche dati istituzionali contenenti informazioni e dati relativi a stati, qualità personali e fatti di cui agli artt. 46 e 47 del d.P.R. n. 445 del 2000, disciplinando le modalità di accesso ai dati da parte delle amministrazioni procedenti senza oneri a loro carico (art. 58, comma 2, d.lgs. n. 82 del 2005).</a:t>
            </a:r>
            <a:endParaRPr/>
          </a:p>
        </p:txBody>
      </p:sp>
      <p:sp>
        <p:nvSpPr>
          <p:cNvPr id="2869" name="CustomShape 11"/>
          <p:cNvSpPr/>
          <p:nvPr/>
        </p:nvSpPr>
        <p:spPr>
          <a:xfrm>
            <a:off x="560520" y="4509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CONVENZIONI TRA PP.AA. PER ACCESSO A BANCHE DATI</a:t>
            </a:r>
            <a:endParaRPr/>
          </a:p>
        </p:txBody>
      </p:sp>
      <p:sp>
        <p:nvSpPr>
          <p:cNvPr id="2870" name="CustomShape 12"/>
          <p:cNvSpPr/>
          <p:nvPr/>
        </p:nvSpPr>
        <p:spPr>
          <a:xfrm>
            <a:off x="3872880" y="2997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71" name="CustomShape 13"/>
          <p:cNvSpPr/>
          <p:nvPr/>
        </p:nvSpPr>
        <p:spPr>
          <a:xfrm>
            <a:off x="6465240" y="2997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72" name="CustomShape 14"/>
          <p:cNvSpPr/>
          <p:nvPr/>
        </p:nvSpPr>
        <p:spPr>
          <a:xfrm>
            <a:off x="3872880" y="4509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73" name="CustomShape 15"/>
          <p:cNvSpPr/>
          <p:nvPr/>
        </p:nvSpPr>
        <p:spPr>
          <a:xfrm>
            <a:off x="6465240" y="4509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74"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5" name="CustomShape 1"/>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876" name="CustomShape 2"/>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877" name="CustomShape 3"/>
          <p:cNvSpPr/>
          <p:nvPr/>
        </p:nvSpPr>
        <p:spPr>
          <a:xfrm>
            <a:off x="560520" y="2133000"/>
            <a:ext cx="3024000" cy="639720"/>
          </a:xfrm>
          <a:prstGeom prst="rect">
            <a:avLst/>
          </a:prstGeom>
        </p:spPr>
        <p:txBody>
          <a:bodyPr bIns="0" lIns="0" rIns="0" tIns="0"/>
          <a:p>
            <a:pPr>
              <a:lnSpc>
                <a:spcPct val="100000"/>
              </a:lnSpc>
            </a:pPr>
            <a:r>
              <a:rPr i="1" lang="it-IT" sz="1050">
                <a:solidFill>
                  <a:srgbClr val="00338d"/>
                </a:solidFill>
                <a:latin typeface="Arial"/>
              </a:rPr>
              <a:t>Affidamento delle ispezioni, dei controlli e degli atti di vigilanza di competenza dell’amministrazione ad almeno due dipendenti abbinati secondo rotazione casuale</a:t>
            </a:r>
            <a:endParaRPr/>
          </a:p>
        </p:txBody>
      </p:sp>
      <p:sp>
        <p:nvSpPr>
          <p:cNvPr id="2878" name="CustomShape 4"/>
          <p:cNvSpPr/>
          <p:nvPr/>
        </p:nvSpPr>
        <p:spPr>
          <a:xfrm>
            <a:off x="560520" y="3645000"/>
            <a:ext cx="3096000" cy="799560"/>
          </a:xfrm>
          <a:prstGeom prst="rect">
            <a:avLst/>
          </a:prstGeom>
        </p:spPr>
        <p:txBody>
          <a:bodyPr bIns="0" lIns="0" rIns="0" tIns="0"/>
          <a:p>
            <a:pPr>
              <a:lnSpc>
                <a:spcPct val="100000"/>
              </a:lnSpc>
            </a:pPr>
            <a:r>
              <a:rPr i="1" lang="it-IT" sz="1050">
                <a:solidFill>
                  <a:srgbClr val="00338d"/>
                </a:solidFill>
                <a:latin typeface="Arial"/>
              </a:rPr>
              <a:t>Previsione della presenza di più funzionari in occasione dello svolgimento di procedure o procedimenti “sensibili”, anche se la responsabilità del procedimento o del processo è affidata ad un unico funzionario</a:t>
            </a:r>
            <a:endParaRPr/>
          </a:p>
        </p:txBody>
      </p:sp>
      <p:sp>
        <p:nvSpPr>
          <p:cNvPr id="2879" name="CustomShape 5"/>
          <p:cNvSpPr/>
          <p:nvPr/>
        </p:nvSpPr>
        <p:spPr>
          <a:xfrm>
            <a:off x="560520" y="141264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ROTAZIONE NELLE ISPEZIONI, CONTROLLI E ATTI DI VIGILANZA</a:t>
            </a:r>
            <a:endParaRPr/>
          </a:p>
        </p:txBody>
      </p:sp>
      <p:sp>
        <p:nvSpPr>
          <p:cNvPr id="2880" name="CustomShape 6"/>
          <p:cNvSpPr/>
          <p:nvPr/>
        </p:nvSpPr>
        <p:spPr>
          <a:xfrm>
            <a:off x="3872880" y="141264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81" name="CustomShape 7"/>
          <p:cNvSpPr/>
          <p:nvPr/>
        </p:nvSpPr>
        <p:spPr>
          <a:xfrm>
            <a:off x="6465240" y="141264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82" name="CustomShape 8"/>
          <p:cNvSpPr/>
          <p:nvPr/>
        </p:nvSpPr>
        <p:spPr>
          <a:xfrm>
            <a:off x="560520" y="2997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ASSISTENZA DI FUNZIONARI ESTRANEI AL PROCEDIMENTO A PROCEDIMENTI “SENSIBILI”</a:t>
            </a:r>
            <a:endParaRPr/>
          </a:p>
        </p:txBody>
      </p:sp>
      <p:sp>
        <p:nvSpPr>
          <p:cNvPr id="2883" name="CustomShape 9"/>
          <p:cNvSpPr/>
          <p:nvPr/>
        </p:nvSpPr>
        <p:spPr>
          <a:xfrm>
            <a:off x="560520" y="5250240"/>
            <a:ext cx="3240000" cy="1119240"/>
          </a:xfrm>
          <a:prstGeom prst="rect">
            <a:avLst/>
          </a:prstGeom>
        </p:spPr>
        <p:txBody>
          <a:bodyPr bIns="0" lIns="0" rIns="0" tIns="0"/>
          <a:p>
            <a:pPr>
              <a:lnSpc>
                <a:spcPct val="100000"/>
              </a:lnSpc>
            </a:pPr>
            <a:r>
              <a:rPr i="1" lang="it-IT" sz="1050">
                <a:solidFill>
                  <a:srgbClr val="00338d"/>
                </a:solidFill>
                <a:latin typeface="Arial"/>
              </a:rPr>
              <a:t>Individuazione di “orari di disponibilità” dell’U.P.D. durante i quali i funzionari addetti sono disponibili ad ascoltare ed indirizzare i dipendenti dell’amministrazione su situazioni o comportamenti, al fine di prevenire la commissione di fatti corruttivi e di illeciti disciplinari (art. 15, comma 3, d.P.R. n. 62 del 2013).</a:t>
            </a:r>
            <a:endParaRPr/>
          </a:p>
        </p:txBody>
      </p:sp>
      <p:sp>
        <p:nvSpPr>
          <p:cNvPr id="2884" name="CustomShape 10"/>
          <p:cNvSpPr/>
          <p:nvPr/>
        </p:nvSpPr>
        <p:spPr>
          <a:xfrm>
            <a:off x="560520" y="4653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ORARI DI DISPONIBILITA’ DELL’U.P.D.</a:t>
            </a:r>
            <a:endParaRPr/>
          </a:p>
        </p:txBody>
      </p:sp>
      <p:sp>
        <p:nvSpPr>
          <p:cNvPr id="2885" name="CustomShape 11"/>
          <p:cNvSpPr/>
          <p:nvPr/>
        </p:nvSpPr>
        <p:spPr>
          <a:xfrm>
            <a:off x="3872880" y="2997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86" name="CustomShape 12"/>
          <p:cNvSpPr/>
          <p:nvPr/>
        </p:nvSpPr>
        <p:spPr>
          <a:xfrm>
            <a:off x="6465240" y="2997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87" name="CustomShape 13"/>
          <p:cNvSpPr/>
          <p:nvPr/>
        </p:nvSpPr>
        <p:spPr>
          <a:xfrm>
            <a:off x="3872880" y="4653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88" name="CustomShape 14"/>
          <p:cNvSpPr/>
          <p:nvPr/>
        </p:nvSpPr>
        <p:spPr>
          <a:xfrm>
            <a:off x="6465240" y="4653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89" name="CustomShape 15"/>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890"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1" name="CustomShape 1"/>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892" name="CustomShape 2"/>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893" name="CustomShape 3"/>
          <p:cNvSpPr/>
          <p:nvPr/>
        </p:nvSpPr>
        <p:spPr>
          <a:xfrm>
            <a:off x="560520" y="2133000"/>
            <a:ext cx="3024000" cy="1279080"/>
          </a:xfrm>
          <a:prstGeom prst="rect">
            <a:avLst/>
          </a:prstGeom>
        </p:spPr>
        <p:txBody>
          <a:bodyPr bIns="0" lIns="0" rIns="0" tIns="0"/>
          <a:p>
            <a:pPr>
              <a:lnSpc>
                <a:spcPct val="100000"/>
              </a:lnSpc>
            </a:pPr>
            <a:r>
              <a:rPr i="1" lang="it-IT" sz="1050">
                <a:solidFill>
                  <a:srgbClr val="00338d"/>
                </a:solidFill>
                <a:latin typeface="Arial"/>
              </a:rPr>
              <a:t>Pubblicazione sul sito internet dell’amministrazione di casi esemplificativi anonimi, tratti dall’esperienza concreta dell’amministrazione, in cui si prospetta il comportamento non adeguato, che realizza l’illecito disciplinare, e il comportamento che invece sarebbe stato adeguato, anche sulla base dei pareri resi dalla C.I.V.I.T. ai sensi dell’art. 1, co ma 2, lett. d), della l. n. 190 del 2012.</a:t>
            </a:r>
            <a:endParaRPr/>
          </a:p>
        </p:txBody>
      </p:sp>
      <p:sp>
        <p:nvSpPr>
          <p:cNvPr id="2894" name="CustomShape 4"/>
          <p:cNvSpPr/>
          <p:nvPr/>
        </p:nvSpPr>
        <p:spPr>
          <a:xfrm>
            <a:off x="560520" y="4547880"/>
            <a:ext cx="3096000" cy="959400"/>
          </a:xfrm>
          <a:prstGeom prst="rect">
            <a:avLst/>
          </a:prstGeom>
        </p:spPr>
        <p:txBody>
          <a:bodyPr bIns="0" lIns="0" rIns="0" tIns="0"/>
          <a:p>
            <a:pPr>
              <a:lnSpc>
                <a:spcPct val="100000"/>
              </a:lnSpc>
            </a:pPr>
            <a:r>
              <a:rPr i="1" lang="it-IT" sz="1050">
                <a:solidFill>
                  <a:srgbClr val="00338d"/>
                </a:solidFill>
                <a:latin typeface="Arial"/>
              </a:rPr>
              <a:t>Inserire apposite disposizioni nei Codici di comportamento settoriali per fronteggiare situazioni di rischio specifico (ad es. per particolari tipologie professionali, per condotte standard da seguire in particolari situazioni, come nel caso di accessi presso l’utenza)</a:t>
            </a:r>
            <a:endParaRPr/>
          </a:p>
        </p:txBody>
      </p:sp>
      <p:sp>
        <p:nvSpPr>
          <p:cNvPr id="2895" name="CustomShape 5"/>
          <p:cNvSpPr/>
          <p:nvPr/>
        </p:nvSpPr>
        <p:spPr>
          <a:xfrm>
            <a:off x="560520" y="141264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PUBBLICAZIONE TELEMATICA DI “CASISTICHE GUIDA”</a:t>
            </a:r>
            <a:endParaRPr/>
          </a:p>
        </p:txBody>
      </p:sp>
      <p:sp>
        <p:nvSpPr>
          <p:cNvPr id="2896" name="CustomShape 6"/>
          <p:cNvSpPr/>
          <p:nvPr/>
        </p:nvSpPr>
        <p:spPr>
          <a:xfrm>
            <a:off x="3872880" y="141264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897" name="CustomShape 7"/>
          <p:cNvSpPr/>
          <p:nvPr/>
        </p:nvSpPr>
        <p:spPr>
          <a:xfrm>
            <a:off x="6465240" y="141264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898" name="CustomShape 8"/>
          <p:cNvSpPr/>
          <p:nvPr/>
        </p:nvSpPr>
        <p:spPr>
          <a:xfrm>
            <a:off x="560520" y="3861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CUSTOMIZZAZIONE DEI CODICI DI COMPORTAMENTO RISPETTO A PECULIARI CASISTICHE PROCEDIMENTALI</a:t>
            </a:r>
            <a:endParaRPr/>
          </a:p>
        </p:txBody>
      </p:sp>
      <p:sp>
        <p:nvSpPr>
          <p:cNvPr id="2899" name="CustomShape 9"/>
          <p:cNvSpPr/>
          <p:nvPr/>
        </p:nvSpPr>
        <p:spPr>
          <a:xfrm>
            <a:off x="3872880" y="3861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00" name="CustomShape 10"/>
          <p:cNvSpPr/>
          <p:nvPr/>
        </p:nvSpPr>
        <p:spPr>
          <a:xfrm>
            <a:off x="6465240" y="3861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01" name="CustomShape 11"/>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902"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3" name="CustomShape 1"/>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904" name="CustomShape 2"/>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905" name="CustomShape 3"/>
          <p:cNvSpPr/>
          <p:nvPr/>
        </p:nvSpPr>
        <p:spPr>
          <a:xfrm>
            <a:off x="560520" y="2133000"/>
            <a:ext cx="3024000" cy="639720"/>
          </a:xfrm>
          <a:prstGeom prst="rect">
            <a:avLst/>
          </a:prstGeom>
        </p:spPr>
        <p:txBody>
          <a:bodyPr bIns="0" lIns="0" rIns="0" tIns="0"/>
          <a:p>
            <a:pPr>
              <a:lnSpc>
                <a:spcPct val="100000"/>
              </a:lnSpc>
            </a:pPr>
            <a:r>
              <a:rPr i="1" lang="it-IT" sz="1050">
                <a:solidFill>
                  <a:srgbClr val="00338d"/>
                </a:solidFill>
                <a:latin typeface="Arial"/>
              </a:rPr>
              <a:t>Introduzione di procedure che prevedano che i verbali relativi ai servizi svolti presso l’utenza debbano essere sempre sottoscritti dall’utente destinatario.</a:t>
            </a:r>
            <a:endParaRPr/>
          </a:p>
        </p:txBody>
      </p:sp>
      <p:sp>
        <p:nvSpPr>
          <p:cNvPr id="2906" name="CustomShape 4"/>
          <p:cNvSpPr/>
          <p:nvPr/>
        </p:nvSpPr>
        <p:spPr>
          <a:xfrm>
            <a:off x="560520" y="3501000"/>
            <a:ext cx="3096000" cy="479880"/>
          </a:xfrm>
          <a:prstGeom prst="rect">
            <a:avLst/>
          </a:prstGeom>
        </p:spPr>
        <p:txBody>
          <a:bodyPr bIns="0" lIns="0" rIns="0" tIns="0"/>
          <a:p>
            <a:pPr>
              <a:lnSpc>
                <a:spcPct val="100000"/>
              </a:lnSpc>
            </a:pPr>
            <a:r>
              <a:rPr i="1" lang="it-IT" sz="1050">
                <a:solidFill>
                  <a:srgbClr val="00338d"/>
                </a:solidFill>
                <a:latin typeface="Arial"/>
              </a:rPr>
              <a:t>In caso di delega di potere, programmazione ed effettuazione di controlli a campione sulle modalità di esercizio della delega</a:t>
            </a:r>
            <a:endParaRPr/>
          </a:p>
        </p:txBody>
      </p:sp>
      <p:sp>
        <p:nvSpPr>
          <p:cNvPr id="2907" name="CustomShape 5"/>
          <p:cNvSpPr/>
          <p:nvPr/>
        </p:nvSpPr>
        <p:spPr>
          <a:xfrm>
            <a:off x="560520" y="141264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SOTTOSCRIZIONE DEI VERBALI NEI SERVIZI SVOLTI ALL’UTENZA</a:t>
            </a:r>
            <a:endParaRPr/>
          </a:p>
        </p:txBody>
      </p:sp>
      <p:sp>
        <p:nvSpPr>
          <p:cNvPr id="2908" name="CustomShape 6"/>
          <p:cNvSpPr/>
          <p:nvPr/>
        </p:nvSpPr>
        <p:spPr>
          <a:xfrm>
            <a:off x="3872880" y="141264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09" name="CustomShape 7"/>
          <p:cNvSpPr/>
          <p:nvPr/>
        </p:nvSpPr>
        <p:spPr>
          <a:xfrm>
            <a:off x="6465240" y="141264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10" name="CustomShape 8"/>
          <p:cNvSpPr/>
          <p:nvPr/>
        </p:nvSpPr>
        <p:spPr>
          <a:xfrm>
            <a:off x="560520" y="285300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CONTROLLI NELLE DELEGHE DI POTERI</a:t>
            </a:r>
            <a:endParaRPr/>
          </a:p>
        </p:txBody>
      </p:sp>
      <p:sp>
        <p:nvSpPr>
          <p:cNvPr id="2911" name="CustomShape 9"/>
          <p:cNvSpPr/>
          <p:nvPr/>
        </p:nvSpPr>
        <p:spPr>
          <a:xfrm>
            <a:off x="560520" y="4725000"/>
            <a:ext cx="3240000" cy="1598760"/>
          </a:xfrm>
          <a:prstGeom prst="rect">
            <a:avLst/>
          </a:prstGeom>
        </p:spPr>
        <p:txBody>
          <a:bodyPr bIns="0" lIns="0" rIns="0" tIns="0"/>
          <a:p>
            <a:pPr>
              <a:lnSpc>
                <a:spcPct val="100000"/>
              </a:lnSpc>
            </a:pPr>
            <a:r>
              <a:rPr i="1" lang="it-IT" sz="1050">
                <a:solidFill>
                  <a:srgbClr val="00338d"/>
                </a:solidFill>
                <a:latin typeface="Arial"/>
              </a:rPr>
              <a:t>Nell’ambito delle strutture esistenti (es. U.R.P.), individuazione di appositi uffici che curano il rapporto con le associazioni e le categorie di utenti esterni (canali di ascolto), in modo da raccogliere suggerimenti, proposte sulla prevenzione della corruzione e segnalazioni di illecito, e veicolare le informazioni agli uffici competenti. Ciò avviene utilizzando tutti i canali di comunicazione possibili, dal tradizionale numero verde, alle segnalazioni via web ai social media.</a:t>
            </a:r>
            <a:endParaRPr/>
          </a:p>
        </p:txBody>
      </p:sp>
      <p:sp>
        <p:nvSpPr>
          <p:cNvPr id="2912" name="CustomShape 10"/>
          <p:cNvSpPr/>
          <p:nvPr/>
        </p:nvSpPr>
        <p:spPr>
          <a:xfrm>
            <a:off x="560520" y="407700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a:t>
            </a:r>
            <a:r>
              <a:rPr b="1" lang="it-IT" sz="900">
                <a:solidFill>
                  <a:srgbClr val="ffffff"/>
                </a:solidFill>
                <a:latin typeface="Verdana"/>
                <a:ea typeface="Verdana"/>
              </a:rPr>
              <a:t>CANALI DI ASCOLTO”</a:t>
            </a:r>
            <a:endParaRPr/>
          </a:p>
        </p:txBody>
      </p:sp>
      <p:sp>
        <p:nvSpPr>
          <p:cNvPr id="2913" name="CustomShape 11"/>
          <p:cNvSpPr/>
          <p:nvPr/>
        </p:nvSpPr>
        <p:spPr>
          <a:xfrm>
            <a:off x="3872880" y="2853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14" name="CustomShape 12"/>
          <p:cNvSpPr/>
          <p:nvPr/>
        </p:nvSpPr>
        <p:spPr>
          <a:xfrm>
            <a:off x="6465240" y="2853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15" name="CustomShape 13"/>
          <p:cNvSpPr/>
          <p:nvPr/>
        </p:nvSpPr>
        <p:spPr>
          <a:xfrm>
            <a:off x="3872880" y="4077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16" name="CustomShape 14"/>
          <p:cNvSpPr/>
          <p:nvPr/>
        </p:nvSpPr>
        <p:spPr>
          <a:xfrm>
            <a:off x="6465240" y="4077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17" name="CustomShape 15"/>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918"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9" name="CustomShape 1"/>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920" name="CustomShape 2"/>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921" name="CustomShape 3"/>
          <p:cNvSpPr/>
          <p:nvPr/>
        </p:nvSpPr>
        <p:spPr>
          <a:xfrm>
            <a:off x="560520" y="2133000"/>
            <a:ext cx="3024000" cy="959400"/>
          </a:xfrm>
          <a:prstGeom prst="rect">
            <a:avLst/>
          </a:prstGeom>
        </p:spPr>
        <p:txBody>
          <a:bodyPr bIns="0" lIns="0" rIns="0" tIns="0"/>
          <a:p>
            <a:pPr>
              <a:lnSpc>
                <a:spcPct val="100000"/>
              </a:lnSpc>
            </a:pPr>
            <a:r>
              <a:rPr i="1" lang="it-IT" sz="1050">
                <a:solidFill>
                  <a:srgbClr val="00338d"/>
                </a:solidFill>
                <a:latin typeface="Arial"/>
              </a:rPr>
              <a:t>Regolazione dell’esercizio della discrezionalità nei procedimenti amministrativi e nei processi di attività, mediante circolari o direttive interne, in modo che lo scostamento dalle indicazioni generali debba essere motivato; creazione di flussi informativi su deroghe e sugli scostamenti</a:t>
            </a:r>
            <a:endParaRPr/>
          </a:p>
        </p:txBody>
      </p:sp>
      <p:sp>
        <p:nvSpPr>
          <p:cNvPr id="2922" name="CustomShape 4"/>
          <p:cNvSpPr/>
          <p:nvPr/>
        </p:nvSpPr>
        <p:spPr>
          <a:xfrm>
            <a:off x="560520" y="3861000"/>
            <a:ext cx="7272360" cy="1918440"/>
          </a:xfrm>
          <a:prstGeom prst="rect">
            <a:avLst/>
          </a:prstGeom>
        </p:spPr>
        <p:txBody>
          <a:bodyPr bIns="0" lIns="0" rIns="0" tIns="0"/>
          <a:p>
            <a:pPr>
              <a:lnSpc>
                <a:spcPct val="100000"/>
              </a:lnSpc>
            </a:pPr>
            <a:r>
              <a:rPr i="1" lang="it-IT" sz="1050">
                <a:solidFill>
                  <a:srgbClr val="00338d"/>
                </a:solidFill>
                <a:latin typeface="Arial"/>
              </a:rPr>
              <a:t>Prevedere meccanismi di raccordo tra i servizi competenti a gestire il personale (mediante consultazione obbligatoria e richiesta di avviso dell’U.P.D.) al fine di consentire la valutazione complessiva dei dipendenti anche dal punto di vista comportamentale, in particolare stabilendo un raccordo tra l’ufficio di appartenenza del dipendente, il servizio del personale competente al rilascio di autorizzazioni allo svolgimento di incarichi</a:t>
            </a:r>
            <a:endParaRPr/>
          </a:p>
          <a:p>
            <a:pPr>
              <a:lnSpc>
                <a:spcPct val="100000"/>
              </a:lnSpc>
            </a:pPr>
            <a:r>
              <a:rPr i="1" lang="it-IT" sz="1050">
                <a:solidFill>
                  <a:srgbClr val="00338d"/>
                </a:solidFill>
                <a:latin typeface="Arial"/>
              </a:rPr>
              <a:t>extraistituzionali e l’U.P.D.. Ciò con l’obiettivo di far acquisire rilevo alle situazioni in cui sono state irrogate sanzioni disciplinari a carico di un soggetto ovvero si sta svolgendo nei suoi confronti un procedimento disciplinare al fine a) della preclusione allo svolgimento di incarichi aggiuntivi o extraistituzionali e b) della valutazione della performance e del riconoscimento della retribuzione accessoria ad essa collegata (la commissione di illecito disciplinare o comunque l’esistenza di un procedimento disciplinare pendente viene considerata – anche in relazione alla tipologia di illecito – ai fini del conferimento di incarichi aggiuntivi e/o dell’autorizzazione allo svolgimento di incarichi extra-istituzionali; l’irrogazione di sanzioni disciplinari costituisce un elemento di ostacolo alla valutazione positiva per il periodo di riferimento e, quindi, alla corresponsione di trattamenti accessori collegati).</a:t>
            </a:r>
            <a:endParaRPr/>
          </a:p>
        </p:txBody>
      </p:sp>
      <p:sp>
        <p:nvSpPr>
          <p:cNvPr id="2923" name="CustomShape 5"/>
          <p:cNvSpPr/>
          <p:nvPr/>
        </p:nvSpPr>
        <p:spPr>
          <a:xfrm>
            <a:off x="560520" y="141264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ADOZIONE E MONITORAGGIO DI PRASSI INTERNE A CARATTERE GENERALE</a:t>
            </a:r>
            <a:endParaRPr/>
          </a:p>
        </p:txBody>
      </p:sp>
      <p:sp>
        <p:nvSpPr>
          <p:cNvPr id="2924" name="CustomShape 6"/>
          <p:cNvSpPr/>
          <p:nvPr/>
        </p:nvSpPr>
        <p:spPr>
          <a:xfrm>
            <a:off x="3872880" y="141264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25" name="CustomShape 7"/>
          <p:cNvSpPr/>
          <p:nvPr/>
        </p:nvSpPr>
        <p:spPr>
          <a:xfrm>
            <a:off x="6465240" y="141264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26" name="CustomShape 8"/>
          <p:cNvSpPr/>
          <p:nvPr/>
        </p:nvSpPr>
        <p:spPr>
          <a:xfrm>
            <a:off x="560520" y="3213000"/>
            <a:ext cx="2376000" cy="575640"/>
          </a:xfrm>
          <a:prstGeom prst="rect">
            <a:avLst>
              <a:gd fmla="val 16667" name="adj"/>
            </a:avLst>
          </a:prstGeom>
          <a:solidFill>
            <a:srgbClr val="00338d"/>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RACCORDI ISTITUZIONALI INTERNI PER LE VALUTAZIONI COMPORTAMENTALI DEI DIPENDENTI</a:t>
            </a:r>
            <a:endParaRPr/>
          </a:p>
        </p:txBody>
      </p:sp>
      <p:sp>
        <p:nvSpPr>
          <p:cNvPr id="2927" name="CustomShape 9"/>
          <p:cNvSpPr/>
          <p:nvPr/>
        </p:nvSpPr>
        <p:spPr>
          <a:xfrm>
            <a:off x="3872880" y="3213000"/>
            <a:ext cx="2376000" cy="575640"/>
          </a:xfrm>
          <a:prstGeom prst="rect">
            <a:avLst>
              <a:gd fmla="val 16667" name="adj"/>
            </a:avLst>
          </a:prstGeom>
          <a:solidFill>
            <a:srgbClr val="dddddd"/>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28" name="CustomShape 10"/>
          <p:cNvSpPr/>
          <p:nvPr/>
        </p:nvSpPr>
        <p:spPr>
          <a:xfrm>
            <a:off x="6465240" y="3213000"/>
            <a:ext cx="2808000" cy="575640"/>
          </a:xfrm>
          <a:prstGeom prst="rect">
            <a:avLst>
              <a:gd fmla="val 16667" name="adj"/>
            </a:avLst>
          </a:prstGeom>
          <a:solidFill>
            <a:srgbClr val="ffffff"/>
          </a:solidFill>
          <a:ln w="9360">
            <a:solidFill>
              <a:srgbClr val="00338d"/>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29" name="CustomShape 11"/>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930"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1" name="CustomShape 1"/>
          <p:cNvSpPr/>
          <p:nvPr/>
        </p:nvSpPr>
        <p:spPr>
          <a:xfrm>
            <a:off x="4088880" y="1124640"/>
            <a:ext cx="2016000" cy="182880"/>
          </a:xfrm>
          <a:prstGeom prst="rect">
            <a:avLst/>
          </a:prstGeom>
        </p:spPr>
        <p:txBody>
          <a:bodyPr bIns="0" lIns="0" rIns="0" tIns="0"/>
          <a:p>
            <a:pPr algn="ctr">
              <a:lnSpc>
                <a:spcPct val="100000"/>
              </a:lnSpc>
            </a:pPr>
            <a:r>
              <a:rPr b="1" lang="it-IT" sz="1200" u="sng">
                <a:solidFill>
                  <a:srgbClr val="00338d"/>
                </a:solidFill>
                <a:latin typeface="Arial"/>
              </a:rPr>
              <a:t>DECORRENZA</a:t>
            </a:r>
            <a:endParaRPr/>
          </a:p>
        </p:txBody>
      </p:sp>
      <p:sp>
        <p:nvSpPr>
          <p:cNvPr id="2932" name="CustomShape 2"/>
          <p:cNvSpPr/>
          <p:nvPr/>
        </p:nvSpPr>
        <p:spPr>
          <a:xfrm>
            <a:off x="6897240" y="1124640"/>
            <a:ext cx="2016000" cy="182880"/>
          </a:xfrm>
          <a:prstGeom prst="rect">
            <a:avLst/>
          </a:prstGeom>
        </p:spPr>
        <p:txBody>
          <a:bodyPr bIns="0" lIns="0" rIns="0" tIns="0"/>
          <a:p>
            <a:pPr algn="ctr">
              <a:lnSpc>
                <a:spcPct val="100000"/>
              </a:lnSpc>
            </a:pPr>
            <a:r>
              <a:rPr b="1" lang="it-IT" sz="1200" u="sng">
                <a:solidFill>
                  <a:srgbClr val="00338d"/>
                </a:solidFill>
                <a:latin typeface="Arial"/>
              </a:rPr>
              <a:t>SOGGETTI COMPETENTI</a:t>
            </a:r>
            <a:endParaRPr/>
          </a:p>
        </p:txBody>
      </p:sp>
      <p:sp>
        <p:nvSpPr>
          <p:cNvPr id="2933" name="CustomShape 3"/>
          <p:cNvSpPr/>
          <p:nvPr/>
        </p:nvSpPr>
        <p:spPr>
          <a:xfrm>
            <a:off x="560520" y="2133000"/>
            <a:ext cx="3024000" cy="799560"/>
          </a:xfrm>
          <a:prstGeom prst="rect">
            <a:avLst/>
          </a:prstGeom>
        </p:spPr>
        <p:txBody>
          <a:bodyPr bIns="0" lIns="0" rIns="0" tIns="0"/>
          <a:p>
            <a:pPr>
              <a:lnSpc>
                <a:spcPct val="100000"/>
              </a:lnSpc>
            </a:pPr>
            <a:r>
              <a:rPr i="1" lang="it-IT" sz="1050">
                <a:solidFill>
                  <a:srgbClr val="00338d"/>
                </a:solidFill>
                <a:latin typeface="Arial"/>
              </a:rPr>
              <a:t>Svolgimento di incontri e riunioni periodiche tra dirigenti competenti in settori diversi per finalità di aggiornamento sull’attività dell’amministrazione, circolazione delle informazioni e confronto sulle soluzioni gestionali</a:t>
            </a:r>
            <a:endParaRPr/>
          </a:p>
        </p:txBody>
      </p:sp>
      <p:sp>
        <p:nvSpPr>
          <p:cNvPr id="2934" name="CustomShape 4"/>
          <p:cNvSpPr/>
          <p:nvPr/>
        </p:nvSpPr>
        <p:spPr>
          <a:xfrm>
            <a:off x="560520" y="3685320"/>
            <a:ext cx="3096000" cy="320040"/>
          </a:xfrm>
          <a:prstGeom prst="rect">
            <a:avLst/>
          </a:prstGeom>
        </p:spPr>
        <p:txBody>
          <a:bodyPr bIns="0" lIns="0" rIns="0" tIns="0"/>
          <a:p>
            <a:pPr>
              <a:lnSpc>
                <a:spcPct val="100000"/>
              </a:lnSpc>
            </a:pPr>
            <a:r>
              <a:rPr i="1" lang="it-IT" sz="1050">
                <a:solidFill>
                  <a:srgbClr val="00338d"/>
                </a:solidFill>
                <a:latin typeface="Arial"/>
              </a:rPr>
              <a:t>Nell’ambito delle risorse disponibili, informatizzazione del servizio di gestione del personale</a:t>
            </a:r>
            <a:endParaRPr/>
          </a:p>
        </p:txBody>
      </p:sp>
      <p:sp>
        <p:nvSpPr>
          <p:cNvPr id="2935" name="CustomShape 5"/>
          <p:cNvSpPr/>
          <p:nvPr/>
        </p:nvSpPr>
        <p:spPr>
          <a:xfrm>
            <a:off x="560520" y="141264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RIUNIONI PERIODICHE TRA DIRIGENTI</a:t>
            </a:r>
            <a:endParaRPr/>
          </a:p>
        </p:txBody>
      </p:sp>
      <p:sp>
        <p:nvSpPr>
          <p:cNvPr id="2936" name="CustomShape 6"/>
          <p:cNvSpPr/>
          <p:nvPr/>
        </p:nvSpPr>
        <p:spPr>
          <a:xfrm>
            <a:off x="3872880" y="1412640"/>
            <a:ext cx="2376000" cy="575640"/>
          </a:xfrm>
          <a:prstGeom prst="rect">
            <a:avLst>
              <a:gd fmla="val 16667" name="adj"/>
            </a:avLst>
          </a:prstGeom>
          <a:solidFill>
            <a:srgbClr val="dddddd"/>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37" name="CustomShape 7"/>
          <p:cNvSpPr/>
          <p:nvPr/>
        </p:nvSpPr>
        <p:spPr>
          <a:xfrm>
            <a:off x="6465240" y="1412640"/>
            <a:ext cx="2808000" cy="575640"/>
          </a:xfrm>
          <a:prstGeom prst="rect">
            <a:avLst>
              <a:gd fmla="val 16667" name="adj"/>
            </a:avLst>
          </a:prstGeom>
          <a:solidFill>
            <a:srgbClr val="ffffff"/>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38" name="CustomShape 8"/>
          <p:cNvSpPr/>
          <p:nvPr/>
        </p:nvSpPr>
        <p:spPr>
          <a:xfrm>
            <a:off x="560520" y="303732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INFORMATIZZAZIONE DELLA GESTIONE HR</a:t>
            </a:r>
            <a:endParaRPr/>
          </a:p>
        </p:txBody>
      </p:sp>
      <p:sp>
        <p:nvSpPr>
          <p:cNvPr id="2939" name="CustomShape 9"/>
          <p:cNvSpPr/>
          <p:nvPr/>
        </p:nvSpPr>
        <p:spPr>
          <a:xfrm>
            <a:off x="560520" y="4909680"/>
            <a:ext cx="3240000" cy="799560"/>
          </a:xfrm>
          <a:prstGeom prst="rect">
            <a:avLst/>
          </a:prstGeom>
        </p:spPr>
        <p:txBody>
          <a:bodyPr bIns="0" lIns="0" rIns="0" tIns="0"/>
          <a:p>
            <a:pPr>
              <a:lnSpc>
                <a:spcPct val="100000"/>
              </a:lnSpc>
            </a:pPr>
            <a:r>
              <a:rPr i="1" lang="it-IT" sz="1050">
                <a:solidFill>
                  <a:srgbClr val="00338d"/>
                </a:solidFill>
                <a:latin typeface="Arial"/>
              </a:rPr>
              <a:t>Nell’ambito delle risorse disponibili, creazione di meccanismi di raccordo tra le banche dati istituzionali dell’amministrazione, in modo da realizzare adeguati raccordi informativi tra i vari settori  dell’amministrazione</a:t>
            </a:r>
            <a:endParaRPr/>
          </a:p>
        </p:txBody>
      </p:sp>
      <p:sp>
        <p:nvSpPr>
          <p:cNvPr id="2940" name="CustomShape 10"/>
          <p:cNvSpPr/>
          <p:nvPr/>
        </p:nvSpPr>
        <p:spPr>
          <a:xfrm>
            <a:off x="560520" y="4261320"/>
            <a:ext cx="2376000" cy="575640"/>
          </a:xfrm>
          <a:prstGeom prst="rect">
            <a:avLst>
              <a:gd fmla="val 16667" name="adj"/>
            </a:avLst>
          </a:prstGeom>
          <a:solidFill>
            <a:srgbClr val="0c2d83"/>
          </a:solidFill>
          <a:ln w="9360">
            <a:solidFill>
              <a:srgbClr val="808080"/>
            </a:solidFill>
            <a:round/>
            <a:tailEnd len="med" type="triangle" w="med"/>
          </a:ln>
        </p:spPr>
        <p:txBody>
          <a:bodyPr anchor="ctr" bIns="0" lIns="0" rIns="0" tIns="0"/>
          <a:p>
            <a:pPr algn="ctr">
              <a:lnSpc>
                <a:spcPct val="100000"/>
              </a:lnSpc>
            </a:pPr>
            <a:r>
              <a:rPr b="1" lang="it-IT" sz="900">
                <a:solidFill>
                  <a:srgbClr val="ffffff"/>
                </a:solidFill>
                <a:latin typeface="Verdana"/>
                <a:ea typeface="Verdana"/>
              </a:rPr>
              <a:t>RACCORDI INFORMATIVI TRA LE BANCHE DATI INTERNE</a:t>
            </a:r>
            <a:endParaRPr/>
          </a:p>
        </p:txBody>
      </p:sp>
      <p:sp>
        <p:nvSpPr>
          <p:cNvPr id="2941" name="CustomShape 11"/>
          <p:cNvSpPr/>
          <p:nvPr/>
        </p:nvSpPr>
        <p:spPr>
          <a:xfrm>
            <a:off x="3872880" y="3037320"/>
            <a:ext cx="2376000" cy="575640"/>
          </a:xfrm>
          <a:prstGeom prst="rect">
            <a:avLst>
              <a:gd fmla="val 16667" name="adj"/>
            </a:avLst>
          </a:prstGeom>
          <a:solidFill>
            <a:srgbClr val="dddddd"/>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42" name="CustomShape 12"/>
          <p:cNvSpPr/>
          <p:nvPr/>
        </p:nvSpPr>
        <p:spPr>
          <a:xfrm>
            <a:off x="6465240" y="3037320"/>
            <a:ext cx="2808000" cy="575640"/>
          </a:xfrm>
          <a:prstGeom prst="rect">
            <a:avLst>
              <a:gd fmla="val 16667" name="adj"/>
            </a:avLst>
          </a:prstGeom>
          <a:solidFill>
            <a:srgbClr val="ffffff"/>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43" name="CustomShape 13"/>
          <p:cNvSpPr/>
          <p:nvPr/>
        </p:nvSpPr>
        <p:spPr>
          <a:xfrm>
            <a:off x="3872880" y="4261320"/>
            <a:ext cx="2376000" cy="575640"/>
          </a:xfrm>
          <a:prstGeom prst="rect">
            <a:avLst>
              <a:gd fmla="val 16667" name="adj"/>
            </a:avLst>
          </a:prstGeom>
          <a:solidFill>
            <a:srgbClr val="dddddd"/>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Da stabilirsi nel P.T.P.C.</a:t>
            </a:r>
            <a:endParaRPr/>
          </a:p>
        </p:txBody>
      </p:sp>
      <p:sp>
        <p:nvSpPr>
          <p:cNvPr id="2944" name="CustomShape 14"/>
          <p:cNvSpPr/>
          <p:nvPr/>
        </p:nvSpPr>
        <p:spPr>
          <a:xfrm>
            <a:off x="6465240" y="4261320"/>
            <a:ext cx="2808000" cy="575640"/>
          </a:xfrm>
          <a:prstGeom prst="rect">
            <a:avLst>
              <a:gd fmla="val 16667" name="adj"/>
            </a:avLst>
          </a:prstGeom>
          <a:solidFill>
            <a:srgbClr val="ffffff"/>
          </a:solidFill>
          <a:ln w="9360">
            <a:solidFill>
              <a:srgbClr val="0c2d83"/>
            </a:solidFill>
            <a:custDash>
              <a:ds d="105000" sp="35000"/>
            </a:custDash>
            <a:round/>
            <a:tailEnd len="med" type="triangle" w="med"/>
          </a:ln>
        </p:spPr>
        <p:txBody>
          <a:bodyPr anchor="ctr" bIns="0" lIns="0" rIns="0" tIns="0"/>
          <a:p>
            <a:pPr algn="ctr">
              <a:lnSpc>
                <a:spcPct val="100000"/>
              </a:lnSpc>
            </a:pPr>
            <a:r>
              <a:rPr b="1" lang="it-IT" sz="900">
                <a:solidFill>
                  <a:srgbClr val="00338d"/>
                </a:solidFill>
                <a:latin typeface="Verdana"/>
                <a:ea typeface="Verdana"/>
              </a:rPr>
              <a:t>Responsabile della prevenzione, titolare del rischio e altri soggetti interessati</a:t>
            </a:r>
            <a:endParaRPr/>
          </a:p>
        </p:txBody>
      </p:sp>
      <p:sp>
        <p:nvSpPr>
          <p:cNvPr id="2945" name="CustomShape 15"/>
          <p:cNvSpPr/>
          <p:nvPr/>
        </p:nvSpPr>
        <p:spPr>
          <a:xfrm>
            <a:off x="457200" y="1124640"/>
            <a:ext cx="2971440" cy="182880"/>
          </a:xfrm>
          <a:prstGeom prst="rect">
            <a:avLst/>
          </a:prstGeom>
        </p:spPr>
        <p:txBody>
          <a:bodyPr bIns="0" lIns="0" rIns="0" tIns="0"/>
          <a:p>
            <a:pPr algn="ctr">
              <a:lnSpc>
                <a:spcPct val="100000"/>
              </a:lnSpc>
            </a:pPr>
            <a:r>
              <a:rPr b="1" lang="it-IT" sz="1200" u="sng">
                <a:solidFill>
                  <a:srgbClr val="00338d"/>
                </a:solidFill>
                <a:latin typeface="Arial"/>
              </a:rPr>
              <a:t>MISURE ULTERIORI (All. 4 al P.N.A.)</a:t>
            </a:r>
            <a:endParaRPr/>
          </a:p>
        </p:txBody>
      </p:sp>
      <p:sp>
        <p:nvSpPr>
          <p:cNvPr id="2946" name="TextShape 1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7" name="CustomShape 1"/>
          <p:cNvSpPr/>
          <p:nvPr/>
        </p:nvSpPr>
        <p:spPr>
          <a:xfrm>
            <a:off x="6931440" y="1125000"/>
            <a:ext cx="525240" cy="456840"/>
          </a:xfrm>
          <a:prstGeom prst="rect">
            <a:avLst>
              <a:gd fmla="val 115470" name="adj1"/>
              <a:gd fmla="val 115470" name="adj2"/>
            </a:avLst>
          </a:prstGeom>
          <a:solidFill>
            <a:srgbClr val="7ab800"/>
          </a:solidFill>
          <a:ln>
            <a:solidFill>
              <a:srgbClr val="7ab800"/>
            </a:solidFill>
          </a:ln>
        </p:spPr>
      </p:sp>
      <p:sp>
        <p:nvSpPr>
          <p:cNvPr id="2948" name="CustomShape 2"/>
          <p:cNvSpPr/>
          <p:nvPr/>
        </p:nvSpPr>
        <p:spPr>
          <a:xfrm>
            <a:off x="6945120" y="1230120"/>
            <a:ext cx="586080" cy="315000"/>
          </a:xfrm>
          <a:prstGeom prst="rect">
            <a:avLst/>
          </a:prstGeom>
        </p:spPr>
      </p:sp>
      <p:sp>
        <p:nvSpPr>
          <p:cNvPr id="2949" name="CustomShape 3"/>
          <p:cNvSpPr/>
          <p:nvPr/>
        </p:nvSpPr>
        <p:spPr>
          <a:xfrm>
            <a:off x="6437520" y="1125000"/>
            <a:ext cx="525240" cy="456840"/>
          </a:xfrm>
          <a:prstGeom prst="rect">
            <a:avLst>
              <a:gd fmla="val 115470" name="adj1"/>
              <a:gd fmla="val 115470" name="adj2"/>
            </a:avLst>
          </a:prstGeom>
          <a:solidFill>
            <a:srgbClr val="ffffff"/>
          </a:solidFill>
          <a:ln>
            <a:solidFill>
              <a:srgbClr val="007c92"/>
            </a:solidFill>
          </a:ln>
        </p:spPr>
        <p:txBody>
          <a:bodyPr anchor="ctr" bIns="0" lIns="0" rIns="0" tIns="0"/>
          <a:p>
            <a:pPr algn="ctr">
              <a:lnSpc>
                <a:spcPct val="90000"/>
              </a:lnSpc>
            </a:pPr>
            <a:r>
              <a:rPr b="1" lang="it-IT" sz="600" u="sng">
                <a:solidFill>
                  <a:srgbClr val="ffffff"/>
                </a:solidFill>
                <a:latin typeface="Arial"/>
              </a:rPr>
              <a:t>MISURE OBBLIGATORIE</a:t>
            </a:r>
            <a:endParaRPr/>
          </a:p>
        </p:txBody>
      </p:sp>
      <p:sp>
        <p:nvSpPr>
          <p:cNvPr id="2950" name="CustomShape 4"/>
          <p:cNvSpPr/>
          <p:nvPr/>
        </p:nvSpPr>
        <p:spPr>
          <a:xfrm>
            <a:off x="6683400" y="1571040"/>
            <a:ext cx="525240" cy="456840"/>
          </a:xfrm>
          <a:prstGeom prst="rect">
            <a:avLst>
              <a:gd fmla="val 115470" name="adj1"/>
              <a:gd fmla="val 115470" name="adj2"/>
            </a:avLst>
          </a:prstGeom>
          <a:solidFill>
            <a:srgbClr val="ffffff"/>
          </a:solidFill>
          <a:ln>
            <a:solidFill>
              <a:srgbClr val="0c2d83"/>
            </a:solidFill>
          </a:ln>
        </p:spPr>
        <p:txBody>
          <a:bodyPr anchor="ctr" bIns="23040" lIns="23040" rIns="23040" tIns="23040"/>
          <a:p>
            <a:pPr algn="ctr">
              <a:lnSpc>
                <a:spcPct val="90000"/>
              </a:lnSpc>
            </a:pPr>
            <a:r>
              <a:rPr b="1" lang="it-IT" sz="600" u="sng">
                <a:solidFill>
                  <a:srgbClr val="ffffff"/>
                </a:solidFill>
                <a:latin typeface="Arial"/>
              </a:rPr>
              <a:t>MISURE ULTERIORI</a:t>
            </a:r>
            <a:endParaRPr/>
          </a:p>
        </p:txBody>
      </p:sp>
      <p:sp>
        <p:nvSpPr>
          <p:cNvPr id="2951" name="CustomShape 5"/>
          <p:cNvSpPr/>
          <p:nvPr/>
        </p:nvSpPr>
        <p:spPr>
          <a:xfrm>
            <a:off x="5639760" y="1676160"/>
            <a:ext cx="567360" cy="315000"/>
          </a:xfrm>
          <a:prstGeom prst="rect">
            <a:avLst/>
          </a:prstGeom>
        </p:spPr>
      </p:sp>
      <p:sp>
        <p:nvSpPr>
          <p:cNvPr id="2952" name="CustomShape 6"/>
          <p:cNvSpPr/>
          <p:nvPr/>
        </p:nvSpPr>
        <p:spPr>
          <a:xfrm>
            <a:off x="7177320" y="1571040"/>
            <a:ext cx="525240" cy="456840"/>
          </a:xfrm>
          <a:prstGeom prst="rect">
            <a:avLst>
              <a:gd fmla="val 115470" name="adj1"/>
              <a:gd fmla="val 115470" name="adj2"/>
            </a:avLst>
          </a:prstGeom>
          <a:solidFill>
            <a:srgbClr val="ffffff"/>
          </a:solidFill>
        </p:spPr>
      </p:sp>
      <p:sp>
        <p:nvSpPr>
          <p:cNvPr id="2953" name="CustomShape 7"/>
          <p:cNvSpPr/>
          <p:nvPr/>
        </p:nvSpPr>
        <p:spPr>
          <a:xfrm>
            <a:off x="3800880" y="1157400"/>
            <a:ext cx="2016000" cy="547920"/>
          </a:xfrm>
          <a:prstGeom prst="rect">
            <a:avLst/>
          </a:prstGeom>
        </p:spPr>
        <p:txBody>
          <a:bodyPr bIns="0" lIns="0" rIns="0" tIns="0"/>
          <a:p>
            <a:pPr algn="ctr">
              <a:lnSpc>
                <a:spcPct val="100000"/>
              </a:lnSpc>
            </a:pPr>
            <a:r>
              <a:rPr b="1" lang="it-IT" sz="1200" u="sng">
                <a:solidFill>
                  <a:srgbClr val="000000"/>
                </a:solidFill>
                <a:latin typeface="Arial"/>
              </a:rPr>
              <a:t>MISURE DI CARATTERE TRASVERSALE</a:t>
            </a:r>
            <a:endParaRPr/>
          </a:p>
          <a:p>
            <a:pPr algn="ctr">
              <a:lnSpc>
                <a:spcPct val="100000"/>
              </a:lnSpc>
            </a:pPr>
            <a:r>
              <a:rPr b="1" lang="it-IT" sz="1200" u="sng">
                <a:solidFill>
                  <a:srgbClr val="000000"/>
                </a:solidFill>
                <a:latin typeface="Arial"/>
              </a:rPr>
              <a:t>(a titolo esemplificativo)</a:t>
            </a:r>
            <a:endParaRPr/>
          </a:p>
        </p:txBody>
      </p:sp>
      <p:sp>
        <p:nvSpPr>
          <p:cNvPr id="2954" name="CustomShape 8"/>
          <p:cNvSpPr/>
          <p:nvPr/>
        </p:nvSpPr>
        <p:spPr>
          <a:xfrm>
            <a:off x="848520" y="3439080"/>
            <a:ext cx="3024000" cy="959400"/>
          </a:xfrm>
          <a:prstGeom prst="rect">
            <a:avLst/>
          </a:prstGeom>
        </p:spPr>
        <p:txBody>
          <a:bodyPr bIns="0" lIns="0" rIns="0" tIns="0"/>
          <a:p>
            <a:pPr algn="just">
              <a:lnSpc>
                <a:spcPct val="100000"/>
              </a:lnSpc>
            </a:pPr>
            <a:r>
              <a:rPr i="1" lang="it-IT" sz="1050">
                <a:solidFill>
                  <a:srgbClr val="000000"/>
                </a:solidFill>
                <a:latin typeface="Arial"/>
              </a:rPr>
              <a:t>Costituisce oggetto di un’apposita sezione del P.T.P.C. (P.T.T.I.); gli adempimenti di trasparenza possono essere misure obbligatorie o ulteriori; le misure ulteriori di trasparenza sono indicate nel P.T.T.I., come definito dalla delibera C.I.V.I.T. n. 50 del 2013.</a:t>
            </a:r>
            <a:endParaRPr/>
          </a:p>
        </p:txBody>
      </p:sp>
      <p:sp>
        <p:nvSpPr>
          <p:cNvPr id="2955" name="CustomShape 9"/>
          <p:cNvSpPr/>
          <p:nvPr/>
        </p:nvSpPr>
        <p:spPr>
          <a:xfrm>
            <a:off x="848520" y="5601960"/>
            <a:ext cx="3096000" cy="639720"/>
          </a:xfrm>
          <a:prstGeom prst="rect">
            <a:avLst/>
          </a:prstGeom>
        </p:spPr>
        <p:txBody>
          <a:bodyPr bIns="0" lIns="0" rIns="0" tIns="0"/>
          <a:p>
            <a:pPr algn="just">
              <a:lnSpc>
                <a:spcPct val="100000"/>
              </a:lnSpc>
            </a:pPr>
            <a:r>
              <a:rPr i="1" lang="it-IT" sz="1050">
                <a:solidFill>
                  <a:srgbClr val="000000"/>
                </a:solidFill>
                <a:latin typeface="Arial"/>
              </a:rPr>
              <a:t>Consente per tutte le attività dell’amministrazione la tracciabilità dello sviluppo del processo e riduce quindi il rischio di “blocchi” non controllabili con emersione delle responsabilità per ciascuna fase.</a:t>
            </a:r>
            <a:endParaRPr/>
          </a:p>
        </p:txBody>
      </p:sp>
      <p:sp>
        <p:nvSpPr>
          <p:cNvPr id="2956" name="CustomShape 10"/>
          <p:cNvSpPr/>
          <p:nvPr/>
        </p:nvSpPr>
        <p:spPr>
          <a:xfrm>
            <a:off x="1064520" y="2577600"/>
            <a:ext cx="2376000" cy="575640"/>
          </a:xfrm>
          <a:prstGeom prst="rect">
            <a:avLst>
              <a:gd fmla="val 16667" name="adj"/>
            </a:avLst>
          </a:prstGeom>
          <a:gradFill>
            <a:gsLst>
              <a:gs pos="0">
                <a:srgbClr val="f1f8e5"/>
              </a:gs>
              <a:gs pos="50000">
                <a:srgbClr val="7ab800"/>
              </a:gs>
              <a:gs pos="100000">
                <a:srgbClr val="f1f8e5"/>
              </a:gs>
            </a:gsLst>
            <a:lin ang="5400000"/>
          </a:gradFill>
          <a:ln w="9360">
            <a:solidFill>
              <a:srgbClr val="808080"/>
            </a:solidFill>
            <a:round/>
            <a:tailEnd len="med" type="triangle" w="med"/>
          </a:ln>
        </p:spPr>
        <p:txBody>
          <a:bodyPr anchor="ctr" bIns="0" lIns="0" rIns="0" tIns="0"/>
          <a:p>
            <a:pPr algn="ctr">
              <a:lnSpc>
                <a:spcPct val="100000"/>
              </a:lnSpc>
            </a:pPr>
            <a:r>
              <a:rPr b="1" lang="it-IT" sz="900">
                <a:solidFill>
                  <a:srgbClr val="000000"/>
                </a:solidFill>
                <a:latin typeface="Verdana"/>
                <a:ea typeface="Verdana"/>
              </a:rPr>
              <a:t>TRASPARENZA</a:t>
            </a:r>
            <a:endParaRPr/>
          </a:p>
        </p:txBody>
      </p:sp>
      <p:sp>
        <p:nvSpPr>
          <p:cNvPr id="2957" name="CustomShape 11"/>
          <p:cNvSpPr/>
          <p:nvPr/>
        </p:nvSpPr>
        <p:spPr>
          <a:xfrm>
            <a:off x="1064520" y="4664160"/>
            <a:ext cx="2376000" cy="575640"/>
          </a:xfrm>
          <a:prstGeom prst="rect">
            <a:avLst>
              <a:gd fmla="val 16667" name="adj"/>
            </a:avLst>
          </a:prstGeom>
          <a:gradFill>
            <a:gsLst>
              <a:gs pos="0">
                <a:srgbClr val="f1f8e5"/>
              </a:gs>
              <a:gs pos="50000">
                <a:srgbClr val="7ab800"/>
              </a:gs>
              <a:gs pos="100000">
                <a:srgbClr val="f1f8e5"/>
              </a:gs>
            </a:gsLst>
            <a:lin ang="5400000"/>
          </a:gradFill>
          <a:ln w="9360">
            <a:solidFill>
              <a:srgbClr val="808080"/>
            </a:solidFill>
            <a:round/>
            <a:tailEnd len="med" type="triangle" w="med"/>
          </a:ln>
        </p:spPr>
        <p:txBody>
          <a:bodyPr anchor="ctr" bIns="0" lIns="0" rIns="0" tIns="0"/>
          <a:p>
            <a:pPr algn="ctr">
              <a:lnSpc>
                <a:spcPct val="100000"/>
              </a:lnSpc>
            </a:pPr>
            <a:r>
              <a:rPr b="1" lang="it-IT" sz="900">
                <a:solidFill>
                  <a:srgbClr val="000000"/>
                </a:solidFill>
                <a:latin typeface="Verdana"/>
                <a:ea typeface="Verdana"/>
              </a:rPr>
              <a:t>INFORMATIZZAZIONE DEI PROCESSI</a:t>
            </a:r>
            <a:endParaRPr/>
          </a:p>
        </p:txBody>
      </p:sp>
      <p:sp>
        <p:nvSpPr>
          <p:cNvPr id="2958" name="CustomShape 12"/>
          <p:cNvSpPr/>
          <p:nvPr/>
        </p:nvSpPr>
        <p:spPr>
          <a:xfrm>
            <a:off x="5889240" y="3474360"/>
            <a:ext cx="3024000" cy="639720"/>
          </a:xfrm>
          <a:prstGeom prst="rect">
            <a:avLst/>
          </a:prstGeom>
        </p:spPr>
        <p:txBody>
          <a:bodyPr bIns="0" lIns="0" rIns="0" tIns="0"/>
          <a:p>
            <a:pPr algn="just">
              <a:lnSpc>
                <a:spcPct val="100000"/>
              </a:lnSpc>
            </a:pPr>
            <a:r>
              <a:rPr i="1" lang="it-IT" sz="1050">
                <a:solidFill>
                  <a:srgbClr val="000000"/>
                </a:solidFill>
                <a:latin typeface="Arial"/>
              </a:rPr>
              <a:t>Consentono l’apertura dell’amministrazione verso l’esterno e, quindi, la diffusione del patrimonio pubblico e il controllo sull’attività da parte dell’utenza.</a:t>
            </a:r>
            <a:endParaRPr/>
          </a:p>
        </p:txBody>
      </p:sp>
      <p:sp>
        <p:nvSpPr>
          <p:cNvPr id="2959" name="CustomShape 13"/>
          <p:cNvSpPr/>
          <p:nvPr/>
        </p:nvSpPr>
        <p:spPr>
          <a:xfrm>
            <a:off x="5889240" y="5619600"/>
            <a:ext cx="3096000" cy="479880"/>
          </a:xfrm>
          <a:prstGeom prst="rect">
            <a:avLst/>
          </a:prstGeom>
        </p:spPr>
        <p:txBody>
          <a:bodyPr bIns="0" lIns="0" rIns="0" tIns="0"/>
          <a:p>
            <a:pPr algn="just">
              <a:lnSpc>
                <a:spcPct val="100000"/>
              </a:lnSpc>
            </a:pPr>
            <a:r>
              <a:rPr i="1" lang="it-IT" sz="1050">
                <a:solidFill>
                  <a:srgbClr val="000000"/>
                </a:solidFill>
                <a:latin typeface="Arial"/>
              </a:rPr>
              <a:t>Attraverso il monitoraggio emergono eventuali omissioni o ritardi che possono essere sintomo di fenomeni corruttivi.</a:t>
            </a:r>
            <a:endParaRPr/>
          </a:p>
        </p:txBody>
      </p:sp>
      <p:sp>
        <p:nvSpPr>
          <p:cNvPr id="2960" name="CustomShape 14"/>
          <p:cNvSpPr/>
          <p:nvPr/>
        </p:nvSpPr>
        <p:spPr>
          <a:xfrm>
            <a:off x="6177240" y="2595240"/>
            <a:ext cx="2376000" cy="575640"/>
          </a:xfrm>
          <a:prstGeom prst="rect">
            <a:avLst>
              <a:gd fmla="val 16667" name="adj"/>
            </a:avLst>
          </a:prstGeom>
          <a:gradFill>
            <a:gsLst>
              <a:gs pos="0">
                <a:srgbClr val="f1f8e5"/>
              </a:gs>
              <a:gs pos="50000">
                <a:srgbClr val="7ab800"/>
              </a:gs>
              <a:gs pos="100000">
                <a:srgbClr val="f1f8e5"/>
              </a:gs>
            </a:gsLst>
            <a:lin ang="5400000"/>
          </a:gradFill>
          <a:ln w="9360">
            <a:solidFill>
              <a:srgbClr val="808080"/>
            </a:solidFill>
            <a:round/>
            <a:tailEnd len="med" type="triangle" w="med"/>
          </a:ln>
        </p:spPr>
        <p:txBody>
          <a:bodyPr anchor="ctr" bIns="0" lIns="0" rIns="0" tIns="0"/>
          <a:p>
            <a:pPr algn="ctr">
              <a:lnSpc>
                <a:spcPct val="100000"/>
              </a:lnSpc>
            </a:pPr>
            <a:r>
              <a:rPr b="1" lang="it-IT" sz="900">
                <a:solidFill>
                  <a:srgbClr val="000000"/>
                </a:solidFill>
                <a:latin typeface="Verdana"/>
                <a:ea typeface="Verdana"/>
              </a:rPr>
              <a:t>SPORTELLO TELEMATICO E RIUSO DEI DATI</a:t>
            </a:r>
            <a:endParaRPr/>
          </a:p>
        </p:txBody>
      </p:sp>
      <p:sp>
        <p:nvSpPr>
          <p:cNvPr id="2961" name="CustomShape 15"/>
          <p:cNvSpPr/>
          <p:nvPr/>
        </p:nvSpPr>
        <p:spPr>
          <a:xfrm>
            <a:off x="6177240" y="4681800"/>
            <a:ext cx="2376000" cy="575640"/>
          </a:xfrm>
          <a:prstGeom prst="rect">
            <a:avLst>
              <a:gd fmla="val 16667" name="adj"/>
            </a:avLst>
          </a:prstGeom>
          <a:gradFill>
            <a:gsLst>
              <a:gs pos="0">
                <a:srgbClr val="f1f8e5"/>
              </a:gs>
              <a:gs pos="50000">
                <a:srgbClr val="7ab800"/>
              </a:gs>
              <a:gs pos="100000">
                <a:srgbClr val="f1f8e5"/>
              </a:gs>
            </a:gsLst>
            <a:lin ang="5400000"/>
          </a:gradFill>
          <a:ln w="9360">
            <a:solidFill>
              <a:srgbClr val="808080"/>
            </a:solidFill>
            <a:round/>
            <a:tailEnd len="med" type="triangle" w="med"/>
          </a:ln>
        </p:spPr>
        <p:txBody>
          <a:bodyPr anchor="ctr" bIns="0" lIns="0" rIns="0" tIns="0"/>
          <a:p>
            <a:pPr algn="ctr">
              <a:lnSpc>
                <a:spcPct val="100000"/>
              </a:lnSpc>
            </a:pPr>
            <a:r>
              <a:rPr b="1" lang="it-IT" sz="900">
                <a:solidFill>
                  <a:srgbClr val="000000"/>
                </a:solidFill>
                <a:latin typeface="Verdana"/>
                <a:ea typeface="Verdana"/>
              </a:rPr>
              <a:t>MONITORAGGIO SUL RISPETTO DEI TERMINI</a:t>
            </a:r>
            <a:endParaRPr/>
          </a:p>
        </p:txBody>
      </p:sp>
      <p:sp>
        <p:nvSpPr>
          <p:cNvPr id="2962" name="CustomShape 16"/>
          <p:cNvSpPr/>
          <p:nvPr/>
        </p:nvSpPr>
        <p:spPr>
          <a:xfrm>
            <a:off x="5638680" y="1066680"/>
            <a:ext cx="773094112920" cy="58766309640"/>
          </a:xfrm>
          <a:prstGeom prst="rect">
            <a:avLst>
              <a:gd fmla="val 25000" name="adj1"/>
              <a:gd fmla="val 115470" name="adj2"/>
            </a:avLst>
          </a:prstGeom>
        </p:spPr>
      </p:sp>
      <p:sp>
        <p:nvSpPr>
          <p:cNvPr id="2963" name="CustomShape 17"/>
          <p:cNvSpPr/>
          <p:nvPr/>
        </p:nvSpPr>
        <p:spPr>
          <a:xfrm>
            <a:off x="5638680" y="58767376680"/>
            <a:ext cx="773094112920" cy="58766309640"/>
          </a:xfrm>
          <a:prstGeom prst="rect">
            <a:avLst/>
          </a:prstGeom>
        </p:spPr>
      </p:sp>
      <p:sp>
        <p:nvSpPr>
          <p:cNvPr id="2964" name="CustomShape 18"/>
          <p:cNvSpPr/>
          <p:nvPr/>
        </p:nvSpPr>
        <p:spPr>
          <a:xfrm>
            <a:off x="5638680" y="117533686680"/>
            <a:ext cx="773094112920" cy="270720"/>
          </a:xfrm>
          <a:prstGeom prst="rect">
            <a:avLst>
              <a:gd fmla="val 25000" name="adj1"/>
              <a:gd fmla="val 115470" name="adj2"/>
            </a:avLst>
          </a:prstGeom>
        </p:spPr>
        <p:txBody>
          <a:bodyPr bIns="45000" lIns="90000" rIns="90000" tIns="45000"/>
          <a:p>
            <a:r>
              <a:rPr b="1" lang="it-IT" sz="600" u="sng">
                <a:solidFill>
                  <a:srgbClr val="ffffff"/>
                </a:solidFill>
              </a:rPr>
              <a:t>MISURE OBBLIGATORIE</a:t>
            </a:r>
            <a:endParaRPr/>
          </a:p>
        </p:txBody>
      </p:sp>
      <p:sp>
        <p:nvSpPr>
          <p:cNvPr id="2965" name="CustomShape 19"/>
          <p:cNvSpPr/>
          <p:nvPr/>
        </p:nvSpPr>
        <p:spPr>
          <a:xfrm>
            <a:off x="5638680" y="13713205680"/>
            <a:ext cx="773094112920" cy="-272160"/>
          </a:xfrm>
          <a:prstGeom prst="rect">
            <a:avLst>
              <a:gd fmla="val 25000" name="adj1"/>
              <a:gd fmla="val 115470" name="adj2"/>
            </a:avLst>
          </a:prstGeom>
        </p:spPr>
        <p:txBody>
          <a:bodyPr bIns="45000" lIns="90000" rIns="90000" tIns="45000"/>
          <a:p>
            <a:r>
              <a:rPr b="1" lang="it-IT" sz="600" u="sng">
                <a:solidFill>
                  <a:srgbClr val="ffffff"/>
                </a:solidFill>
              </a:rPr>
              <a:t>MISURE ULTERIORI</a:t>
            </a:r>
            <a:endParaRPr/>
          </a:p>
        </p:txBody>
      </p:sp>
      <p:sp>
        <p:nvSpPr>
          <p:cNvPr id="2966" name="CustomShape 20"/>
          <p:cNvSpPr/>
          <p:nvPr/>
        </p:nvSpPr>
        <p:spPr>
          <a:xfrm>
            <a:off x="5638680" y="-773094113280"/>
            <a:ext cx="773094112920" cy="102841042320"/>
          </a:xfrm>
          <a:prstGeom prst="rect">
            <a:avLst/>
          </a:prstGeom>
        </p:spPr>
      </p:sp>
      <p:sp>
        <p:nvSpPr>
          <p:cNvPr id="2967" name="CustomShape 21"/>
          <p:cNvSpPr/>
          <p:nvPr/>
        </p:nvSpPr>
        <p:spPr>
          <a:xfrm>
            <a:off x="5638680" y="-773094113280"/>
            <a:ext cx="773094112920" cy="-272160"/>
          </a:xfrm>
          <a:prstGeom prst="rect">
            <a:avLst>
              <a:gd fmla="val 25000" name="adj1"/>
              <a:gd fmla="val 115470" name="adj2"/>
            </a:avLst>
          </a:prstGeom>
        </p:spPr>
        <p:txBody>
          <a:bodyPr bIns="45000" lIns="90000" rIns="90000" tIns="45000"/>
          <a:p>
            <a:r>
              <a:rPr b="1" lang="it-IT" sz="600" u="sng">
                <a:solidFill>
                  <a:srgbClr val="ffffff"/>
                </a:solidFill>
              </a:rPr>
              <a:t>MISURE OBBLIGATORIE</a:t>
            </a:r>
            <a:endParaRPr/>
          </a:p>
        </p:txBody>
      </p:sp>
      <p:sp>
        <p:nvSpPr>
          <p:cNvPr id="2968" name="TextShape 2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misure facoltative e trasversali</a:t>
            </a:r>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9" name="CustomShape 1"/>
          <p:cNvSpPr/>
          <p:nvPr/>
        </p:nvSpPr>
        <p:spPr>
          <a:xfrm>
            <a:off x="8273520" y="2579040"/>
            <a:ext cx="1278720" cy="1278720"/>
          </a:xfrm>
          <a:prstGeom prst="rect">
            <a:avLst/>
          </a:prstGeom>
        </p:spPr>
        <p:txBody>
          <a:bodyPr anchor="ctr" bIns="15120" lIns="15120" rIns="15120" tIns="15120"/>
          <a:p>
            <a:pPr algn="ctr">
              <a:lnSpc>
                <a:spcPct val="90000"/>
              </a:lnSpc>
            </a:pPr>
            <a:r>
              <a:rPr b="1" i="1" lang="it-IT" sz="1200">
                <a:solidFill>
                  <a:srgbClr val="007c92"/>
                </a:solidFill>
                <a:latin typeface="Arial"/>
              </a:rPr>
              <a:t>Standard</a:t>
            </a:r>
            <a:r>
              <a:rPr b="1" lang="it-IT" sz="1200">
                <a:solidFill>
                  <a:srgbClr val="007c92"/>
                </a:solidFill>
                <a:latin typeface="Arial"/>
              </a:rPr>
              <a:t> di qualità dei servizi</a:t>
            </a:r>
            <a:endParaRPr/>
          </a:p>
        </p:txBody>
      </p:sp>
      <p:sp>
        <p:nvSpPr>
          <p:cNvPr id="2970" name="CustomShape 2"/>
          <p:cNvSpPr/>
          <p:nvPr/>
        </p:nvSpPr>
        <p:spPr>
          <a:xfrm>
            <a:off x="6019560" y="2498400"/>
            <a:ext cx="3613320" cy="3613320"/>
          </a:xfrm>
          <a:prstGeom prst="rect">
            <a:avLst>
              <a:gd fmla="val 6902" name="adj1"/>
              <a:gd fmla="val 465342" name="adj2"/>
              <a:gd fmla="val 549458" name="adj3"/>
              <a:gd fmla="val 20585200" name="adj4"/>
              <a:gd fmla="val 8052" name="adj5"/>
            </a:avLst>
          </a:prstGeom>
          <a:solidFill>
            <a:srgbClr val="007c92"/>
          </a:solidFill>
          <a:ln w="12600">
            <a:solidFill>
              <a:srgbClr val="747678"/>
            </a:solidFill>
            <a:round/>
          </a:ln>
        </p:spPr>
      </p:sp>
      <p:sp>
        <p:nvSpPr>
          <p:cNvPr id="2971" name="CustomShape 3"/>
          <p:cNvSpPr/>
          <p:nvPr/>
        </p:nvSpPr>
        <p:spPr>
          <a:xfrm>
            <a:off x="8273520" y="4752360"/>
            <a:ext cx="1278720" cy="1278720"/>
          </a:xfrm>
          <a:prstGeom prst="rect">
            <a:avLst/>
          </a:prstGeom>
        </p:spPr>
        <p:txBody>
          <a:bodyPr anchor="ctr" bIns="15120" lIns="15120" rIns="15120" tIns="15120"/>
          <a:p>
            <a:pPr algn="ctr">
              <a:lnSpc>
                <a:spcPct val="90000"/>
              </a:lnSpc>
            </a:pPr>
            <a:r>
              <a:rPr b="1" lang="it-IT" sz="1200">
                <a:solidFill>
                  <a:srgbClr val="007c92"/>
                </a:solidFill>
                <a:latin typeface="Arial"/>
              </a:rPr>
              <a:t>Trasparenza e integrità</a:t>
            </a:r>
            <a:endParaRPr/>
          </a:p>
        </p:txBody>
      </p:sp>
      <p:sp>
        <p:nvSpPr>
          <p:cNvPr id="2972" name="CustomShape 4"/>
          <p:cNvSpPr/>
          <p:nvPr/>
        </p:nvSpPr>
        <p:spPr>
          <a:xfrm>
            <a:off x="6019560" y="2498400"/>
            <a:ext cx="3613320" cy="3613320"/>
          </a:xfrm>
          <a:prstGeom prst="rect">
            <a:avLst>
              <a:gd fmla="val 6902" name="adj1"/>
              <a:gd fmla="val 465342" name="adj2"/>
              <a:gd fmla="val 5949458" name="adj3"/>
              <a:gd fmla="val 4385200" name="adj4"/>
              <a:gd fmla="val 8052" name="adj5"/>
            </a:avLst>
          </a:prstGeom>
          <a:solidFill>
            <a:srgbClr val="007c92"/>
          </a:solidFill>
          <a:ln w="12600">
            <a:solidFill>
              <a:srgbClr val="747678"/>
            </a:solidFill>
            <a:round/>
          </a:ln>
        </p:spPr>
      </p:sp>
      <p:sp>
        <p:nvSpPr>
          <p:cNvPr id="2973" name="CustomShape 5"/>
          <p:cNvSpPr/>
          <p:nvPr/>
        </p:nvSpPr>
        <p:spPr>
          <a:xfrm>
            <a:off x="6100200" y="4752360"/>
            <a:ext cx="1278720" cy="1278720"/>
          </a:xfrm>
          <a:prstGeom prst="rect">
            <a:avLst/>
          </a:prstGeom>
        </p:spPr>
        <p:txBody>
          <a:bodyPr anchor="ctr" bIns="15120" lIns="15120" rIns="15120" tIns="15120"/>
          <a:p>
            <a:pPr algn="ctr">
              <a:lnSpc>
                <a:spcPct val="90000"/>
              </a:lnSpc>
            </a:pPr>
            <a:r>
              <a:rPr b="1" lang="it-IT" sz="1200">
                <a:solidFill>
                  <a:srgbClr val="007c92"/>
                </a:solidFill>
                <a:latin typeface="Arial"/>
              </a:rPr>
              <a:t>Piano di misure in tema di misurazione e contrasto alla corruzione</a:t>
            </a:r>
            <a:endParaRPr/>
          </a:p>
        </p:txBody>
      </p:sp>
      <p:sp>
        <p:nvSpPr>
          <p:cNvPr id="2974" name="CustomShape 6"/>
          <p:cNvSpPr/>
          <p:nvPr/>
        </p:nvSpPr>
        <p:spPr>
          <a:xfrm>
            <a:off x="6019560" y="2498400"/>
            <a:ext cx="3613320" cy="3613320"/>
          </a:xfrm>
          <a:prstGeom prst="rect">
            <a:avLst>
              <a:gd fmla="val 6902" name="adj1"/>
              <a:gd fmla="val 465342" name="adj2"/>
              <a:gd fmla="val 11349458" name="adj3"/>
              <a:gd fmla="val 9785200" name="adj4"/>
              <a:gd fmla="val 8052" name="adj5"/>
            </a:avLst>
          </a:prstGeom>
          <a:solidFill>
            <a:srgbClr val="007c92"/>
          </a:solidFill>
          <a:ln w="12600">
            <a:solidFill>
              <a:srgbClr val="747678"/>
            </a:solidFill>
            <a:round/>
          </a:ln>
        </p:spPr>
      </p:sp>
      <p:sp>
        <p:nvSpPr>
          <p:cNvPr id="2975" name="CustomShape 7"/>
          <p:cNvSpPr/>
          <p:nvPr/>
        </p:nvSpPr>
        <p:spPr>
          <a:xfrm>
            <a:off x="6100200" y="2579040"/>
            <a:ext cx="1278720" cy="1278720"/>
          </a:xfrm>
          <a:prstGeom prst="rect">
            <a:avLst/>
          </a:prstGeom>
        </p:spPr>
        <p:txBody>
          <a:bodyPr anchor="ctr" bIns="15120" lIns="15120" rIns="15120" tIns="15120"/>
          <a:p>
            <a:pPr algn="ctr">
              <a:lnSpc>
                <a:spcPct val="90000"/>
              </a:lnSpc>
            </a:pPr>
            <a:r>
              <a:rPr b="1" i="1" lang="it-IT" sz="1200">
                <a:solidFill>
                  <a:srgbClr val="007c92"/>
                </a:solidFill>
                <a:latin typeface="Arial"/>
              </a:rPr>
              <a:t>Performance</a:t>
            </a:r>
            <a:endParaRPr/>
          </a:p>
        </p:txBody>
      </p:sp>
      <p:sp>
        <p:nvSpPr>
          <p:cNvPr id="2976" name="CustomShape 8"/>
          <p:cNvSpPr/>
          <p:nvPr/>
        </p:nvSpPr>
        <p:spPr>
          <a:xfrm>
            <a:off x="6019560" y="2498400"/>
            <a:ext cx="3613320" cy="3613320"/>
          </a:xfrm>
          <a:prstGeom prst="rect">
            <a:avLst>
              <a:gd fmla="val 6902" name="adj1"/>
              <a:gd fmla="val 465342" name="adj2"/>
              <a:gd fmla="val 16749458" name="adj3"/>
              <a:gd fmla="val 15185200" name="adj4"/>
              <a:gd fmla="val 8052" name="adj5"/>
            </a:avLst>
          </a:prstGeom>
          <a:solidFill>
            <a:srgbClr val="007c92"/>
          </a:solidFill>
          <a:ln w="12600">
            <a:solidFill>
              <a:srgbClr val="747678"/>
            </a:solidFill>
            <a:round/>
          </a:ln>
        </p:spPr>
      </p:sp>
      <p:sp>
        <p:nvSpPr>
          <p:cNvPr id="2977" name="CustomShape 9"/>
          <p:cNvSpPr/>
          <p:nvPr/>
        </p:nvSpPr>
        <p:spPr>
          <a:xfrm>
            <a:off x="685800" y="2286000"/>
            <a:ext cx="2209320" cy="10663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Responsabile dell'implementazione</a:t>
            </a:r>
            <a:endParaRPr/>
          </a:p>
        </p:txBody>
      </p:sp>
      <p:sp>
        <p:nvSpPr>
          <p:cNvPr id="2978" name="CustomShape 10"/>
          <p:cNvSpPr/>
          <p:nvPr/>
        </p:nvSpPr>
        <p:spPr>
          <a:xfrm>
            <a:off x="685800" y="5105520"/>
            <a:ext cx="2209320" cy="106632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Termine per l'implementazione</a:t>
            </a:r>
            <a:endParaRPr/>
          </a:p>
        </p:txBody>
      </p:sp>
      <p:pic>
        <p:nvPicPr>
          <p:cNvPr descr="" id="2979" name="Immagine 34"/>
          <p:cNvPicPr/>
          <p:nvPr/>
        </p:nvPicPr>
        <p:blipFill>
          <a:blip r:embed="rId1"/>
          <a:stretch>
            <a:fillRect/>
          </a:stretch>
        </p:blipFill>
        <p:spPr>
          <a:xfrm>
            <a:off x="367560" y="1967760"/>
            <a:ext cx="636480" cy="636480"/>
          </a:xfrm>
          <a:prstGeom prst="rect">
            <a:avLst/>
          </a:prstGeom>
        </p:spPr>
      </p:pic>
      <p:pic>
        <p:nvPicPr>
          <p:cNvPr descr="" id="2980" name="Immagine 10"/>
          <p:cNvPicPr/>
          <p:nvPr/>
        </p:nvPicPr>
        <p:blipFill>
          <a:blip r:embed="rId2"/>
          <a:stretch>
            <a:fillRect/>
          </a:stretch>
        </p:blipFill>
        <p:spPr>
          <a:xfrm>
            <a:off x="367560" y="4572000"/>
            <a:ext cx="716400" cy="747360"/>
          </a:xfrm>
          <a:prstGeom prst="rect">
            <a:avLst/>
          </a:prstGeom>
        </p:spPr>
      </p:pic>
      <p:sp>
        <p:nvSpPr>
          <p:cNvPr id="2981" name="CustomShape 11"/>
          <p:cNvSpPr/>
          <p:nvPr/>
        </p:nvSpPr>
        <p:spPr>
          <a:xfrm>
            <a:off x="2971800" y="1447920"/>
            <a:ext cx="533160" cy="4723920"/>
          </a:xfrm>
          <a:prstGeom prst="rect">
            <a:avLst>
              <a:gd fmla="val 8333" name="adj1"/>
              <a:gd fmla="val 50000" name="adj2"/>
            </a:avLst>
          </a:prstGeom>
          <a:ln w="25560">
            <a:solidFill>
              <a:srgbClr val="007c92"/>
            </a:solidFill>
            <a:round/>
          </a:ln>
        </p:spPr>
      </p:sp>
      <p:sp>
        <p:nvSpPr>
          <p:cNvPr id="2982" name="CustomShape 12"/>
          <p:cNvSpPr/>
          <p:nvPr/>
        </p:nvSpPr>
        <p:spPr>
          <a:xfrm>
            <a:off x="3657600" y="3429000"/>
            <a:ext cx="1662480" cy="1278000"/>
          </a:xfrm>
          <a:prstGeom prst="rect">
            <a:avLst/>
          </a:prstGeom>
        </p:spPr>
        <p:txBody>
          <a:bodyPr bIns="0" lIns="0" rIns="0" tIns="0"/>
          <a:p>
            <a:pPr>
              <a:lnSpc>
                <a:spcPct val="100000"/>
              </a:lnSpc>
            </a:pPr>
            <a:r>
              <a:rPr b="1" lang="it-IT" sz="1200">
                <a:solidFill>
                  <a:srgbClr val="007c92"/>
                </a:solidFill>
                <a:latin typeface="Arial"/>
              </a:rPr>
              <a:t>Il P.T.P.C. deve</a:t>
            </a:r>
            <a:endParaRPr/>
          </a:p>
          <a:p>
            <a:pPr>
              <a:lnSpc>
                <a:spcPct val="100000"/>
              </a:lnSpc>
            </a:pPr>
            <a:r>
              <a:rPr b="1" lang="it-IT" sz="1200">
                <a:solidFill>
                  <a:srgbClr val="007c92"/>
                </a:solidFill>
                <a:latin typeface="Arial"/>
              </a:rPr>
              <a:t>essere strutturato come documento di programmazione, e deve risultare collegato con il ciclo della </a:t>
            </a:r>
            <a:r>
              <a:rPr b="1" i="1" lang="it-IT" sz="1200">
                <a:solidFill>
                  <a:srgbClr val="007c92"/>
                </a:solidFill>
                <a:latin typeface="Arial"/>
              </a:rPr>
              <a:t>performance</a:t>
            </a:r>
            <a:endParaRPr/>
          </a:p>
        </p:txBody>
      </p:sp>
      <p:sp>
        <p:nvSpPr>
          <p:cNvPr id="2983" name="CustomShape 13"/>
          <p:cNvSpPr/>
          <p:nvPr/>
        </p:nvSpPr>
        <p:spPr>
          <a:xfrm>
            <a:off x="228600" y="1447920"/>
            <a:ext cx="3123720" cy="182880"/>
          </a:xfrm>
          <a:prstGeom prst="rect">
            <a:avLst/>
          </a:prstGeom>
        </p:spPr>
        <p:txBody>
          <a:bodyPr bIns="0" lIns="0" rIns="0" tIns="0"/>
          <a:p>
            <a:pPr algn="ctr">
              <a:lnSpc>
                <a:spcPct val="100000"/>
              </a:lnSpc>
            </a:pPr>
            <a:r>
              <a:rPr b="1" lang="it-IT" sz="1200" u="sng">
                <a:solidFill>
                  <a:srgbClr val="007c92"/>
                </a:solidFill>
                <a:latin typeface="Arial"/>
              </a:rPr>
              <a:t>SINGOLA MISURA</a:t>
            </a:r>
            <a:endParaRPr/>
          </a:p>
        </p:txBody>
      </p:sp>
      <p:sp>
        <p:nvSpPr>
          <p:cNvPr id="2984" name="CustomShape 14"/>
          <p:cNvSpPr/>
          <p:nvPr/>
        </p:nvSpPr>
        <p:spPr>
          <a:xfrm>
            <a:off x="-773094113280" y="-773094113280"/>
            <a:ext cx="773094112920" cy="-266040"/>
          </a:xfrm>
          <a:prstGeom prst="rect">
            <a:avLst/>
          </a:prstGeom>
        </p:spPr>
        <p:txBody>
          <a:bodyPr bIns="45000" lIns="90000" rIns="90000" tIns="45000"/>
          <a:p>
            <a:r>
              <a:rPr b="1" i="1" lang="it-IT" sz="1200">
                <a:solidFill>
                  <a:srgbClr val="007c92"/>
                </a:solidFill>
              </a:rPr>
              <a:t>Standard</a:t>
            </a:r>
            <a:endParaRPr/>
          </a:p>
        </p:txBody>
      </p:sp>
      <p:sp>
        <p:nvSpPr>
          <p:cNvPr id="2985" name="CustomShape 15"/>
          <p:cNvSpPr/>
          <p:nvPr/>
        </p:nvSpPr>
        <p:spPr>
          <a:xfrm>
            <a:off x="-773094113280" y="-773094113280"/>
            <a:ext cx="18658311480" cy="18825819120"/>
          </a:xfrm>
          <a:prstGeom prst="rect">
            <a:avLst/>
          </a:prstGeom>
        </p:spPr>
      </p:sp>
      <p:sp>
        <p:nvSpPr>
          <p:cNvPr id="2986" name="CustomShape 16"/>
          <p:cNvSpPr/>
          <p:nvPr/>
        </p:nvSpPr>
        <p:spPr>
          <a:xfrm>
            <a:off x="-773094113280" y="-773094113280"/>
            <a:ext cx="773094112920" cy="-267480"/>
          </a:xfrm>
          <a:prstGeom prst="rect">
            <a:avLst/>
          </a:prstGeom>
        </p:spPr>
        <p:txBody>
          <a:bodyPr bIns="45000" lIns="90000" rIns="90000" tIns="45000"/>
          <a:p>
            <a:r>
              <a:rPr b="1" lang="it-IT" sz="1200">
                <a:solidFill>
                  <a:srgbClr val="007c92"/>
                </a:solidFill>
              </a:rPr>
              <a:t>Trasparenza e integrità</a:t>
            </a:r>
            <a:endParaRPr/>
          </a:p>
        </p:txBody>
      </p:sp>
      <p:sp>
        <p:nvSpPr>
          <p:cNvPr id="2987" name="CustomShape 17"/>
          <p:cNvSpPr/>
          <p:nvPr/>
        </p:nvSpPr>
        <p:spPr>
          <a:xfrm>
            <a:off x="-773094113280" y="-773094113280"/>
            <a:ext cx="18658311480" cy="18825819120"/>
          </a:xfrm>
          <a:prstGeom prst="rect">
            <a:avLst/>
          </a:prstGeom>
        </p:spPr>
      </p:sp>
      <p:sp>
        <p:nvSpPr>
          <p:cNvPr id="2988" name="CustomShape 18"/>
          <p:cNvSpPr/>
          <p:nvPr/>
        </p:nvSpPr>
        <p:spPr>
          <a:xfrm>
            <a:off x="-773094113280" y="-773094113280"/>
            <a:ext cx="773094112920" cy="-267480"/>
          </a:xfrm>
          <a:prstGeom prst="rect">
            <a:avLst/>
          </a:prstGeom>
        </p:spPr>
        <p:txBody>
          <a:bodyPr bIns="45000" lIns="90000" rIns="90000" tIns="45000"/>
          <a:p>
            <a:r>
              <a:rPr b="1" lang="it-IT" sz="1200">
                <a:solidFill>
                  <a:srgbClr val="007c92"/>
                </a:solidFill>
              </a:rPr>
              <a:t>Piano di misure in tema di misurazione e contrasto alla corruzione</a:t>
            </a:r>
            <a:endParaRPr/>
          </a:p>
        </p:txBody>
      </p:sp>
      <p:sp>
        <p:nvSpPr>
          <p:cNvPr id="2989" name="CustomShape 19"/>
          <p:cNvSpPr/>
          <p:nvPr/>
        </p:nvSpPr>
        <p:spPr>
          <a:xfrm>
            <a:off x="-773094113280" y="-773094113280"/>
            <a:ext cx="18658311480" cy="18825819120"/>
          </a:xfrm>
          <a:prstGeom prst="rect">
            <a:avLst/>
          </a:prstGeom>
        </p:spPr>
      </p:sp>
      <p:sp>
        <p:nvSpPr>
          <p:cNvPr id="2990" name="CustomShape 20"/>
          <p:cNvSpPr/>
          <p:nvPr/>
        </p:nvSpPr>
        <p:spPr>
          <a:xfrm>
            <a:off x="-773094113280" y="-773094113280"/>
            <a:ext cx="773094112920" cy="-266040"/>
          </a:xfrm>
          <a:prstGeom prst="rect">
            <a:avLst/>
          </a:prstGeom>
        </p:spPr>
        <p:txBody>
          <a:bodyPr bIns="45000" lIns="90000" rIns="90000" tIns="45000"/>
          <a:p>
            <a:r>
              <a:rPr b="1" i="1" lang="it-IT" sz="1200">
                <a:solidFill>
                  <a:srgbClr val="007c92"/>
                </a:solidFill>
              </a:rPr>
              <a:t>Performance</a:t>
            </a:r>
            <a:endParaRPr/>
          </a:p>
        </p:txBody>
      </p:sp>
      <p:sp>
        <p:nvSpPr>
          <p:cNvPr id="2991" name="CustomShape 21"/>
          <p:cNvSpPr/>
          <p:nvPr/>
        </p:nvSpPr>
        <p:spPr>
          <a:xfrm>
            <a:off x="-773094113280" y="-773094113280"/>
            <a:ext cx="18658311480" cy="18825819120"/>
          </a:xfrm>
          <a:prstGeom prst="rect">
            <a:avLst/>
          </a:prstGeom>
        </p:spPr>
      </p:sp>
      <p:sp>
        <p:nvSpPr>
          <p:cNvPr id="2992" name="CustomShape 22"/>
          <p:cNvSpPr/>
          <p:nvPr/>
        </p:nvSpPr>
        <p:spPr>
          <a:xfrm>
            <a:off x="4052160" y="1295280"/>
            <a:ext cx="2576880" cy="1904760"/>
          </a:xfrm>
          <a:prstGeom prst="rect">
            <a:avLst>
              <a:gd fmla="val 25000" name="adj1"/>
              <a:gd fmla="val 25000" name="adj2"/>
              <a:gd fmla="val 25000" name="adj3"/>
              <a:gd fmla="val 43750" name="adj4"/>
            </a:avLst>
          </a:prstGeom>
          <a:solidFill>
            <a:srgbClr val="ffffff"/>
          </a:solidFill>
          <a:ln w="12600">
            <a:solidFill>
              <a:srgbClr val="007c92"/>
            </a:solidFill>
            <a:round/>
          </a:ln>
        </p:spPr>
      </p:sp>
      <p:sp>
        <p:nvSpPr>
          <p:cNvPr id="2993" name="CustomShape 23"/>
          <p:cNvSpPr/>
          <p:nvPr/>
        </p:nvSpPr>
        <p:spPr>
          <a:xfrm>
            <a:off x="6781680" y="1506960"/>
            <a:ext cx="2590560" cy="730440"/>
          </a:xfrm>
          <a:prstGeom prst="rect">
            <a:avLst/>
          </a:prstGeom>
        </p:spPr>
        <p:txBody>
          <a:bodyPr bIns="0" lIns="0" rIns="0" tIns="0"/>
          <a:p>
            <a:pPr>
              <a:lnSpc>
                <a:spcPct val="100000"/>
              </a:lnSpc>
            </a:pPr>
            <a:r>
              <a:rPr b="1" lang="it-IT" sz="1200">
                <a:solidFill>
                  <a:srgbClr val="007c92"/>
                </a:solidFill>
                <a:latin typeface="Arial"/>
              </a:rPr>
              <a:t>A tal fine le PP.AA. devono costituire un ciclo della performance integrato che comprenda i seguenti ambiti:</a:t>
            </a:r>
            <a:endParaRPr/>
          </a:p>
        </p:txBody>
      </p:sp>
      <p:sp>
        <p:nvSpPr>
          <p:cNvPr id="2994" name="TextShape 2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collegamento con il ciclo della </a:t>
            </a:r>
            <a:r>
              <a:rPr i="1" lang="en-US" sz="1600">
                <a:solidFill>
                  <a:srgbClr val="c00000"/>
                </a:solidFill>
                <a:latin typeface="Verdana"/>
                <a:ea typeface="Verdana"/>
              </a:rPr>
              <a:t>performance</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4" name="CustomShape 1"/>
          <p:cNvSpPr/>
          <p:nvPr/>
        </p:nvSpPr>
        <p:spPr>
          <a:xfrm>
            <a:off x="1171800" y="1523880"/>
            <a:ext cx="5009400" cy="5009400"/>
          </a:xfrm>
          <a:prstGeom prst="rect">
            <a:avLst>
              <a:gd fmla="val 50000" name="adj"/>
            </a:avLst>
          </a:prstGeom>
          <a:solidFill>
            <a:srgbClr val="ffffff"/>
          </a:solidFill>
        </p:spPr>
      </p:sp>
      <p:sp>
        <p:nvSpPr>
          <p:cNvPr id="1615" name="CustomShape 2"/>
          <p:cNvSpPr/>
          <p:nvPr/>
        </p:nvSpPr>
        <p:spPr>
          <a:xfrm>
            <a:off x="1856520" y="163728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D.P.C.M. 16 gennaio 2013 (Istituzione del Comitato Interministeriale)</a:t>
            </a:r>
            <a:endParaRPr/>
          </a:p>
        </p:txBody>
      </p:sp>
      <p:sp>
        <p:nvSpPr>
          <p:cNvPr id="1616" name="CustomShape 3"/>
          <p:cNvSpPr/>
          <p:nvPr/>
        </p:nvSpPr>
        <p:spPr>
          <a:xfrm>
            <a:off x="1856520" y="214128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Linee di indirizzo del Comitato per l’attività del Dipartimento della Funzione Pubblica, adottate dal Comitato Interministeriale</a:t>
            </a:r>
            <a:endParaRPr/>
          </a:p>
        </p:txBody>
      </p:sp>
      <p:sp>
        <p:nvSpPr>
          <p:cNvPr id="1617" name="CustomShape 4"/>
          <p:cNvSpPr/>
          <p:nvPr/>
        </p:nvSpPr>
        <p:spPr>
          <a:xfrm>
            <a:off x="1856520" y="264528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Piano Nazionale Anticorruzione (P.N.A.), adottato con delibera dell’A.N.A.C. n. 72 dell’11 settembre 2013</a:t>
            </a:r>
            <a:endParaRPr/>
          </a:p>
        </p:txBody>
      </p:sp>
      <p:sp>
        <p:nvSpPr>
          <p:cNvPr id="1618" name="CustomShape 5"/>
          <p:cNvSpPr/>
          <p:nvPr/>
        </p:nvSpPr>
        <p:spPr>
          <a:xfrm>
            <a:off x="1856520" y="314928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Deliberazione AVCP n. 26 del 22 maggio 2013 (e comunicati del 22 maggio e del 13 giugno 2013, nonché FAQ), sulle modalità di pubblicazione e trasmissione dei dati sugli appalti</a:t>
            </a:r>
            <a:endParaRPr/>
          </a:p>
        </p:txBody>
      </p:sp>
      <p:sp>
        <p:nvSpPr>
          <p:cNvPr id="1619" name="CustomShape 6"/>
          <p:cNvSpPr/>
          <p:nvPr/>
        </p:nvSpPr>
        <p:spPr>
          <a:xfrm>
            <a:off x="1856520" y="362808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Decreto Legislativo n. 33 del 13 marzo 2013, in materia di pubblicità e trasparenza</a:t>
            </a:r>
            <a:endParaRPr/>
          </a:p>
        </p:txBody>
      </p:sp>
      <p:sp>
        <p:nvSpPr>
          <p:cNvPr id="1620" name="CustomShape 7"/>
          <p:cNvSpPr/>
          <p:nvPr/>
        </p:nvSpPr>
        <p:spPr>
          <a:xfrm>
            <a:off x="1856520" y="4089240"/>
            <a:ext cx="685764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D.P.R. n. 62 del 16 aprile 2013, in materia di Codici di Comportamento dei dipendenti della Pubblica Amministrazione </a:t>
            </a:r>
            <a:endParaRPr/>
          </a:p>
        </p:txBody>
      </p:sp>
      <p:sp>
        <p:nvSpPr>
          <p:cNvPr id="1621" name="CustomShape 8"/>
          <p:cNvSpPr/>
          <p:nvPr/>
        </p:nvSpPr>
        <p:spPr>
          <a:xfrm>
            <a:off x="1856520" y="459324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Linee Guida e modelli sui codici di comportamento, adottate dall’A.N.A.C. con delibera n. 75 del 24 ottobre 2013 </a:t>
            </a:r>
            <a:endParaRPr/>
          </a:p>
        </p:txBody>
      </p:sp>
      <p:sp>
        <p:nvSpPr>
          <p:cNvPr id="1622" name="CustomShape 9"/>
          <p:cNvSpPr/>
          <p:nvPr/>
        </p:nvSpPr>
        <p:spPr>
          <a:xfrm>
            <a:off x="1856520" y="509724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Decreto Legislativo n. 39 dell’8 aprile 2013 in materia di incarichi dirigenziali e amministrativi di vertice   </a:t>
            </a:r>
            <a:endParaRPr/>
          </a:p>
        </p:txBody>
      </p:sp>
      <p:sp>
        <p:nvSpPr>
          <p:cNvPr id="1623" name="CustomShape 10"/>
          <p:cNvSpPr/>
          <p:nvPr/>
        </p:nvSpPr>
        <p:spPr>
          <a:xfrm>
            <a:off x="1856520" y="560160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Intesa tra Governo, Regioni ed Enti Locali, del 31 luglio 2013 </a:t>
            </a:r>
            <a:endParaRPr/>
          </a:p>
        </p:txBody>
      </p:sp>
      <p:sp>
        <p:nvSpPr>
          <p:cNvPr id="1624" name="CustomShape 11"/>
          <p:cNvSpPr/>
          <p:nvPr/>
        </p:nvSpPr>
        <p:spPr>
          <a:xfrm>
            <a:off x="1856520" y="6105600"/>
            <a:ext cx="6856560" cy="355680"/>
          </a:xfrm>
          <a:prstGeom prst="rect">
            <a:avLst>
              <a:gd fmla="val 16667" name="adj"/>
            </a:avLst>
          </a:prstGeom>
          <a:solidFill>
            <a:srgbClr val="ccd7db"/>
          </a:solidFill>
        </p:spPr>
        <p:txBody>
          <a:bodyPr anchor="ctr" lIns="45720" rIns="45720"/>
          <a:p>
            <a:pPr algn="ctr">
              <a:lnSpc>
                <a:spcPct val="90000"/>
              </a:lnSpc>
            </a:pPr>
            <a:r>
              <a:rPr b="1" lang="it-IT" sz="1200">
                <a:solidFill>
                  <a:srgbClr val="000000"/>
                </a:solidFill>
                <a:latin typeface="Arial"/>
              </a:rPr>
              <a:t>Decreto Legislativo n. 235 del 31 dicembre 2012, in materia di incandidabilità</a:t>
            </a:r>
            <a:endParaRPr/>
          </a:p>
        </p:txBody>
      </p:sp>
      <p:sp>
        <p:nvSpPr>
          <p:cNvPr id="1625" name="CustomShape 12"/>
          <p:cNvSpPr/>
          <p:nvPr/>
        </p:nvSpPr>
        <p:spPr>
          <a:xfrm>
            <a:off x="1095480" y="2214720"/>
            <a:ext cx="1356840" cy="642600"/>
          </a:xfrm>
          <a:prstGeom prst="rect">
            <a:avLst/>
          </a:prstGeom>
        </p:spPr>
      </p:sp>
      <p:sp>
        <p:nvSpPr>
          <p:cNvPr id="1626" name="CustomShape 13"/>
          <p:cNvSpPr/>
          <p:nvPr/>
        </p:nvSpPr>
        <p:spPr>
          <a:xfrm>
            <a:off x="272520" y="1523880"/>
            <a:ext cx="773094112920" cy="2980739160"/>
          </a:xfrm>
          <a:prstGeom prst="rect">
            <a:avLst>
              <a:gd fmla="val 50000" name="adj"/>
            </a:avLst>
          </a:prstGeom>
        </p:spPr>
      </p:sp>
      <p:sp>
        <p:nvSpPr>
          <p:cNvPr id="1627" name="CustomShape 14"/>
          <p:cNvSpPr/>
          <p:nvPr/>
        </p:nvSpPr>
        <p:spPr>
          <a:xfrm>
            <a:off x="272520" y="1523880"/>
            <a:ext cx="773094112920" cy="-295920"/>
          </a:xfrm>
          <a:prstGeom prst="rect">
            <a:avLst>
              <a:gd fmla="val 16667" name="adj"/>
            </a:avLst>
          </a:prstGeom>
        </p:spPr>
        <p:txBody>
          <a:bodyPr bIns="45000" lIns="90000" rIns="90000" tIns="45000"/>
          <a:p>
            <a:r>
              <a:rPr b="1" lang="it-IT" sz="1200"/>
              <a:t>D.P.C.M. 16 gennaio 2013 (Istituzione del Comitato Interministeriale)</a:t>
            </a:r>
            <a:endParaRPr/>
          </a:p>
        </p:txBody>
      </p:sp>
      <p:sp>
        <p:nvSpPr>
          <p:cNvPr id="1628" name="CustomShape 15"/>
          <p:cNvSpPr/>
          <p:nvPr/>
        </p:nvSpPr>
        <p:spPr>
          <a:xfrm>
            <a:off x="272520" y="-773094113280"/>
            <a:ext cx="773094112920" cy="-295920"/>
          </a:xfrm>
          <a:prstGeom prst="rect">
            <a:avLst>
              <a:gd fmla="val 16667" name="adj"/>
            </a:avLst>
          </a:prstGeom>
        </p:spPr>
        <p:txBody>
          <a:bodyPr bIns="45000" lIns="90000" rIns="90000" tIns="45000"/>
          <a:p>
            <a:r>
              <a:rPr b="1" lang="it-IT" sz="1200"/>
              <a:t>Linee di indirizzo del Comitato per l’attività del Dipartimento della Funzione Pubblica, adottate dal Comitato Interministeriale</a:t>
            </a:r>
            <a:endParaRPr/>
          </a:p>
        </p:txBody>
      </p:sp>
      <p:sp>
        <p:nvSpPr>
          <p:cNvPr id="1629" name="CustomShape 16"/>
          <p:cNvSpPr/>
          <p:nvPr/>
        </p:nvSpPr>
        <p:spPr>
          <a:xfrm>
            <a:off x="272520" y="-773094113280"/>
            <a:ext cx="773094112920" cy="-295920"/>
          </a:xfrm>
          <a:prstGeom prst="rect">
            <a:avLst>
              <a:gd fmla="val 16667" name="adj"/>
            </a:avLst>
          </a:prstGeom>
        </p:spPr>
        <p:txBody>
          <a:bodyPr bIns="45000" lIns="90000" rIns="90000" tIns="45000"/>
          <a:p>
            <a:r>
              <a:rPr b="1" lang="it-IT" sz="1200"/>
              <a:t>Piano Nazionale Anticorruzione (P.N.A.), adottato con delibera dell’A.N.A.C. n. 72 dell’11 settembre 2013</a:t>
            </a:r>
            <a:endParaRPr/>
          </a:p>
        </p:txBody>
      </p:sp>
      <p:sp>
        <p:nvSpPr>
          <p:cNvPr id="1630" name="CustomShape 17"/>
          <p:cNvSpPr/>
          <p:nvPr/>
        </p:nvSpPr>
        <p:spPr>
          <a:xfrm>
            <a:off x="272520" y="-773094113280"/>
            <a:ext cx="773094112920" cy="-295920"/>
          </a:xfrm>
          <a:prstGeom prst="rect">
            <a:avLst>
              <a:gd fmla="val 16667" name="adj"/>
            </a:avLst>
          </a:prstGeom>
        </p:spPr>
        <p:txBody>
          <a:bodyPr bIns="45000" lIns="90000" rIns="90000" tIns="45000"/>
          <a:p>
            <a:r>
              <a:rPr b="1" lang="it-IT" sz="1200"/>
              <a:t>Deliberazione AVCP n. 26 del 22 maggio 2013 (e comunicati del 22 maggio e del 13 giugno 2013, nonché FAQ), sulle modalità di pubblicazione e trasmissione dei dati sugli appalti</a:t>
            </a:r>
            <a:endParaRPr/>
          </a:p>
        </p:txBody>
      </p:sp>
      <p:sp>
        <p:nvSpPr>
          <p:cNvPr id="1631" name="CustomShape 18"/>
          <p:cNvSpPr/>
          <p:nvPr/>
        </p:nvSpPr>
        <p:spPr>
          <a:xfrm>
            <a:off x="272520" y="-773094113280"/>
            <a:ext cx="773094112920" cy="-295920"/>
          </a:xfrm>
          <a:prstGeom prst="rect">
            <a:avLst>
              <a:gd fmla="val 16667" name="adj"/>
            </a:avLst>
          </a:prstGeom>
        </p:spPr>
        <p:txBody>
          <a:bodyPr bIns="45000" lIns="90000" rIns="90000" tIns="45000"/>
          <a:p>
            <a:r>
              <a:rPr b="1" lang="it-IT" sz="1200"/>
              <a:t>Decreto Legislativo n. 33 del 13 marzo 2013, in materia di pubblicità e trasparenza</a:t>
            </a:r>
            <a:endParaRPr/>
          </a:p>
        </p:txBody>
      </p:sp>
      <p:sp>
        <p:nvSpPr>
          <p:cNvPr id="1632" name="CustomShape 19"/>
          <p:cNvSpPr/>
          <p:nvPr/>
        </p:nvSpPr>
        <p:spPr>
          <a:xfrm>
            <a:off x="272520" y="-773094113280"/>
            <a:ext cx="773094112920" cy="-295920"/>
          </a:xfrm>
          <a:prstGeom prst="rect">
            <a:avLst>
              <a:gd fmla="val 16667" name="adj"/>
            </a:avLst>
          </a:prstGeom>
        </p:spPr>
        <p:txBody>
          <a:bodyPr bIns="45000" lIns="90000" rIns="90000" tIns="45000"/>
          <a:p>
            <a:r>
              <a:rPr b="1" lang="it-IT" sz="1200"/>
              <a:t>D.P.R. n. 62 del 16 aprile 2013, in materia di Codici di Comportamento dei dipendenti della Pubblica Amministrazione </a:t>
            </a:r>
            <a:endParaRPr/>
          </a:p>
        </p:txBody>
      </p:sp>
      <p:sp>
        <p:nvSpPr>
          <p:cNvPr id="1633" name="CustomShape 20"/>
          <p:cNvSpPr/>
          <p:nvPr/>
        </p:nvSpPr>
        <p:spPr>
          <a:xfrm>
            <a:off x="272520" y="-773094113280"/>
            <a:ext cx="773094112920" cy="-295920"/>
          </a:xfrm>
          <a:prstGeom prst="rect">
            <a:avLst>
              <a:gd fmla="val 16667" name="adj"/>
            </a:avLst>
          </a:prstGeom>
        </p:spPr>
        <p:txBody>
          <a:bodyPr bIns="45000" lIns="90000" rIns="90000" tIns="45000"/>
          <a:p>
            <a:r>
              <a:rPr b="1" lang="it-IT" sz="1200"/>
              <a:t>Linee Guida e modelli sui codici di comportamento, adottate dall’A.N.A.C. con delibera n. 75 del 24 ottobre 2013 </a:t>
            </a:r>
            <a:endParaRPr/>
          </a:p>
        </p:txBody>
      </p:sp>
      <p:sp>
        <p:nvSpPr>
          <p:cNvPr id="1634" name="CustomShape 21"/>
          <p:cNvSpPr/>
          <p:nvPr/>
        </p:nvSpPr>
        <p:spPr>
          <a:xfrm>
            <a:off x="272520" y="-773094113280"/>
            <a:ext cx="773094112920" cy="-295920"/>
          </a:xfrm>
          <a:prstGeom prst="rect">
            <a:avLst>
              <a:gd fmla="val 16667" name="adj"/>
            </a:avLst>
          </a:prstGeom>
        </p:spPr>
        <p:txBody>
          <a:bodyPr bIns="45000" lIns="90000" rIns="90000" tIns="45000"/>
          <a:p>
            <a:r>
              <a:rPr b="1" lang="it-IT" sz="1200"/>
              <a:t>Decreto Legislativo n. 39 dell’8 aprile 2013 in materia di incarichi dirigenziali e amministrativi di vertice   </a:t>
            </a:r>
            <a:endParaRPr/>
          </a:p>
        </p:txBody>
      </p:sp>
      <p:sp>
        <p:nvSpPr>
          <p:cNvPr id="1635" name="CustomShape 22"/>
          <p:cNvSpPr/>
          <p:nvPr/>
        </p:nvSpPr>
        <p:spPr>
          <a:xfrm>
            <a:off x="272520" y="-773094113280"/>
            <a:ext cx="773094112920" cy="-295920"/>
          </a:xfrm>
          <a:prstGeom prst="rect">
            <a:avLst>
              <a:gd fmla="val 16667" name="adj"/>
            </a:avLst>
          </a:prstGeom>
        </p:spPr>
        <p:txBody>
          <a:bodyPr bIns="45000" lIns="90000" rIns="90000" tIns="45000"/>
          <a:p>
            <a:r>
              <a:rPr b="1" lang="it-IT" sz="1200"/>
              <a:t>Intesa tra Governo, Regioni ed Enti Locali, del 31 luglio 2013 </a:t>
            </a:r>
            <a:endParaRPr/>
          </a:p>
        </p:txBody>
      </p:sp>
      <p:sp>
        <p:nvSpPr>
          <p:cNvPr id="1636" name="CustomShape 23"/>
          <p:cNvSpPr/>
          <p:nvPr/>
        </p:nvSpPr>
        <p:spPr>
          <a:xfrm>
            <a:off x="272520" y="-773094113280"/>
            <a:ext cx="773094112920" cy="-295920"/>
          </a:xfrm>
          <a:prstGeom prst="rect">
            <a:avLst>
              <a:gd fmla="val 16667" name="adj"/>
            </a:avLst>
          </a:prstGeom>
        </p:spPr>
        <p:txBody>
          <a:bodyPr bIns="45000" lIns="90000" rIns="90000" tIns="45000"/>
          <a:p>
            <a:r>
              <a:rPr b="1" lang="it-IT" sz="1200"/>
              <a:t>Decreto Legislativo n. 235 del 31 dicembre 2012, in materia di </a:t>
            </a:r>
            <a:endParaRPr/>
          </a:p>
        </p:txBody>
      </p:sp>
      <p:sp>
        <p:nvSpPr>
          <p:cNvPr id="1637" name="CustomShape 24"/>
          <p:cNvSpPr/>
          <p:nvPr/>
        </p:nvSpPr>
        <p:spPr>
          <a:xfrm>
            <a:off x="2288880" y="1186920"/>
            <a:ext cx="5102280" cy="182880"/>
          </a:xfrm>
          <a:prstGeom prst="rect">
            <a:avLst/>
          </a:prstGeom>
        </p:spPr>
        <p:txBody>
          <a:bodyPr bIns="0" lIns="0" rIns="0" tIns="0"/>
          <a:p>
            <a:pPr algn="ctr">
              <a:lnSpc>
                <a:spcPct val="100000"/>
              </a:lnSpc>
            </a:pPr>
            <a:r>
              <a:rPr b="1" lang="it-IT" sz="1200" u="sng">
                <a:solidFill>
                  <a:srgbClr val="007c92"/>
                </a:solidFill>
                <a:latin typeface="Arial"/>
              </a:rPr>
              <a:t>PRINCIPALI DISPOSIZIONI DI ATTUAZIONE DELLA LEGGE 190/2012</a:t>
            </a:r>
            <a:endParaRPr/>
          </a:p>
        </p:txBody>
      </p:sp>
      <p:sp>
        <p:nvSpPr>
          <p:cNvPr id="1638" name="TextShape 25"/>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1. Il quadro normativo di riferimento in materia anticorruzione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principali provvedimenti attuativi della legge n. 190/2012 </a:t>
            </a:r>
            <a:endParaRPr/>
          </a:p>
        </p:txBody>
      </p:sp>
    </p:spTree>
  </p:cSld>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5" name="CustomShape 1"/>
          <p:cNvSpPr/>
          <p:nvPr/>
        </p:nvSpPr>
        <p:spPr>
          <a:xfrm>
            <a:off x="458640" y="1532520"/>
            <a:ext cx="2156760" cy="1515240"/>
          </a:xfrm>
          <a:prstGeom prst="rect">
            <a:avLst>
              <a:gd fmla="val 10000" name="adj"/>
            </a:avLst>
          </a:prstGeom>
          <a:solidFill>
            <a:srgbClr val="ffffff"/>
          </a:solidFill>
          <a:ln w="12600">
            <a:solidFill>
              <a:srgbClr val="007084"/>
            </a:solidFill>
            <a:round/>
          </a:ln>
        </p:spPr>
        <p:txBody>
          <a:bodyPr anchor="ctr" bIns="85320" lIns="85320" rIns="85320" tIns="85320"/>
          <a:p>
            <a:pPr algn="ctr">
              <a:lnSpc>
                <a:spcPct val="90000"/>
              </a:lnSpc>
            </a:pPr>
            <a:r>
              <a:rPr b="1" lang="it-IT" sz="1200">
                <a:solidFill>
                  <a:srgbClr val="007c92"/>
                </a:solidFill>
                <a:latin typeface="Arial"/>
              </a:rPr>
              <a:t>P.T.P.C.</a:t>
            </a:r>
            <a:endParaRPr/>
          </a:p>
        </p:txBody>
      </p:sp>
      <p:sp>
        <p:nvSpPr>
          <p:cNvPr id="2996" name="CustomShape 2"/>
          <p:cNvSpPr/>
          <p:nvPr/>
        </p:nvSpPr>
        <p:spPr>
          <a:xfrm>
            <a:off x="1284840" y="1623240"/>
            <a:ext cx="504360" cy="504360"/>
          </a:xfrm>
          <a:prstGeom prst="rect">
            <a:avLst/>
          </a:prstGeom>
          <a:solidFill>
            <a:srgbClr val="ccd7db"/>
          </a:solidFill>
          <a:ln w="12600">
            <a:solidFill>
              <a:srgbClr val="007084"/>
            </a:solidFill>
            <a:round/>
          </a:ln>
        </p:spPr>
      </p:sp>
      <p:sp>
        <p:nvSpPr>
          <p:cNvPr id="2997" name="CustomShape 3"/>
          <p:cNvSpPr/>
          <p:nvPr/>
        </p:nvSpPr>
        <p:spPr>
          <a:xfrm>
            <a:off x="2680560" y="1532520"/>
            <a:ext cx="2156760" cy="1515240"/>
          </a:xfrm>
          <a:prstGeom prst="rect">
            <a:avLst>
              <a:gd fmla="val 10000" name="adj"/>
            </a:avLst>
          </a:prstGeom>
          <a:solidFill>
            <a:srgbClr val="ffffff"/>
          </a:solidFill>
          <a:ln w="12600">
            <a:solidFill>
              <a:srgbClr val="007084"/>
            </a:solidFill>
            <a:round/>
          </a:ln>
        </p:spPr>
        <p:txBody>
          <a:bodyPr anchor="ctr" bIns="85320" lIns="85320" rIns="85320" tIns="85320"/>
          <a:p>
            <a:pPr algn="ctr">
              <a:lnSpc>
                <a:spcPct val="90000"/>
              </a:lnSpc>
            </a:pPr>
            <a:r>
              <a:rPr b="1" lang="it-IT" sz="1200">
                <a:solidFill>
                  <a:srgbClr val="007c92"/>
                </a:solidFill>
                <a:latin typeface="Arial"/>
              </a:rPr>
              <a:t>Strumenti vigenti per il controllo nell'amministrazione</a:t>
            </a:r>
            <a:endParaRPr/>
          </a:p>
        </p:txBody>
      </p:sp>
      <p:sp>
        <p:nvSpPr>
          <p:cNvPr id="2998" name="CustomShape 4"/>
          <p:cNvSpPr/>
          <p:nvPr/>
        </p:nvSpPr>
        <p:spPr>
          <a:xfrm>
            <a:off x="3506760" y="1623240"/>
            <a:ext cx="504360" cy="504360"/>
          </a:xfrm>
          <a:prstGeom prst="rect">
            <a:avLst/>
          </a:prstGeom>
          <a:solidFill>
            <a:srgbClr val="ccd7db"/>
          </a:solidFill>
          <a:ln w="12600">
            <a:solidFill>
              <a:srgbClr val="007084"/>
            </a:solidFill>
            <a:round/>
          </a:ln>
        </p:spPr>
      </p:sp>
      <p:sp>
        <p:nvSpPr>
          <p:cNvPr id="2999" name="CustomShape 5"/>
          <p:cNvSpPr/>
          <p:nvPr/>
        </p:nvSpPr>
        <p:spPr>
          <a:xfrm>
            <a:off x="4902480" y="1532520"/>
            <a:ext cx="2156760" cy="1515240"/>
          </a:xfrm>
          <a:prstGeom prst="rect">
            <a:avLst>
              <a:gd fmla="val 10000" name="adj"/>
            </a:avLst>
          </a:prstGeom>
          <a:solidFill>
            <a:srgbClr val="ffffff"/>
          </a:solidFill>
          <a:ln w="12600">
            <a:solidFill>
              <a:srgbClr val="007084"/>
            </a:solidFill>
            <a:round/>
          </a:ln>
        </p:spPr>
        <p:txBody>
          <a:bodyPr anchor="ctr" bIns="85320" lIns="85320" rIns="85320" tIns="85320"/>
          <a:p>
            <a:pPr algn="ctr">
              <a:lnSpc>
                <a:spcPct val="90000"/>
              </a:lnSpc>
            </a:pPr>
            <a:r>
              <a:rPr b="1" lang="it-IT" sz="1200">
                <a:solidFill>
                  <a:srgbClr val="007c92"/>
                </a:solidFill>
                <a:latin typeface="Arial"/>
              </a:rPr>
              <a:t>Strumenti individuati dal D.Lgs. 150/09</a:t>
            </a:r>
            <a:endParaRPr/>
          </a:p>
        </p:txBody>
      </p:sp>
      <p:sp>
        <p:nvSpPr>
          <p:cNvPr id="3000" name="CustomShape 6"/>
          <p:cNvSpPr/>
          <p:nvPr/>
        </p:nvSpPr>
        <p:spPr>
          <a:xfrm>
            <a:off x="5728680" y="1623240"/>
            <a:ext cx="504360" cy="504360"/>
          </a:xfrm>
          <a:prstGeom prst="rect">
            <a:avLst/>
          </a:prstGeom>
          <a:solidFill>
            <a:srgbClr val="ccd7db"/>
          </a:solidFill>
          <a:ln w="12600">
            <a:solidFill>
              <a:srgbClr val="007084"/>
            </a:solidFill>
            <a:round/>
          </a:ln>
        </p:spPr>
      </p:sp>
      <p:sp>
        <p:nvSpPr>
          <p:cNvPr id="3001" name="CustomShape 7"/>
          <p:cNvSpPr/>
          <p:nvPr/>
        </p:nvSpPr>
        <p:spPr>
          <a:xfrm>
            <a:off x="721440" y="2745000"/>
            <a:ext cx="6075360" cy="226800"/>
          </a:xfrm>
          <a:prstGeom prst="rect">
            <a:avLst>
              <a:gd fmla="val 50000" name="adj1"/>
              <a:gd fmla="val 50000" name="adj2"/>
            </a:avLst>
          </a:prstGeom>
          <a:solidFill>
            <a:srgbClr val="abbec7"/>
          </a:solidFill>
          <a:ln w="12600">
            <a:solidFill>
              <a:srgbClr val="ffffff"/>
            </a:solidFill>
            <a:round/>
          </a:ln>
        </p:spPr>
      </p:sp>
      <p:sp>
        <p:nvSpPr>
          <p:cNvPr id="3002" name="CustomShape 8"/>
          <p:cNvSpPr/>
          <p:nvPr/>
        </p:nvSpPr>
        <p:spPr>
          <a:xfrm>
            <a:off x="457200" y="1532520"/>
            <a:ext cx="773094112920" cy="75776400"/>
          </a:xfrm>
          <a:prstGeom prst="rect">
            <a:avLst>
              <a:gd fmla="val 50000" name="adj1"/>
              <a:gd fmla="val 50000" name="adj2"/>
            </a:avLst>
          </a:prstGeom>
        </p:spPr>
      </p:sp>
      <p:sp>
        <p:nvSpPr>
          <p:cNvPr id="3003" name="CustomShape 9"/>
          <p:cNvSpPr/>
          <p:nvPr/>
        </p:nvSpPr>
        <p:spPr>
          <a:xfrm>
            <a:off x="457200" y="1532520"/>
            <a:ext cx="773094112920" cy="190080"/>
          </a:xfrm>
          <a:prstGeom prst="rect">
            <a:avLst>
              <a:gd fmla="val 16667" name="adj"/>
            </a:avLst>
          </a:prstGeom>
        </p:spPr>
        <p:txBody>
          <a:bodyPr bIns="45000" lIns="90000" rIns="90000" tIns="45000"/>
          <a:p>
            <a:r>
              <a:rPr b="1" lang="it-IT" sz="1200">
                <a:solidFill>
                  <a:srgbClr val="007c92"/>
                </a:solidFill>
              </a:rPr>
              <a:t>P.T.P.C.</a:t>
            </a:r>
            <a:endParaRPr/>
          </a:p>
        </p:txBody>
      </p:sp>
      <p:sp>
        <p:nvSpPr>
          <p:cNvPr id="3004" name="CustomShape 10"/>
          <p:cNvSpPr/>
          <p:nvPr/>
        </p:nvSpPr>
        <p:spPr>
          <a:xfrm>
            <a:off x="457200" y="1532520"/>
            <a:ext cx="773094112920" cy="-267480"/>
          </a:xfrm>
          <a:prstGeom prst="rect">
            <a:avLst/>
          </a:prstGeom>
        </p:spPr>
        <p:txBody>
          <a:bodyPr bIns="45000" lIns="90000" rIns="90000" tIns="45000"/>
          <a:p>
            <a:r>
              <a:rPr b="1" lang="it-IT" sz="1200">
                <a:solidFill>
                  <a:srgbClr val="007c92"/>
                </a:solidFill>
              </a:rPr>
              <a:t>P.T.P.C.</a:t>
            </a:r>
            <a:endParaRPr/>
          </a:p>
        </p:txBody>
      </p:sp>
      <p:sp>
        <p:nvSpPr>
          <p:cNvPr id="3005" name="CustomShape 11"/>
          <p:cNvSpPr/>
          <p:nvPr/>
        </p:nvSpPr>
        <p:spPr>
          <a:xfrm>
            <a:off x="457200" y="-773094113280"/>
            <a:ext cx="773094112920" cy="189441624600"/>
          </a:xfrm>
          <a:prstGeom prst="rect">
            <a:avLst>
              <a:gd fmla="val 16667" name="adj"/>
            </a:avLst>
          </a:prstGeom>
        </p:spPr>
      </p:sp>
      <p:sp>
        <p:nvSpPr>
          <p:cNvPr id="3006" name="CustomShape 12"/>
          <p:cNvSpPr/>
          <p:nvPr/>
        </p:nvSpPr>
        <p:spPr>
          <a:xfrm>
            <a:off x="457200" y="-773094113280"/>
            <a:ext cx="773094112920" cy="189441624600"/>
          </a:xfrm>
          <a:prstGeom prst="rect">
            <a:avLst/>
          </a:prstGeom>
        </p:spPr>
      </p:sp>
      <p:sp>
        <p:nvSpPr>
          <p:cNvPr id="3007" name="CustomShape 13"/>
          <p:cNvSpPr/>
          <p:nvPr/>
        </p:nvSpPr>
        <p:spPr>
          <a:xfrm>
            <a:off x="-773094113280" y="1532520"/>
            <a:ext cx="773094112920" cy="3788832240"/>
          </a:xfrm>
          <a:prstGeom prst="rect">
            <a:avLst/>
          </a:prstGeom>
        </p:spPr>
      </p:sp>
      <p:sp>
        <p:nvSpPr>
          <p:cNvPr id="3008" name="CustomShape 14"/>
          <p:cNvSpPr/>
          <p:nvPr/>
        </p:nvSpPr>
        <p:spPr>
          <a:xfrm>
            <a:off x="-773094113280" y="1532520"/>
            <a:ext cx="773094112920" cy="190080"/>
          </a:xfrm>
          <a:prstGeom prst="rect">
            <a:avLst>
              <a:gd fmla="val 16667" name="adj"/>
            </a:avLst>
          </a:prstGeom>
        </p:spPr>
        <p:txBody>
          <a:bodyPr bIns="45000" lIns="90000" rIns="90000" tIns="45000"/>
          <a:p>
            <a:r>
              <a:rPr b="1" lang="it-IT" sz="1200">
                <a:solidFill>
                  <a:srgbClr val="007c92"/>
                </a:solidFill>
              </a:rPr>
              <a:t>Strumenti vigenti per il controllo nell'amministrazione</a:t>
            </a:r>
            <a:endParaRPr/>
          </a:p>
        </p:txBody>
      </p:sp>
      <p:sp>
        <p:nvSpPr>
          <p:cNvPr id="3009" name="CustomShape 15"/>
          <p:cNvSpPr/>
          <p:nvPr/>
        </p:nvSpPr>
        <p:spPr>
          <a:xfrm>
            <a:off x="-773094113280" y="1532520"/>
            <a:ext cx="773094112920" cy="-267480"/>
          </a:xfrm>
          <a:prstGeom prst="rect">
            <a:avLst/>
          </a:prstGeom>
        </p:spPr>
        <p:txBody>
          <a:bodyPr bIns="45000" lIns="90000" rIns="90000" tIns="45000"/>
          <a:p>
            <a:r>
              <a:rPr b="1" lang="it-IT" sz="1200">
                <a:solidFill>
                  <a:srgbClr val="007c92"/>
                </a:solidFill>
              </a:rPr>
              <a:t>Strumenti vigenti per il controllo nell'amministrazione</a:t>
            </a:r>
            <a:endParaRPr/>
          </a:p>
        </p:txBody>
      </p:sp>
      <p:sp>
        <p:nvSpPr>
          <p:cNvPr id="3010" name="CustomShape 16"/>
          <p:cNvSpPr/>
          <p:nvPr/>
        </p:nvSpPr>
        <p:spPr>
          <a:xfrm>
            <a:off x="-773094113280" y="-773094113280"/>
            <a:ext cx="773094112920" cy="189441624600"/>
          </a:xfrm>
          <a:prstGeom prst="rect">
            <a:avLst>
              <a:gd fmla="val 16667" name="adj"/>
            </a:avLst>
          </a:prstGeom>
        </p:spPr>
      </p:sp>
      <p:sp>
        <p:nvSpPr>
          <p:cNvPr id="3011" name="CustomShape 17"/>
          <p:cNvSpPr/>
          <p:nvPr/>
        </p:nvSpPr>
        <p:spPr>
          <a:xfrm>
            <a:off x="-773094113280" y="-773094113280"/>
            <a:ext cx="773094112920" cy="189441624600"/>
          </a:xfrm>
          <a:prstGeom prst="rect">
            <a:avLst/>
          </a:prstGeom>
        </p:spPr>
      </p:sp>
      <p:sp>
        <p:nvSpPr>
          <p:cNvPr id="3012" name="CustomShape 18"/>
          <p:cNvSpPr/>
          <p:nvPr/>
        </p:nvSpPr>
        <p:spPr>
          <a:xfrm>
            <a:off x="-773094113280" y="1532520"/>
            <a:ext cx="773094112920" cy="3788832240"/>
          </a:xfrm>
          <a:prstGeom prst="rect">
            <a:avLst/>
          </a:prstGeom>
        </p:spPr>
      </p:sp>
      <p:sp>
        <p:nvSpPr>
          <p:cNvPr id="3013" name="CustomShape 19"/>
          <p:cNvSpPr/>
          <p:nvPr/>
        </p:nvSpPr>
        <p:spPr>
          <a:xfrm>
            <a:off x="-773094113280" y="1532520"/>
            <a:ext cx="773094112920" cy="190080"/>
          </a:xfrm>
          <a:prstGeom prst="rect">
            <a:avLst>
              <a:gd fmla="val 16667" name="adj"/>
            </a:avLst>
          </a:prstGeom>
        </p:spPr>
        <p:txBody>
          <a:bodyPr bIns="45000" lIns="90000" rIns="90000" tIns="45000"/>
          <a:p>
            <a:r>
              <a:rPr b="1" lang="it-IT" sz="1200">
                <a:solidFill>
                  <a:srgbClr val="007c92"/>
                </a:solidFill>
              </a:rPr>
              <a:t>Strumenti individuati dal </a:t>
            </a:r>
            <a:endParaRPr/>
          </a:p>
        </p:txBody>
      </p:sp>
      <p:sp>
        <p:nvSpPr>
          <p:cNvPr id="3014" name="CustomShape 20"/>
          <p:cNvSpPr/>
          <p:nvPr/>
        </p:nvSpPr>
        <p:spPr>
          <a:xfrm>
            <a:off x="-773094113280" y="1532520"/>
            <a:ext cx="773094112920" cy="-267480"/>
          </a:xfrm>
          <a:prstGeom prst="rect">
            <a:avLst/>
          </a:prstGeom>
        </p:spPr>
        <p:txBody>
          <a:bodyPr bIns="45000" lIns="90000" rIns="90000" tIns="45000"/>
          <a:p>
            <a:r>
              <a:rPr b="1" lang="it-IT" sz="1200">
                <a:solidFill>
                  <a:srgbClr val="007c92"/>
                </a:solidFill>
              </a:rPr>
              <a:t>Strumenti individuati dal </a:t>
            </a:r>
            <a:endParaRPr/>
          </a:p>
        </p:txBody>
      </p:sp>
      <p:sp>
        <p:nvSpPr>
          <p:cNvPr id="3015" name="CustomShape 21"/>
          <p:cNvSpPr/>
          <p:nvPr/>
        </p:nvSpPr>
        <p:spPr>
          <a:xfrm>
            <a:off x="-773094113280" y="-773094113280"/>
            <a:ext cx="773094112920" cy="189441624600"/>
          </a:xfrm>
          <a:prstGeom prst="rect">
            <a:avLst>
              <a:gd fmla="val 16667" name="adj"/>
            </a:avLst>
          </a:prstGeom>
        </p:spPr>
      </p:sp>
      <p:sp>
        <p:nvSpPr>
          <p:cNvPr id="3016" name="CustomShape 22"/>
          <p:cNvSpPr/>
          <p:nvPr/>
        </p:nvSpPr>
        <p:spPr>
          <a:xfrm>
            <a:off x="-773094113280" y="-773094113280"/>
            <a:ext cx="773094112920" cy="189441624600"/>
          </a:xfrm>
          <a:prstGeom prst="rect">
            <a:avLst/>
          </a:prstGeom>
        </p:spPr>
      </p:sp>
      <p:sp>
        <p:nvSpPr>
          <p:cNvPr id="3017" name="CustomShape 23"/>
          <p:cNvSpPr/>
          <p:nvPr/>
        </p:nvSpPr>
        <p:spPr>
          <a:xfrm>
            <a:off x="-773094113280" y="1532520"/>
            <a:ext cx="773094112920" cy="3788832240"/>
          </a:xfrm>
          <a:prstGeom prst="rect">
            <a:avLst/>
          </a:prstGeom>
        </p:spPr>
      </p:sp>
      <p:sp>
        <p:nvSpPr>
          <p:cNvPr id="3018" name="CustomShape 24"/>
          <p:cNvSpPr/>
          <p:nvPr/>
        </p:nvSpPr>
        <p:spPr>
          <a:xfrm>
            <a:off x="1094760" y="1600200"/>
            <a:ext cx="911160" cy="609120"/>
          </a:xfrm>
          <a:prstGeom prst="rect">
            <a:avLst/>
          </a:prstGeom>
          <a:solidFill>
            <a:srgbClr val="ffffff"/>
          </a:solidFill>
        </p:spPr>
      </p:sp>
      <p:sp>
        <p:nvSpPr>
          <p:cNvPr id="3019" name="CustomShape 25"/>
          <p:cNvSpPr/>
          <p:nvPr/>
        </p:nvSpPr>
        <p:spPr>
          <a:xfrm>
            <a:off x="3301920" y="1600200"/>
            <a:ext cx="911160" cy="609120"/>
          </a:xfrm>
          <a:prstGeom prst="rect">
            <a:avLst/>
          </a:prstGeom>
          <a:solidFill>
            <a:srgbClr val="ffffff"/>
          </a:solidFill>
        </p:spPr>
      </p:sp>
      <p:sp>
        <p:nvSpPr>
          <p:cNvPr id="3020" name="CustomShape 26"/>
          <p:cNvSpPr/>
          <p:nvPr/>
        </p:nvSpPr>
        <p:spPr>
          <a:xfrm>
            <a:off x="5531760" y="1600200"/>
            <a:ext cx="911160" cy="609120"/>
          </a:xfrm>
          <a:prstGeom prst="rect">
            <a:avLst/>
          </a:prstGeom>
          <a:solidFill>
            <a:srgbClr val="ffffff"/>
          </a:solidFill>
        </p:spPr>
      </p:sp>
      <p:sp>
        <p:nvSpPr>
          <p:cNvPr id="3021" name="CustomShape 27"/>
          <p:cNvSpPr/>
          <p:nvPr/>
        </p:nvSpPr>
        <p:spPr>
          <a:xfrm>
            <a:off x="2514600" y="2810160"/>
            <a:ext cx="2514240" cy="160200"/>
          </a:xfrm>
          <a:prstGeom prst="rect">
            <a:avLst/>
          </a:prstGeom>
        </p:spPr>
        <p:txBody>
          <a:bodyPr bIns="0" lIns="0" rIns="0" tIns="0"/>
          <a:p>
            <a:pPr algn="ctr">
              <a:lnSpc>
                <a:spcPct val="100000"/>
              </a:lnSpc>
            </a:pPr>
            <a:r>
              <a:rPr b="1" lang="it-IT" sz="1050" u="sng">
                <a:solidFill>
                  <a:srgbClr val="007c92"/>
                </a:solidFill>
                <a:latin typeface="Arial"/>
              </a:rPr>
              <a:t>COORDINAMENTO</a:t>
            </a:r>
            <a:endParaRPr/>
          </a:p>
        </p:txBody>
      </p:sp>
      <p:sp>
        <p:nvSpPr>
          <p:cNvPr id="3022" name="CustomShape 28"/>
          <p:cNvSpPr/>
          <p:nvPr/>
        </p:nvSpPr>
        <p:spPr>
          <a:xfrm>
            <a:off x="7467480" y="1676520"/>
            <a:ext cx="2165040" cy="1828440"/>
          </a:xfrm>
          <a:prstGeom prst="rect">
            <a:avLst>
              <a:gd fmla="val -82050" name="adj1"/>
              <a:gd fmla="val 7005" name="adj2"/>
            </a:avLst>
          </a:prstGeom>
          <a:solidFill>
            <a:srgbClr val="ffffff"/>
          </a:solidFill>
          <a:ln w="12600">
            <a:solidFill>
              <a:srgbClr val="007084"/>
            </a:solidFill>
            <a:round/>
          </a:ln>
        </p:spPr>
        <p:txBody>
          <a:bodyPr anchor="ctr" bIns="45000" lIns="90000" rIns="90000" tIns="45000"/>
          <a:p>
            <a:pPr>
              <a:lnSpc>
                <a:spcPct val="100000"/>
              </a:lnSpc>
              <a:buFont charset="2" typeface="Wingdings"/>
              <a:buChar char=""/>
            </a:pPr>
            <a:r>
              <a:rPr b="1" lang="it-IT" sz="1200">
                <a:solidFill>
                  <a:srgbClr val="007c92"/>
                </a:solidFill>
                <a:latin typeface="Arial"/>
              </a:rPr>
              <a:t>Piano e Relazione sulla performance (art. 10 del d.lgs. n. 150 del 2009)</a:t>
            </a:r>
            <a:endParaRPr/>
          </a:p>
          <a:p>
            <a:pPr>
              <a:lnSpc>
                <a:spcPct val="100000"/>
              </a:lnSpc>
              <a:buFont charset="2" typeface="Wingdings"/>
              <a:buChar char=""/>
            </a:pPr>
            <a:r>
              <a:rPr b="1" lang="it-IT" sz="1200">
                <a:solidFill>
                  <a:srgbClr val="007c92"/>
                </a:solidFill>
                <a:latin typeface="Arial"/>
              </a:rPr>
              <a:t>Sistema di misurazione e valutazione della performance (art. 7 del d.lgs. n. 150 del 2009)</a:t>
            </a:r>
            <a:endParaRPr/>
          </a:p>
          <a:p>
            <a:pPr>
              <a:lnSpc>
                <a:spcPct val="100000"/>
              </a:lnSpc>
              <a:buFont charset="2" typeface="Wingdings"/>
              <a:buChar char=""/>
            </a:pPr>
            <a:r>
              <a:rPr b="1" lang="it-IT" sz="1200">
                <a:solidFill>
                  <a:srgbClr val="007c92"/>
                </a:solidFill>
                <a:latin typeface="Arial"/>
              </a:rPr>
              <a:t>P.T.T.I..</a:t>
            </a:r>
            <a:endParaRPr/>
          </a:p>
        </p:txBody>
      </p:sp>
      <p:sp>
        <p:nvSpPr>
          <p:cNvPr id="3023" name="CustomShape 29"/>
          <p:cNvSpPr/>
          <p:nvPr/>
        </p:nvSpPr>
        <p:spPr>
          <a:xfrm>
            <a:off x="2548440" y="1092240"/>
            <a:ext cx="4690440" cy="182880"/>
          </a:xfrm>
          <a:prstGeom prst="rect">
            <a:avLst/>
          </a:prstGeom>
        </p:spPr>
        <p:txBody>
          <a:bodyPr bIns="0" lIns="0" rIns="0" tIns="0"/>
          <a:p>
            <a:pPr algn="ctr">
              <a:lnSpc>
                <a:spcPct val="100000"/>
              </a:lnSpc>
            </a:pPr>
            <a:r>
              <a:rPr b="1" lang="it-IT" sz="1200" u="sng">
                <a:solidFill>
                  <a:srgbClr val="007c92"/>
                </a:solidFill>
                <a:latin typeface="Arial"/>
              </a:rPr>
              <a:t>INTEGRAZIONE DEL CICLO DELLA </a:t>
            </a:r>
            <a:r>
              <a:rPr b="1" i="1" lang="it-IT" sz="1200" u="sng">
                <a:solidFill>
                  <a:srgbClr val="007c92"/>
                </a:solidFill>
                <a:latin typeface="Arial"/>
              </a:rPr>
              <a:t>PERFORMANCE</a:t>
            </a:r>
            <a:endParaRPr/>
          </a:p>
        </p:txBody>
      </p:sp>
      <p:sp>
        <p:nvSpPr>
          <p:cNvPr id="3024" name="CustomShape 30"/>
          <p:cNvSpPr/>
          <p:nvPr/>
        </p:nvSpPr>
        <p:spPr>
          <a:xfrm>
            <a:off x="4800600" y="3090960"/>
            <a:ext cx="228240" cy="413640"/>
          </a:xfrm>
          <a:prstGeom prst="rect">
            <a:avLst>
              <a:gd fmla="val 50000" name="adj1"/>
              <a:gd fmla="val 50000" name="adj2"/>
            </a:avLst>
          </a:prstGeom>
          <a:solidFill>
            <a:srgbClr val="007c92"/>
          </a:solidFill>
        </p:spPr>
      </p:sp>
      <p:sp>
        <p:nvSpPr>
          <p:cNvPr id="3025" name="CustomShape 31"/>
          <p:cNvSpPr/>
          <p:nvPr/>
        </p:nvSpPr>
        <p:spPr>
          <a:xfrm>
            <a:off x="7597800" y="4076640"/>
            <a:ext cx="1904760" cy="1942920"/>
          </a:xfrm>
          <a:prstGeom prst="rect">
            <a:avLst>
              <a:gd fmla="val 12500" name="adj"/>
            </a:avLst>
          </a:prstGeom>
          <a:solidFill>
            <a:srgbClr val="ffffff"/>
          </a:solidFill>
          <a:ln w="12600">
            <a:solidFill>
              <a:srgbClr val="007084"/>
            </a:solidFill>
            <a:round/>
          </a:ln>
        </p:spPr>
        <p:txBody>
          <a:bodyPr anchor="ctr" bIns="45000" lIns="90000" rIns="90000" tIns="45000"/>
          <a:p>
            <a:pPr algn="ctr">
              <a:lnSpc>
                <a:spcPct val="100000"/>
              </a:lnSpc>
            </a:pPr>
            <a:r>
              <a:rPr b="1" lang="it-IT" sz="1200">
                <a:solidFill>
                  <a:srgbClr val="007c92"/>
                </a:solidFill>
                <a:latin typeface="Arial"/>
              </a:rPr>
              <a:t>PIANO SULLA </a:t>
            </a:r>
            <a:r>
              <a:rPr b="1" i="1" lang="it-IT" sz="1200">
                <a:solidFill>
                  <a:srgbClr val="007c92"/>
                </a:solidFill>
                <a:latin typeface="Arial"/>
              </a:rPr>
              <a:t>PERFORMANCE</a:t>
            </a:r>
            <a:endParaRPr/>
          </a:p>
          <a:p>
            <a:pPr algn="ctr">
              <a:lnSpc>
                <a:spcPct val="100000"/>
              </a:lnSpc>
            </a:pPr>
            <a:endParaRPr/>
          </a:p>
          <a:p>
            <a:pPr algn="ctr">
              <a:lnSpc>
                <a:spcPct val="100000"/>
              </a:lnSpc>
            </a:pPr>
            <a:r>
              <a:rPr b="1" lang="it-IT" sz="1200">
                <a:solidFill>
                  <a:srgbClr val="007c92"/>
                </a:solidFill>
                <a:latin typeface="Arial"/>
              </a:rPr>
              <a:t>SISTEMA DI MISURAZIONE E VALUTAZIONE</a:t>
            </a:r>
            <a:endParaRPr/>
          </a:p>
          <a:p>
            <a:pPr algn="ctr">
              <a:lnSpc>
                <a:spcPct val="100000"/>
              </a:lnSpc>
            </a:pPr>
            <a:r>
              <a:rPr b="1" lang="it-IT" sz="1200">
                <a:solidFill>
                  <a:srgbClr val="007c92"/>
                </a:solidFill>
                <a:latin typeface="Arial"/>
              </a:rPr>
              <a:t>DELLA </a:t>
            </a:r>
            <a:r>
              <a:rPr b="1" i="1" lang="it-IT" sz="1200">
                <a:solidFill>
                  <a:srgbClr val="007c92"/>
                </a:solidFill>
                <a:latin typeface="Arial"/>
              </a:rPr>
              <a:t>PERFORMANCE</a:t>
            </a:r>
            <a:endParaRPr/>
          </a:p>
        </p:txBody>
      </p:sp>
      <p:sp>
        <p:nvSpPr>
          <p:cNvPr id="3026" name="CustomShape 32"/>
          <p:cNvSpPr/>
          <p:nvPr/>
        </p:nvSpPr>
        <p:spPr>
          <a:xfrm>
            <a:off x="152280" y="4152960"/>
            <a:ext cx="2135880" cy="1676160"/>
          </a:xfrm>
          <a:prstGeom prst="rect">
            <a:avLst/>
          </a:prstGeom>
          <a:solidFill>
            <a:srgbClr val="ffffff"/>
          </a:solidFill>
          <a:ln w="12600">
            <a:solidFill>
              <a:srgbClr val="007084"/>
            </a:solidFill>
            <a:round/>
          </a:ln>
        </p:spPr>
        <p:txBody>
          <a:bodyPr anchor="ctr" bIns="45000" lIns="90000" rIns="90000" tIns="45000"/>
          <a:p>
            <a:pPr algn="ctr">
              <a:lnSpc>
                <a:spcPct val="100000"/>
              </a:lnSpc>
            </a:pPr>
            <a:r>
              <a:rPr b="1" lang="it-IT" sz="1200">
                <a:solidFill>
                  <a:srgbClr val="007c92"/>
                </a:solidFill>
                <a:latin typeface="Arial"/>
              </a:rPr>
              <a:t>Attività svolte dalle PP.AA. per la</a:t>
            </a:r>
            <a:endParaRPr/>
          </a:p>
          <a:p>
            <a:pPr algn="ctr">
              <a:lnSpc>
                <a:spcPct val="100000"/>
              </a:lnSpc>
            </a:pPr>
            <a:r>
              <a:rPr b="1" lang="it-IT" sz="1200">
                <a:solidFill>
                  <a:srgbClr val="007c92"/>
                </a:solidFill>
                <a:latin typeface="Arial"/>
              </a:rPr>
              <a:t>predisposizione, l’implementazione e l’attuazione del P.T.P.C.</a:t>
            </a:r>
            <a:endParaRPr/>
          </a:p>
        </p:txBody>
      </p:sp>
      <p:sp>
        <p:nvSpPr>
          <p:cNvPr id="3027" name="CustomShape 33"/>
          <p:cNvSpPr/>
          <p:nvPr/>
        </p:nvSpPr>
        <p:spPr>
          <a:xfrm>
            <a:off x="1752480" y="3581640"/>
            <a:ext cx="6629040" cy="685080"/>
          </a:xfrm>
          <a:prstGeom prst="rect">
            <a:avLst>
              <a:gd fmla="val 25000" name="adj1"/>
              <a:gd fmla="val 50000" name="adj2"/>
              <a:gd fmla="val 25000" name="adj3"/>
            </a:avLst>
          </a:prstGeom>
          <a:solidFill>
            <a:srgbClr val="007c92"/>
          </a:solidFill>
        </p:spPr>
      </p:sp>
      <p:sp>
        <p:nvSpPr>
          <p:cNvPr id="3028" name="CustomShape 34"/>
          <p:cNvSpPr/>
          <p:nvPr/>
        </p:nvSpPr>
        <p:spPr>
          <a:xfrm>
            <a:off x="2219400" y="3657600"/>
            <a:ext cx="5432400" cy="320040"/>
          </a:xfrm>
          <a:prstGeom prst="rect">
            <a:avLst/>
          </a:prstGeom>
        </p:spPr>
        <p:txBody>
          <a:bodyPr bIns="0" lIns="0" rIns="0" tIns="0"/>
          <a:p>
            <a:pPr algn="ctr">
              <a:lnSpc>
                <a:spcPct val="100000"/>
              </a:lnSpc>
            </a:pPr>
            <a:r>
              <a:rPr b="1" lang="it-IT" sz="1050" u="sng">
                <a:solidFill>
                  <a:srgbClr val="007c92"/>
                </a:solidFill>
                <a:latin typeface="Arial"/>
              </a:rPr>
              <a:t>INSERIMENTO IN FORMA DI OBIETTIVI </a:t>
            </a:r>
            <a:endParaRPr/>
          </a:p>
          <a:p>
            <a:pPr algn="ctr">
              <a:lnSpc>
                <a:spcPct val="100000"/>
              </a:lnSpc>
            </a:pPr>
            <a:r>
              <a:rPr b="1" lang="it-IT" sz="1050" u="sng">
                <a:solidFill>
                  <a:srgbClr val="007c92"/>
                </a:solidFill>
                <a:latin typeface="Arial"/>
              </a:rPr>
              <a:t>NEL DUPLICE VERSANTE DELLA:</a:t>
            </a:r>
            <a:endParaRPr/>
          </a:p>
        </p:txBody>
      </p:sp>
      <p:sp>
        <p:nvSpPr>
          <p:cNvPr id="3029" name="CustomShape 35"/>
          <p:cNvSpPr/>
          <p:nvPr/>
        </p:nvSpPr>
        <p:spPr>
          <a:xfrm>
            <a:off x="2514600" y="4114800"/>
            <a:ext cx="4952520" cy="2206080"/>
          </a:xfrm>
          <a:prstGeom prst="rect">
            <a:avLst/>
          </a:prstGeom>
        </p:spPr>
        <p:txBody>
          <a:bodyPr bIns="0" lIns="0" rIns="0" tIns="0"/>
          <a:p>
            <a:pPr>
              <a:lnSpc>
                <a:spcPct val="100000"/>
              </a:lnSpc>
              <a:buFont charset="2" typeface="Wingdings"/>
              <a:buChar char=""/>
            </a:pPr>
            <a:r>
              <a:rPr b="1" lang="it-IT" sz="1200">
                <a:solidFill>
                  <a:srgbClr val="007c92"/>
                </a:solidFill>
                <a:latin typeface="Arial"/>
              </a:rPr>
              <a:t>Performance organizzativa (art. 8 D.Lgs. 150/09):</a:t>
            </a:r>
            <a:endParaRPr/>
          </a:p>
          <a:p>
            <a:pPr>
              <a:lnSpc>
                <a:spcPct val="100000"/>
              </a:lnSpc>
              <a:buFont typeface="Arial"/>
              <a:buChar char="•"/>
            </a:pPr>
            <a:r>
              <a:rPr b="1" lang="it-IT" sz="1100">
                <a:solidFill>
                  <a:srgbClr val="007c92"/>
                </a:solidFill>
                <a:latin typeface="Arial"/>
              </a:rPr>
              <a:t>attuazione di piani e misure di prevenzione della corruzione, nonché la misurazione dell'effettivo grado di attuazione dei medesimi;</a:t>
            </a:r>
            <a:endParaRPr/>
          </a:p>
          <a:p>
            <a:pPr>
              <a:lnSpc>
                <a:spcPct val="100000"/>
              </a:lnSpc>
              <a:buFont typeface="Arial"/>
              <a:buChar char="•"/>
            </a:pPr>
            <a:r>
              <a:rPr b="1" lang="it-IT" sz="1100">
                <a:solidFill>
                  <a:srgbClr val="007c92"/>
                </a:solidFill>
                <a:latin typeface="Arial"/>
              </a:rPr>
              <a:t>sviluppo qualitativo e quantitativo delle relazioni con i cittadini, i soggetti interessati, gli utenti e i destinatari dei servizi, anche attraverso lo sviluppo di forme di partecipazione e collaborazione;</a:t>
            </a:r>
            <a:endParaRPr/>
          </a:p>
          <a:p>
            <a:pPr>
              <a:lnSpc>
                <a:spcPct val="100000"/>
              </a:lnSpc>
            </a:pPr>
            <a:endParaRPr/>
          </a:p>
          <a:p>
            <a:pPr>
              <a:lnSpc>
                <a:spcPct val="100000"/>
              </a:lnSpc>
              <a:buFont charset="2" typeface="Wingdings"/>
              <a:buChar char=""/>
            </a:pPr>
            <a:r>
              <a:rPr b="1" lang="it-IT" sz="1200">
                <a:solidFill>
                  <a:srgbClr val="007c92"/>
                </a:solidFill>
                <a:latin typeface="Arial"/>
              </a:rPr>
              <a:t>Performance individuale (art. 9 D.Lgs. 150/09):</a:t>
            </a:r>
            <a:endParaRPr/>
          </a:p>
          <a:p>
            <a:pPr>
              <a:lnSpc>
                <a:spcPct val="100000"/>
              </a:lnSpc>
              <a:buFont typeface="Arial"/>
              <a:buChar char="•"/>
            </a:pPr>
            <a:r>
              <a:rPr b="1" lang="it-IT" sz="1100">
                <a:solidFill>
                  <a:srgbClr val="007c92"/>
                </a:solidFill>
                <a:latin typeface="Arial"/>
              </a:rPr>
              <a:t>obiettivi assegnati al personale dirigenziale e i relativi indicatori;</a:t>
            </a:r>
            <a:endParaRPr/>
          </a:p>
          <a:p>
            <a:pPr>
              <a:lnSpc>
                <a:spcPct val="100000"/>
              </a:lnSpc>
              <a:buFont typeface="Arial"/>
              <a:buChar char="•"/>
            </a:pPr>
            <a:r>
              <a:rPr b="1" lang="it-IT" sz="1100">
                <a:solidFill>
                  <a:srgbClr val="007c92"/>
                </a:solidFill>
                <a:latin typeface="Arial"/>
              </a:rPr>
              <a:t>obiettivi, individuali e/o di gruppo, assegnati al personale formato che opera nei settori esposti alla corruzione ed ai referenti del responsabile della corruzione, qualora siano individuati tra il personale non dirigente.</a:t>
            </a:r>
            <a:endParaRPr/>
          </a:p>
        </p:txBody>
      </p:sp>
      <p:sp>
        <p:nvSpPr>
          <p:cNvPr id="3030" name="TextShape 36"/>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collegamento con il ciclo della </a:t>
            </a:r>
            <a:r>
              <a:rPr i="1" lang="en-US" sz="1600">
                <a:solidFill>
                  <a:srgbClr val="c00000"/>
                </a:solidFill>
                <a:latin typeface="Verdana"/>
                <a:ea typeface="Verdana"/>
              </a:rPr>
              <a:t>performance</a:t>
            </a:r>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1" name="CustomShape 1"/>
          <p:cNvSpPr/>
          <p:nvPr/>
        </p:nvSpPr>
        <p:spPr>
          <a:xfrm>
            <a:off x="1094760" y="1600200"/>
            <a:ext cx="911160" cy="609120"/>
          </a:xfrm>
          <a:prstGeom prst="rect">
            <a:avLst/>
          </a:prstGeom>
          <a:solidFill>
            <a:srgbClr val="ffffff"/>
          </a:solidFill>
        </p:spPr>
      </p:sp>
      <p:sp>
        <p:nvSpPr>
          <p:cNvPr id="3032" name="CustomShape 2"/>
          <p:cNvSpPr/>
          <p:nvPr/>
        </p:nvSpPr>
        <p:spPr>
          <a:xfrm>
            <a:off x="3301920" y="1600200"/>
            <a:ext cx="911160" cy="609120"/>
          </a:xfrm>
          <a:prstGeom prst="rect">
            <a:avLst/>
          </a:prstGeom>
          <a:solidFill>
            <a:srgbClr val="ffffff"/>
          </a:solidFill>
        </p:spPr>
      </p:sp>
      <p:sp>
        <p:nvSpPr>
          <p:cNvPr id="3033" name="CustomShape 3"/>
          <p:cNvSpPr/>
          <p:nvPr/>
        </p:nvSpPr>
        <p:spPr>
          <a:xfrm>
            <a:off x="5531760" y="1600200"/>
            <a:ext cx="911160" cy="609120"/>
          </a:xfrm>
          <a:prstGeom prst="rect">
            <a:avLst/>
          </a:prstGeom>
          <a:solidFill>
            <a:srgbClr val="ffffff"/>
          </a:solidFill>
        </p:spPr>
      </p:sp>
      <p:sp>
        <p:nvSpPr>
          <p:cNvPr id="3034" name="CustomShape 4"/>
          <p:cNvSpPr/>
          <p:nvPr/>
        </p:nvSpPr>
        <p:spPr>
          <a:xfrm>
            <a:off x="2548440" y="1092240"/>
            <a:ext cx="4690440" cy="182880"/>
          </a:xfrm>
          <a:prstGeom prst="rect">
            <a:avLst/>
          </a:prstGeom>
        </p:spPr>
        <p:txBody>
          <a:bodyPr bIns="0" lIns="0" rIns="0" tIns="0"/>
          <a:p>
            <a:pPr algn="ctr">
              <a:lnSpc>
                <a:spcPct val="100000"/>
              </a:lnSpc>
            </a:pPr>
            <a:r>
              <a:rPr b="1" lang="it-IT" sz="1200" u="sng">
                <a:solidFill>
                  <a:srgbClr val="007c92"/>
                </a:solidFill>
                <a:latin typeface="Arial"/>
              </a:rPr>
              <a:t>ADEMPIMENTI SUCCESSIVI</a:t>
            </a:r>
            <a:endParaRPr/>
          </a:p>
        </p:txBody>
      </p:sp>
      <p:sp>
        <p:nvSpPr>
          <p:cNvPr id="3035" name="CustomShape 5"/>
          <p:cNvSpPr/>
          <p:nvPr/>
        </p:nvSpPr>
        <p:spPr>
          <a:xfrm>
            <a:off x="855360" y="2186280"/>
            <a:ext cx="2899800" cy="2538000"/>
          </a:xfrm>
          <a:prstGeom prst="rect">
            <a:avLst>
              <a:gd fmla="val 12500" name="adj"/>
            </a:avLst>
          </a:prstGeom>
          <a:solidFill>
            <a:srgbClr val="ffffff"/>
          </a:solidFill>
          <a:ln w="12600">
            <a:solidFill>
              <a:srgbClr val="007084"/>
            </a:solidFill>
            <a:round/>
          </a:ln>
        </p:spPr>
        <p:txBody>
          <a:bodyPr anchor="ctr" bIns="45000" lIns="90000" rIns="90000" tIns="45000"/>
          <a:p>
            <a:pPr algn="ctr">
              <a:lnSpc>
                <a:spcPct val="100000"/>
              </a:lnSpc>
            </a:pPr>
            <a:r>
              <a:rPr b="1" lang="it-IT" sz="1200">
                <a:solidFill>
                  <a:srgbClr val="007c92"/>
                </a:solidFill>
                <a:latin typeface="Arial"/>
              </a:rPr>
              <a:t>RELAZIONE DELLE </a:t>
            </a:r>
            <a:r>
              <a:rPr b="1" i="1" lang="it-IT" sz="1200">
                <a:solidFill>
                  <a:srgbClr val="007c92"/>
                </a:solidFill>
                <a:latin typeface="Arial"/>
              </a:rPr>
              <a:t>PERFORMANCE</a:t>
            </a:r>
            <a:endParaRPr/>
          </a:p>
          <a:p>
            <a:pPr algn="ctr">
              <a:lnSpc>
                <a:spcPct val="100000"/>
              </a:lnSpc>
            </a:pPr>
            <a:endParaRPr/>
          </a:p>
          <a:p>
            <a:pPr algn="ctr">
              <a:lnSpc>
                <a:spcPct val="100000"/>
              </a:lnSpc>
            </a:pPr>
            <a:r>
              <a:rPr b="1" lang="it-IT" sz="1200">
                <a:solidFill>
                  <a:srgbClr val="007c92"/>
                </a:solidFill>
                <a:latin typeface="Arial"/>
              </a:rPr>
              <a:t>Deve dare specificatamente conto del raggiungimento degli specifici obiettivi in tema di contrasto del</a:t>
            </a:r>
            <a:endParaRPr/>
          </a:p>
          <a:p>
            <a:pPr algn="ctr">
              <a:lnSpc>
                <a:spcPct val="100000"/>
              </a:lnSpc>
            </a:pPr>
            <a:r>
              <a:rPr b="1" lang="it-IT" sz="1200">
                <a:solidFill>
                  <a:srgbClr val="007c92"/>
                </a:solidFill>
                <a:latin typeface="Arial"/>
              </a:rPr>
              <a:t>fenomeno della corruzione individuati nel P.T.P.C.</a:t>
            </a:r>
            <a:endParaRPr/>
          </a:p>
          <a:p>
            <a:pPr algn="ctr">
              <a:lnSpc>
                <a:spcPct val="100000"/>
              </a:lnSpc>
            </a:pPr>
            <a:endParaRPr/>
          </a:p>
        </p:txBody>
      </p:sp>
      <p:sp>
        <p:nvSpPr>
          <p:cNvPr id="3036" name="CustomShape 6"/>
          <p:cNvSpPr/>
          <p:nvPr/>
        </p:nvSpPr>
        <p:spPr>
          <a:xfrm>
            <a:off x="304920" y="1219320"/>
            <a:ext cx="4114440" cy="4571640"/>
          </a:xfrm>
          <a:prstGeom prst="rect">
            <a:avLst>
              <a:gd fmla="val 77759" name="adj1"/>
              <a:gd fmla="val -35528" name="adj2"/>
            </a:avLst>
          </a:prstGeom>
          <a:ln w="12600">
            <a:solidFill>
              <a:srgbClr val="007084"/>
            </a:solidFill>
            <a:round/>
          </a:ln>
        </p:spPr>
      </p:sp>
      <p:sp>
        <p:nvSpPr>
          <p:cNvPr id="3037" name="CustomShape 7"/>
          <p:cNvSpPr/>
          <p:nvPr/>
        </p:nvSpPr>
        <p:spPr>
          <a:xfrm>
            <a:off x="6172200" y="1600200"/>
            <a:ext cx="2819160" cy="547920"/>
          </a:xfrm>
          <a:prstGeom prst="rect">
            <a:avLst/>
          </a:prstGeom>
        </p:spPr>
        <p:txBody>
          <a:bodyPr bIns="0" lIns="0" rIns="0" tIns="0"/>
          <a:p>
            <a:pPr algn="ctr">
              <a:lnSpc>
                <a:spcPct val="100000"/>
              </a:lnSpc>
            </a:pPr>
            <a:r>
              <a:rPr b="1" lang="it-IT" sz="1200">
                <a:solidFill>
                  <a:srgbClr val="007c92"/>
                </a:solidFill>
                <a:latin typeface="Arial"/>
              </a:rPr>
              <a:t>Il Responsabile della Prevenzione della corruzione deve tenere conto della relazione delle </a:t>
            </a:r>
            <a:r>
              <a:rPr b="1" i="1" lang="it-IT" sz="1200">
                <a:solidFill>
                  <a:srgbClr val="007c92"/>
                </a:solidFill>
                <a:latin typeface="Arial"/>
              </a:rPr>
              <a:t>performance</a:t>
            </a:r>
            <a:r>
              <a:rPr b="1" lang="it-IT" sz="1200">
                <a:solidFill>
                  <a:srgbClr val="007c92"/>
                </a:solidFill>
                <a:latin typeface="Arial"/>
              </a:rPr>
              <a:t>:</a:t>
            </a:r>
            <a:endParaRPr/>
          </a:p>
        </p:txBody>
      </p:sp>
      <p:pic>
        <p:nvPicPr>
          <p:cNvPr descr="" id="3038" name="Picture 3"/>
          <p:cNvPicPr/>
          <p:nvPr/>
        </p:nvPicPr>
        <p:blipFill>
          <a:blip r:embed="rId1"/>
          <a:stretch>
            <a:fillRect/>
          </a:stretch>
        </p:blipFill>
        <p:spPr>
          <a:xfrm>
            <a:off x="5686200" y="1665720"/>
            <a:ext cx="502200" cy="441360"/>
          </a:xfrm>
          <a:prstGeom prst="rect">
            <a:avLst/>
          </a:prstGeom>
        </p:spPr>
      </p:pic>
      <p:sp>
        <p:nvSpPr>
          <p:cNvPr id="3039" name="CustomShape 8"/>
          <p:cNvSpPr/>
          <p:nvPr/>
        </p:nvSpPr>
        <p:spPr>
          <a:xfrm>
            <a:off x="4648320" y="5486400"/>
            <a:ext cx="4114440" cy="609120"/>
          </a:xfrm>
          <a:prstGeom prst="rect">
            <a:avLst>
              <a:gd fmla="val 16100" name="adj1"/>
              <a:gd fmla="val -590317" name="adj2"/>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Deve essere valutata, in relazione alla specifica funzione affidata, anche la </a:t>
            </a:r>
            <a:r>
              <a:rPr b="1" i="1" lang="it-IT" sz="1200">
                <a:solidFill>
                  <a:srgbClr val="007c92"/>
                </a:solidFill>
                <a:latin typeface="Arial"/>
              </a:rPr>
              <a:t>performance</a:t>
            </a:r>
            <a:r>
              <a:rPr b="1" lang="it-IT" sz="1200">
                <a:solidFill>
                  <a:srgbClr val="007c92"/>
                </a:solidFill>
                <a:latin typeface="Arial"/>
              </a:rPr>
              <a:t> del Responsabile della Prevenzione</a:t>
            </a:r>
            <a:endParaRPr/>
          </a:p>
        </p:txBody>
      </p:sp>
      <p:sp>
        <p:nvSpPr>
          <p:cNvPr id="3040" name="CustomShape 9"/>
          <p:cNvSpPr/>
          <p:nvPr/>
        </p:nvSpPr>
        <p:spPr>
          <a:xfrm>
            <a:off x="4970160" y="2590920"/>
            <a:ext cx="3411720" cy="761760"/>
          </a:xfrm>
          <a:prstGeom prst="rect">
            <a:avLst/>
          </a:prstGeom>
          <a:solidFill>
            <a:srgbClr val="ffffff"/>
          </a:solidFill>
          <a:ln w="12600">
            <a:solidFill>
              <a:srgbClr val="8e258d"/>
            </a:solidFill>
            <a:round/>
          </a:ln>
        </p:spPr>
        <p:txBody>
          <a:bodyPr anchor="ctr" bIns="45000" lIns="90000" rIns="90000" tIns="45000"/>
          <a:p>
            <a:pPr algn="ctr">
              <a:lnSpc>
                <a:spcPct val="100000"/>
              </a:lnSpc>
            </a:pPr>
            <a:r>
              <a:rPr b="1" lang="it-IT" sz="1200">
                <a:solidFill>
                  <a:srgbClr val="007c92"/>
                </a:solidFill>
                <a:latin typeface="Arial"/>
              </a:rPr>
              <a:t>Effettuando un’analisi per comprendere le ragioni/cause in base alle quali si</a:t>
            </a:r>
            <a:endParaRPr/>
          </a:p>
          <a:p>
            <a:pPr algn="ctr">
              <a:lnSpc>
                <a:spcPct val="100000"/>
              </a:lnSpc>
            </a:pPr>
            <a:r>
              <a:rPr b="1" lang="it-IT" sz="1200">
                <a:solidFill>
                  <a:srgbClr val="007c92"/>
                </a:solidFill>
                <a:latin typeface="Arial"/>
              </a:rPr>
              <a:t>sono verificati degli scostamenti rispetto ai risultati attesi</a:t>
            </a:r>
            <a:endParaRPr/>
          </a:p>
        </p:txBody>
      </p:sp>
      <p:sp>
        <p:nvSpPr>
          <p:cNvPr id="3041" name="CustomShape 10"/>
          <p:cNvSpPr/>
          <p:nvPr/>
        </p:nvSpPr>
        <p:spPr>
          <a:xfrm>
            <a:off x="4970160" y="3533040"/>
            <a:ext cx="3411720" cy="761760"/>
          </a:xfrm>
          <a:prstGeom prst="rect">
            <a:avLst/>
          </a:prstGeom>
          <a:solidFill>
            <a:srgbClr val="ffffff"/>
          </a:solidFill>
          <a:ln w="12600">
            <a:solidFill>
              <a:srgbClr val="8e258d"/>
            </a:solidFill>
            <a:round/>
          </a:ln>
        </p:spPr>
        <p:txBody>
          <a:bodyPr anchor="ctr" bIns="45000" lIns="90000" rIns="90000" tIns="45000"/>
          <a:p>
            <a:pPr algn="ctr">
              <a:lnSpc>
                <a:spcPct val="100000"/>
              </a:lnSpc>
            </a:pPr>
            <a:r>
              <a:rPr b="1" lang="it-IT" sz="1200">
                <a:solidFill>
                  <a:srgbClr val="007c92"/>
                </a:solidFill>
                <a:latin typeface="Arial"/>
              </a:rPr>
              <a:t>Individuando delle misure correttive, sia in relazione alle misure  obbligatorie che a quelle ulteriori, anche in coordinamento con i dirigenti ed i referenti</a:t>
            </a:r>
            <a:endParaRPr/>
          </a:p>
        </p:txBody>
      </p:sp>
      <p:sp>
        <p:nvSpPr>
          <p:cNvPr id="3042" name="CustomShape 11"/>
          <p:cNvSpPr/>
          <p:nvPr/>
        </p:nvSpPr>
        <p:spPr>
          <a:xfrm>
            <a:off x="4970160" y="4475520"/>
            <a:ext cx="3411720" cy="761760"/>
          </a:xfrm>
          <a:prstGeom prst="rect">
            <a:avLst/>
          </a:prstGeom>
          <a:solidFill>
            <a:srgbClr val="ffffff"/>
          </a:solidFill>
          <a:ln w="12600">
            <a:solidFill>
              <a:srgbClr val="8e258d"/>
            </a:solidFill>
            <a:round/>
          </a:ln>
        </p:spPr>
        <p:txBody>
          <a:bodyPr anchor="ctr" bIns="45000" lIns="90000" rIns="90000" tIns="45000"/>
          <a:p>
            <a:pPr algn="ctr">
              <a:lnSpc>
                <a:spcPct val="100000"/>
              </a:lnSpc>
            </a:pPr>
            <a:r>
              <a:rPr b="1" lang="it-IT" sz="1200">
                <a:solidFill>
                  <a:srgbClr val="007c92"/>
                </a:solidFill>
                <a:latin typeface="Arial"/>
              </a:rPr>
              <a:t>Per inserire le misure correttive tra quelle per implementare/migliorare il</a:t>
            </a:r>
            <a:endParaRPr/>
          </a:p>
          <a:p>
            <a:pPr algn="ctr">
              <a:lnSpc>
                <a:spcPct val="100000"/>
              </a:lnSpc>
            </a:pPr>
            <a:r>
              <a:rPr b="1" lang="it-IT" sz="1200">
                <a:solidFill>
                  <a:srgbClr val="007c92"/>
                </a:solidFill>
                <a:latin typeface="Arial"/>
              </a:rPr>
              <a:t>P.T.P.C..</a:t>
            </a:r>
            <a:endParaRPr/>
          </a:p>
        </p:txBody>
      </p:sp>
      <p:sp>
        <p:nvSpPr>
          <p:cNvPr id="3043"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collegamento con il ciclo della </a:t>
            </a:r>
            <a:r>
              <a:rPr i="1" lang="en-US" sz="1600">
                <a:solidFill>
                  <a:srgbClr val="c00000"/>
                </a:solidFill>
                <a:latin typeface="Verdana"/>
                <a:ea typeface="Verdana"/>
              </a:rPr>
              <a:t>performance</a:t>
            </a:r>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4" name="CustomShape 1"/>
          <p:cNvSpPr/>
          <p:nvPr/>
        </p:nvSpPr>
        <p:spPr>
          <a:xfrm>
            <a:off x="228600" y="1828800"/>
            <a:ext cx="4800240" cy="3885840"/>
          </a:xfrm>
          <a:prstGeom prst="rect">
            <a:avLst>
              <a:gd fmla="val 8500" name="adj"/>
            </a:avLst>
          </a:prstGeom>
          <a:solidFill>
            <a:srgbClr val="ffffff"/>
          </a:solidFill>
        </p:spPr>
        <p:txBody>
          <a:bodyPr bIns="2399040" lIns="76320" rIns="76320" tIns="76320"/>
          <a:p>
            <a:pPr>
              <a:lnSpc>
                <a:spcPct val="90000"/>
              </a:lnSpc>
            </a:pPr>
            <a:r>
              <a:rPr b="1" lang="it-IT" sz="2000" u="sng">
                <a:solidFill>
                  <a:srgbClr val="007c92"/>
                </a:solidFill>
                <a:latin typeface="Arial"/>
              </a:rPr>
              <a:t>P.T.P.C.</a:t>
            </a:r>
            <a:endParaRPr/>
          </a:p>
        </p:txBody>
      </p:sp>
      <p:sp>
        <p:nvSpPr>
          <p:cNvPr id="3045" name="CustomShape 2"/>
          <p:cNvSpPr/>
          <p:nvPr/>
        </p:nvSpPr>
        <p:spPr>
          <a:xfrm>
            <a:off x="348480" y="3577680"/>
            <a:ext cx="4560120" cy="1748520"/>
          </a:xfrm>
          <a:prstGeom prst="rect">
            <a:avLst>
              <a:gd fmla="val 10500" name="adj"/>
            </a:avLst>
          </a:prstGeom>
          <a:solidFill>
            <a:srgbClr val="ccd7db"/>
          </a:solidFill>
        </p:spPr>
        <p:txBody>
          <a:bodyPr anchor="ctr" bIns="76320" lIns="76320" rIns="76320" tIns="76320"/>
          <a:p>
            <a:pPr algn="ctr">
              <a:lnSpc>
                <a:spcPct val="90000"/>
              </a:lnSpc>
            </a:pPr>
            <a:r>
              <a:rPr b="1" lang="it-IT" sz="2000">
                <a:solidFill>
                  <a:srgbClr val="007c92"/>
                </a:solidFill>
                <a:latin typeface="Arial"/>
              </a:rPr>
              <a:t>Programma triennale per la trasparenza e l’integrità – P.T.T.I.</a:t>
            </a:r>
            <a:endParaRPr/>
          </a:p>
        </p:txBody>
      </p:sp>
      <p:sp>
        <p:nvSpPr>
          <p:cNvPr id="3046" name="CustomShape 3"/>
          <p:cNvSpPr/>
          <p:nvPr/>
        </p:nvSpPr>
        <p:spPr>
          <a:xfrm>
            <a:off x="1094760" y="1600200"/>
            <a:ext cx="911160" cy="609120"/>
          </a:xfrm>
          <a:prstGeom prst="rect">
            <a:avLst/>
          </a:prstGeom>
          <a:solidFill>
            <a:srgbClr val="ffffff"/>
          </a:solidFill>
        </p:spPr>
      </p:sp>
      <p:sp>
        <p:nvSpPr>
          <p:cNvPr id="3047" name="CustomShape 4"/>
          <p:cNvSpPr/>
          <p:nvPr/>
        </p:nvSpPr>
        <p:spPr>
          <a:xfrm>
            <a:off x="3301920" y="1600200"/>
            <a:ext cx="911160" cy="609120"/>
          </a:xfrm>
          <a:prstGeom prst="rect">
            <a:avLst/>
          </a:prstGeom>
          <a:solidFill>
            <a:srgbClr val="ffffff"/>
          </a:solidFill>
        </p:spPr>
      </p:sp>
      <p:sp>
        <p:nvSpPr>
          <p:cNvPr id="3048" name="CustomShape 5"/>
          <p:cNvSpPr/>
          <p:nvPr/>
        </p:nvSpPr>
        <p:spPr>
          <a:xfrm>
            <a:off x="5531760" y="1600200"/>
            <a:ext cx="911160" cy="609120"/>
          </a:xfrm>
          <a:prstGeom prst="rect">
            <a:avLst/>
          </a:prstGeom>
          <a:solidFill>
            <a:srgbClr val="ffffff"/>
          </a:solidFill>
        </p:spPr>
      </p:sp>
      <p:sp>
        <p:nvSpPr>
          <p:cNvPr id="3049" name="CustomShape 6"/>
          <p:cNvSpPr/>
          <p:nvPr/>
        </p:nvSpPr>
        <p:spPr>
          <a:xfrm>
            <a:off x="228600" y="1828800"/>
            <a:ext cx="773094112920" cy="-422640"/>
          </a:xfrm>
          <a:prstGeom prst="rect">
            <a:avLst>
              <a:gd fmla="val 16667" name="adj"/>
            </a:avLst>
          </a:prstGeom>
        </p:spPr>
        <p:txBody>
          <a:bodyPr bIns="45000" lIns="90000" rIns="90000" tIns="45000"/>
          <a:p>
            <a:r>
              <a:rPr b="1" lang="it-IT" sz="2000" u="sng">
                <a:solidFill>
                  <a:srgbClr val="007c92"/>
                </a:solidFill>
              </a:rPr>
              <a:t>P.T.P.C.</a:t>
            </a:r>
            <a:endParaRPr/>
          </a:p>
        </p:txBody>
      </p:sp>
      <p:sp>
        <p:nvSpPr>
          <p:cNvPr id="3050" name="CustomShape 7"/>
          <p:cNvSpPr/>
          <p:nvPr/>
        </p:nvSpPr>
        <p:spPr>
          <a:xfrm>
            <a:off x="228600" y="-773094113280"/>
            <a:ext cx="773094112920" cy="-422640"/>
          </a:xfrm>
          <a:prstGeom prst="rect">
            <a:avLst>
              <a:gd fmla="val 16667" name="adj"/>
            </a:avLst>
          </a:prstGeom>
        </p:spPr>
        <p:txBody>
          <a:bodyPr bIns="45000" lIns="90000" rIns="90000" tIns="45000"/>
          <a:p>
            <a:pPr lvl="1">
              <a:buSzPct val="45000"/>
              <a:buFont typeface="StarSymbol"/>
              <a:buChar char=""/>
            </a:pPr>
            <a:r>
              <a:rPr b="1" lang="it-IT" sz="2000">
                <a:solidFill>
                  <a:srgbClr val="007c92"/>
                </a:solidFill>
              </a:rPr>
              <a:t>Programma triennale per la trasparenza e l’integrità – P.T.T.I.</a:t>
            </a:r>
            <a:endParaRPr/>
          </a:p>
        </p:txBody>
      </p:sp>
      <p:sp>
        <p:nvSpPr>
          <p:cNvPr id="3051" name="CustomShape 8"/>
          <p:cNvSpPr/>
          <p:nvPr/>
        </p:nvSpPr>
        <p:spPr>
          <a:xfrm>
            <a:off x="6286680" y="2222640"/>
            <a:ext cx="2361960" cy="1815480"/>
          </a:xfrm>
          <a:prstGeom prst="rect">
            <a:avLst>
              <a:gd fmla="val 18750" name="adj1"/>
              <a:gd fmla="val -8333" name="adj2"/>
              <a:gd fmla="val 126322" name="adj3"/>
              <a:gd fmla="val -63958" name="adj4"/>
            </a:avLst>
          </a:prstGeom>
          <a:solidFill>
            <a:srgbClr val="ffffff"/>
          </a:solidFill>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Aggiornamento alla luce delle previsioni contenute nel D.Lgs. 33/13, e secondo le indicazioni fornite dall'A.N.A.C. con Deliberazione n. 50 del 4 luglio 2013</a:t>
            </a:r>
            <a:endParaRPr/>
          </a:p>
        </p:txBody>
      </p:sp>
      <p:sp>
        <p:nvSpPr>
          <p:cNvPr id="3052" name="CustomShape 9"/>
          <p:cNvSpPr/>
          <p:nvPr/>
        </p:nvSpPr>
        <p:spPr>
          <a:xfrm>
            <a:off x="762120" y="3276720"/>
            <a:ext cx="3580920" cy="182880"/>
          </a:xfrm>
          <a:prstGeom prst="rect">
            <a:avLst/>
          </a:prstGeom>
        </p:spPr>
        <p:txBody>
          <a:bodyPr bIns="0" lIns="0" rIns="0" tIns="0"/>
          <a:p>
            <a:pPr algn="ctr">
              <a:lnSpc>
                <a:spcPct val="100000"/>
              </a:lnSpc>
            </a:pPr>
            <a:r>
              <a:rPr b="1" lang="it-IT" sz="1200" u="sng">
                <a:solidFill>
                  <a:srgbClr val="007c92"/>
                </a:solidFill>
                <a:latin typeface="Arial"/>
              </a:rPr>
              <a:t>APPOSITA SEZIONE</a:t>
            </a:r>
            <a:endParaRPr/>
          </a:p>
        </p:txBody>
      </p:sp>
      <p:sp>
        <p:nvSpPr>
          <p:cNvPr id="3053" name="TextShape 10"/>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ulteriori obblighi, individuazione dei soggetti e dei referenti, monitoraggio e aggiornamento </a:t>
            </a:r>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4" name="CustomShape 1"/>
          <p:cNvSpPr/>
          <p:nvPr/>
        </p:nvSpPr>
        <p:spPr>
          <a:xfrm>
            <a:off x="1094760" y="1600200"/>
            <a:ext cx="911160" cy="609120"/>
          </a:xfrm>
          <a:prstGeom prst="rect">
            <a:avLst/>
          </a:prstGeom>
          <a:solidFill>
            <a:srgbClr val="ffffff"/>
          </a:solidFill>
        </p:spPr>
      </p:sp>
      <p:sp>
        <p:nvSpPr>
          <p:cNvPr id="3055" name="CustomShape 2"/>
          <p:cNvSpPr/>
          <p:nvPr/>
        </p:nvSpPr>
        <p:spPr>
          <a:xfrm>
            <a:off x="3301920" y="1600200"/>
            <a:ext cx="911160" cy="609120"/>
          </a:xfrm>
          <a:prstGeom prst="rect">
            <a:avLst/>
          </a:prstGeom>
          <a:solidFill>
            <a:srgbClr val="ffffff"/>
          </a:solidFill>
        </p:spPr>
      </p:sp>
      <p:sp>
        <p:nvSpPr>
          <p:cNvPr id="3056" name="CustomShape 3"/>
          <p:cNvSpPr/>
          <p:nvPr/>
        </p:nvSpPr>
        <p:spPr>
          <a:xfrm>
            <a:off x="5531760" y="1600200"/>
            <a:ext cx="911160" cy="609120"/>
          </a:xfrm>
          <a:prstGeom prst="rect">
            <a:avLst/>
          </a:prstGeom>
          <a:solidFill>
            <a:srgbClr val="ffffff"/>
          </a:solidFill>
        </p:spPr>
      </p:sp>
      <p:sp>
        <p:nvSpPr>
          <p:cNvPr id="3057" name="CustomShape 4"/>
          <p:cNvSpPr/>
          <p:nvPr/>
        </p:nvSpPr>
        <p:spPr>
          <a:xfrm>
            <a:off x="914400" y="2057400"/>
            <a:ext cx="2819160" cy="1523520"/>
          </a:xfrm>
          <a:prstGeom prst="rect">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Eventuali </a:t>
            </a:r>
            <a:r>
              <a:rPr b="1" lang="it-IT" sz="1200">
                <a:solidFill>
                  <a:srgbClr val="ff0000"/>
                </a:solidFill>
                <a:latin typeface="Arial"/>
              </a:rPr>
              <a:t>referenti </a:t>
            </a:r>
            <a:r>
              <a:rPr b="1" lang="it-IT" sz="1200">
                <a:solidFill>
                  <a:srgbClr val="00338d"/>
                </a:solidFill>
                <a:latin typeface="Arial"/>
              </a:rPr>
              <a:t>e altri soggetti nell’ambito dell’amministrazione tenuti a relazionare al responsabile</a:t>
            </a:r>
            <a:endParaRPr/>
          </a:p>
        </p:txBody>
      </p:sp>
      <p:sp>
        <p:nvSpPr>
          <p:cNvPr id="3058" name="CustomShape 5"/>
          <p:cNvSpPr/>
          <p:nvPr/>
        </p:nvSpPr>
        <p:spPr>
          <a:xfrm>
            <a:off x="5987520" y="1998360"/>
            <a:ext cx="2819160" cy="1523520"/>
          </a:xfrm>
          <a:prstGeom prst="rect">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MECCANISMI CHE PERMETTANO AL</a:t>
            </a:r>
            <a:endParaRPr/>
          </a:p>
          <a:p>
            <a:pPr algn="ctr">
              <a:lnSpc>
                <a:spcPct val="100000"/>
              </a:lnSpc>
            </a:pPr>
            <a:r>
              <a:rPr b="1" lang="it-IT" sz="1200">
                <a:solidFill>
                  <a:srgbClr val="00338d"/>
                </a:solidFill>
                <a:latin typeface="Arial"/>
              </a:rPr>
              <a:t>RESPONSABILE DI </a:t>
            </a:r>
            <a:r>
              <a:rPr b="1" lang="it-IT" sz="1200">
                <a:solidFill>
                  <a:srgbClr val="ff0000"/>
                </a:solidFill>
                <a:latin typeface="Arial"/>
              </a:rPr>
              <a:t>CONOSCERE </a:t>
            </a:r>
            <a:r>
              <a:rPr b="1" lang="it-IT" sz="1200">
                <a:solidFill>
                  <a:srgbClr val="00338d"/>
                </a:solidFill>
                <a:latin typeface="Arial"/>
              </a:rPr>
              <a:t>TEMPESTIVAMENTE fatti corruttivi, tentati o realizzati, ovvero contestazioni per il mancato  adempimento agli obblighi di trasparenza</a:t>
            </a:r>
            <a:endParaRPr/>
          </a:p>
        </p:txBody>
      </p:sp>
      <p:sp>
        <p:nvSpPr>
          <p:cNvPr id="3059" name="CustomShape 6"/>
          <p:cNvSpPr/>
          <p:nvPr/>
        </p:nvSpPr>
        <p:spPr>
          <a:xfrm>
            <a:off x="2514600" y="1371600"/>
            <a:ext cx="4800240" cy="182880"/>
          </a:xfrm>
          <a:prstGeom prst="rect">
            <a:avLst/>
          </a:prstGeom>
        </p:spPr>
        <p:txBody>
          <a:bodyPr bIns="0" lIns="0" rIns="0" tIns="0"/>
          <a:p>
            <a:pPr algn="ctr">
              <a:lnSpc>
                <a:spcPct val="100000"/>
              </a:lnSpc>
            </a:pPr>
            <a:r>
              <a:rPr b="1" lang="it-IT" sz="1200">
                <a:solidFill>
                  <a:srgbClr val="00338d"/>
                </a:solidFill>
                <a:latin typeface="Arial"/>
              </a:rPr>
              <a:t>Nel P.T.P.C. devono essere individuati:</a:t>
            </a:r>
            <a:endParaRPr/>
          </a:p>
        </p:txBody>
      </p:sp>
      <p:sp>
        <p:nvSpPr>
          <p:cNvPr id="3060" name="CustomShape 7"/>
          <p:cNvSpPr/>
          <p:nvPr/>
        </p:nvSpPr>
        <p:spPr>
          <a:xfrm>
            <a:off x="914400" y="3886200"/>
            <a:ext cx="2819160" cy="105948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buFont charset="2" typeface="Wingdings"/>
              <a:buChar char=""/>
            </a:pPr>
            <a:r>
              <a:rPr b="1" lang="it-IT" sz="1200">
                <a:solidFill>
                  <a:srgbClr val="00338d"/>
                </a:solidFill>
                <a:latin typeface="Arial"/>
              </a:rPr>
              <a:t>U.P.D.</a:t>
            </a:r>
            <a:endParaRPr/>
          </a:p>
          <a:p>
            <a:pPr>
              <a:lnSpc>
                <a:spcPct val="100000"/>
              </a:lnSpc>
              <a:buFont charset="2" typeface="Wingdings"/>
              <a:buChar char=""/>
            </a:pPr>
            <a:r>
              <a:rPr b="1" lang="it-IT" sz="1200">
                <a:solidFill>
                  <a:srgbClr val="00338d"/>
                </a:solidFill>
                <a:latin typeface="Arial"/>
              </a:rPr>
              <a:t>O.I.V.</a:t>
            </a:r>
            <a:endParaRPr/>
          </a:p>
          <a:p>
            <a:pPr>
              <a:lnSpc>
                <a:spcPct val="100000"/>
              </a:lnSpc>
              <a:buFont charset="2" typeface="Wingdings"/>
              <a:buChar char=""/>
            </a:pPr>
            <a:r>
              <a:rPr b="1" lang="it-IT" sz="1200">
                <a:solidFill>
                  <a:srgbClr val="00338d"/>
                </a:solidFill>
                <a:latin typeface="Arial"/>
              </a:rPr>
              <a:t>Referenti</a:t>
            </a:r>
            <a:endParaRPr/>
          </a:p>
          <a:p>
            <a:pPr>
              <a:lnSpc>
                <a:spcPct val="100000"/>
              </a:lnSpc>
              <a:buFont charset="2" typeface="Wingdings"/>
              <a:buChar char=""/>
            </a:pPr>
            <a:r>
              <a:rPr b="1" lang="it-IT" sz="1200">
                <a:solidFill>
                  <a:srgbClr val="00338d"/>
                </a:solidFill>
                <a:latin typeface="Arial"/>
              </a:rPr>
              <a:t>Dirigenti</a:t>
            </a:r>
            <a:endParaRPr/>
          </a:p>
        </p:txBody>
      </p:sp>
      <p:sp>
        <p:nvSpPr>
          <p:cNvPr id="3061" name="CustomShape 8"/>
          <p:cNvSpPr/>
          <p:nvPr/>
        </p:nvSpPr>
        <p:spPr>
          <a:xfrm>
            <a:off x="5987520" y="3886200"/>
            <a:ext cx="2819160" cy="1059480"/>
          </a:xfrm>
          <a:prstGeom prst="rect">
            <a:avLst>
              <a:gd fmla="val 16667" name="adj"/>
            </a:avLst>
          </a:prstGeom>
          <a:solidFill>
            <a:srgbClr val="ffffff"/>
          </a:solidFill>
          <a:ln w="12600">
            <a:solidFill>
              <a:srgbClr val="00338d"/>
            </a:solidFill>
            <a:round/>
          </a:ln>
        </p:spPr>
        <p:txBody>
          <a:bodyPr anchor="ctr" bIns="45000" lIns="90000" rIns="90000" tIns="45000"/>
          <a:p>
            <a:pPr>
              <a:lnSpc>
                <a:spcPct val="100000"/>
              </a:lnSpc>
            </a:pPr>
            <a:r>
              <a:rPr b="1" lang="it-IT" sz="1200">
                <a:solidFill>
                  <a:srgbClr val="00338d"/>
                </a:solidFill>
                <a:latin typeface="Arial"/>
              </a:rPr>
              <a:t>Gli strumenti di raccordo devono utilizzare tecnologie </a:t>
            </a:r>
            <a:r>
              <a:rPr b="1" lang="it-IT" sz="1200">
                <a:solidFill>
                  <a:srgbClr val="ff0000"/>
                </a:solidFill>
                <a:latin typeface="Arial"/>
              </a:rPr>
              <a:t>informatizzate</a:t>
            </a:r>
            <a:r>
              <a:rPr b="1" lang="it-IT" sz="1200">
                <a:solidFill>
                  <a:srgbClr val="00338d"/>
                </a:solidFill>
                <a:latin typeface="Arial"/>
              </a:rPr>
              <a:t> che consentano la </a:t>
            </a:r>
            <a:r>
              <a:rPr b="1" lang="it-IT" sz="1200">
                <a:solidFill>
                  <a:srgbClr val="ff0000"/>
                </a:solidFill>
                <a:latin typeface="Arial"/>
              </a:rPr>
              <a:t>tracciabilità</a:t>
            </a:r>
            <a:r>
              <a:rPr b="1" lang="it-IT" sz="1200">
                <a:solidFill>
                  <a:srgbClr val="00338d"/>
                </a:solidFill>
                <a:latin typeface="Arial"/>
              </a:rPr>
              <a:t> del processo e dei risultati</a:t>
            </a:r>
            <a:endParaRPr/>
          </a:p>
        </p:txBody>
      </p:sp>
      <p:sp>
        <p:nvSpPr>
          <p:cNvPr id="3062" name="CustomShape 9"/>
          <p:cNvSpPr/>
          <p:nvPr/>
        </p:nvSpPr>
        <p:spPr>
          <a:xfrm>
            <a:off x="3733920" y="2841120"/>
            <a:ext cx="2253240" cy="-14637960"/>
          </a:xfrm>
          <a:prstGeom prst="straightConnector1">
            <a:avLst/>
          </a:prstGeom>
          <a:ln w="25560">
            <a:solidFill>
              <a:srgbClr val="00338d"/>
            </a:solidFill>
            <a:round/>
            <a:headEnd len="med" type="triangle" w="med"/>
            <a:tailEnd len="med" type="triangle" w="med"/>
          </a:ln>
        </p:spPr>
      </p:sp>
      <p:sp>
        <p:nvSpPr>
          <p:cNvPr id="3063" name="CustomShape 10"/>
          <p:cNvSpPr/>
          <p:nvPr/>
        </p:nvSpPr>
        <p:spPr>
          <a:xfrm>
            <a:off x="2324160" y="3581280"/>
            <a:ext cx="-14121000" cy="304560"/>
          </a:xfrm>
          <a:prstGeom prst="straightConnector1">
            <a:avLst/>
          </a:prstGeom>
          <a:ln w="25560">
            <a:solidFill>
              <a:srgbClr val="00338d"/>
            </a:solidFill>
            <a:round/>
            <a:tailEnd len="med" type="triangle" w="med"/>
          </a:ln>
        </p:spPr>
      </p:sp>
      <p:sp>
        <p:nvSpPr>
          <p:cNvPr id="3064" name="CustomShape 11"/>
          <p:cNvSpPr/>
          <p:nvPr/>
        </p:nvSpPr>
        <p:spPr>
          <a:xfrm>
            <a:off x="7315200" y="3581280"/>
            <a:ext cx="-19112040" cy="304560"/>
          </a:xfrm>
          <a:prstGeom prst="straightConnector1">
            <a:avLst/>
          </a:prstGeom>
          <a:ln w="25560">
            <a:solidFill>
              <a:srgbClr val="00338d"/>
            </a:solidFill>
            <a:round/>
            <a:tailEnd len="med" type="triangle" w="med"/>
          </a:ln>
        </p:spPr>
      </p:sp>
      <p:sp>
        <p:nvSpPr>
          <p:cNvPr id="3065" name="CustomShape 12"/>
          <p:cNvSpPr/>
          <p:nvPr/>
        </p:nvSpPr>
        <p:spPr>
          <a:xfrm>
            <a:off x="4800600" y="2841120"/>
            <a:ext cx="-16597440" cy="2263680"/>
          </a:xfrm>
          <a:prstGeom prst="straightConnector1">
            <a:avLst/>
          </a:prstGeom>
          <a:ln w="25560">
            <a:solidFill>
              <a:srgbClr val="00338d"/>
            </a:solidFill>
            <a:round/>
            <a:tailEnd len="med" type="triangle" w="med"/>
          </a:ln>
        </p:spPr>
      </p:sp>
      <p:sp>
        <p:nvSpPr>
          <p:cNvPr id="3066" name="CustomShape 13"/>
          <p:cNvSpPr/>
          <p:nvPr/>
        </p:nvSpPr>
        <p:spPr>
          <a:xfrm>
            <a:off x="2590920" y="5181480"/>
            <a:ext cx="4419360" cy="730440"/>
          </a:xfrm>
          <a:prstGeom prst="rect">
            <a:avLst/>
          </a:prstGeom>
        </p:spPr>
        <p:txBody>
          <a:bodyPr bIns="0" lIns="0" rIns="0" tIns="0"/>
          <a:p>
            <a:pPr algn="ctr">
              <a:lnSpc>
                <a:spcPct val="100000"/>
              </a:lnSpc>
            </a:pPr>
            <a:r>
              <a:rPr b="1" lang="it-IT" sz="1200">
                <a:solidFill>
                  <a:srgbClr val="00338d"/>
                </a:solidFill>
                <a:latin typeface="Arial"/>
              </a:rPr>
              <a:t>La </a:t>
            </a:r>
            <a:r>
              <a:rPr b="1" lang="it-IT" sz="1200">
                <a:solidFill>
                  <a:srgbClr val="ff0000"/>
                </a:solidFill>
                <a:latin typeface="Arial"/>
              </a:rPr>
              <a:t>mancata risposta alle richieste di contatto e di informativa </a:t>
            </a:r>
            <a:r>
              <a:rPr b="1" lang="it-IT" sz="1200">
                <a:solidFill>
                  <a:srgbClr val="00338d"/>
                </a:solidFill>
                <a:latin typeface="Arial"/>
              </a:rPr>
              <a:t>del responsabile della prevenzione da parte dei soggetti obbligati in base alle disposizioni del P.T.P.C.</a:t>
            </a:r>
            <a:endParaRPr/>
          </a:p>
          <a:p>
            <a:pPr algn="ctr">
              <a:lnSpc>
                <a:spcPct val="100000"/>
              </a:lnSpc>
            </a:pPr>
            <a:r>
              <a:rPr b="1" lang="it-IT" sz="1200">
                <a:solidFill>
                  <a:srgbClr val="00338d"/>
                </a:solidFill>
                <a:latin typeface="Arial"/>
              </a:rPr>
              <a:t>è suscettibile di essere </a:t>
            </a:r>
            <a:r>
              <a:rPr b="1" lang="it-IT" sz="1200">
                <a:solidFill>
                  <a:srgbClr val="ff0000"/>
                </a:solidFill>
                <a:latin typeface="Arial"/>
              </a:rPr>
              <a:t>sanzionata disciplinarmente</a:t>
            </a:r>
            <a:endParaRPr/>
          </a:p>
        </p:txBody>
      </p:sp>
      <p:sp>
        <p:nvSpPr>
          <p:cNvPr id="3067"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ulteriori obblighi, individuazione dei soggetti e dei referenti, monitoraggio e aggiornamento </a:t>
            </a:r>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8" name="CustomShape 1"/>
          <p:cNvSpPr/>
          <p:nvPr/>
        </p:nvSpPr>
        <p:spPr>
          <a:xfrm>
            <a:off x="228600" y="1828800"/>
            <a:ext cx="4800240" cy="3885840"/>
          </a:xfrm>
          <a:prstGeom prst="rect">
            <a:avLst>
              <a:gd fmla="val 8500" name="adj"/>
            </a:avLst>
          </a:prstGeom>
          <a:solidFill>
            <a:srgbClr val="00338d"/>
          </a:solidFill>
        </p:spPr>
        <p:txBody>
          <a:bodyPr bIns="2399040" lIns="76320" rIns="76320" tIns="76320"/>
          <a:p>
            <a:pPr>
              <a:lnSpc>
                <a:spcPct val="90000"/>
              </a:lnSpc>
            </a:pPr>
            <a:r>
              <a:rPr b="1" lang="it-IT" sz="2000" u="sng">
                <a:solidFill>
                  <a:srgbClr val="ffffff"/>
                </a:solidFill>
                <a:latin typeface="Arial"/>
              </a:rPr>
              <a:t>P.T.P.C.</a:t>
            </a:r>
            <a:endParaRPr/>
          </a:p>
        </p:txBody>
      </p:sp>
      <p:sp>
        <p:nvSpPr>
          <p:cNvPr id="3069" name="CustomShape 2"/>
          <p:cNvSpPr/>
          <p:nvPr/>
        </p:nvSpPr>
        <p:spPr>
          <a:xfrm>
            <a:off x="348480" y="3577680"/>
            <a:ext cx="4560120" cy="1748520"/>
          </a:xfrm>
          <a:prstGeom prst="rect">
            <a:avLst>
              <a:gd fmla="val 10500" name="adj"/>
            </a:avLst>
          </a:prstGeom>
          <a:solidFill>
            <a:srgbClr val="ffffff"/>
          </a:solidFill>
        </p:spPr>
        <p:txBody>
          <a:bodyPr anchor="ctr" bIns="76320" lIns="76320" rIns="76320" tIns="76320"/>
          <a:p>
            <a:pPr algn="ctr">
              <a:lnSpc>
                <a:spcPct val="90000"/>
              </a:lnSpc>
            </a:pPr>
            <a:r>
              <a:rPr b="1" lang="it-IT" sz="2000">
                <a:solidFill>
                  <a:srgbClr val="00338d"/>
                </a:solidFill>
                <a:latin typeface="Arial"/>
              </a:rPr>
              <a:t>Esito delle consultazioni</a:t>
            </a:r>
            <a:endParaRPr/>
          </a:p>
          <a:p>
            <a:pPr>
              <a:lnSpc>
                <a:spcPct val="90000"/>
              </a:lnSpc>
            </a:pPr>
            <a:r>
              <a:rPr b="1" lang="it-IT" sz="1200">
                <a:solidFill>
                  <a:srgbClr val="00338d"/>
                </a:solidFill>
                <a:latin typeface="Arial"/>
              </a:rPr>
              <a:t>Indicazione di</a:t>
            </a:r>
            <a:endParaRPr/>
          </a:p>
          <a:p>
            <a:pPr>
              <a:lnSpc>
                <a:spcPct val="90000"/>
              </a:lnSpc>
            </a:pPr>
            <a:r>
              <a:rPr b="1" lang="it-IT" sz="1200">
                <a:solidFill>
                  <a:srgbClr val="00338d"/>
                </a:solidFill>
                <a:latin typeface="Arial"/>
              </a:rPr>
              <a:t>- Soggetti coinvolti</a:t>
            </a:r>
            <a:endParaRPr/>
          </a:p>
          <a:p>
            <a:pPr>
              <a:lnSpc>
                <a:spcPct val="90000"/>
              </a:lnSpc>
            </a:pPr>
            <a:r>
              <a:rPr b="1" lang="it-IT" sz="1200">
                <a:solidFill>
                  <a:srgbClr val="00338d"/>
                </a:solidFill>
                <a:latin typeface="Arial"/>
              </a:rPr>
              <a:t>- Modalità di partecipazione</a:t>
            </a:r>
            <a:endParaRPr/>
          </a:p>
          <a:p>
            <a:pPr>
              <a:lnSpc>
                <a:spcPct val="90000"/>
              </a:lnSpc>
            </a:pPr>
            <a:r>
              <a:rPr b="1" lang="it-IT" sz="1200">
                <a:solidFill>
                  <a:srgbClr val="00338d"/>
                </a:solidFill>
                <a:latin typeface="Arial"/>
              </a:rPr>
              <a:t>- </a:t>
            </a:r>
            <a:r>
              <a:rPr b="1" i="1" lang="it-IT" sz="1200">
                <a:solidFill>
                  <a:srgbClr val="00338d"/>
                </a:solidFill>
                <a:latin typeface="Arial"/>
              </a:rPr>
              <a:t>Input</a:t>
            </a:r>
            <a:r>
              <a:rPr b="1" lang="it-IT" sz="1200">
                <a:solidFill>
                  <a:srgbClr val="00338d"/>
                </a:solidFill>
                <a:latin typeface="Arial"/>
              </a:rPr>
              <a:t> generati</a:t>
            </a:r>
            <a:endParaRPr/>
          </a:p>
        </p:txBody>
      </p:sp>
      <p:sp>
        <p:nvSpPr>
          <p:cNvPr id="3070" name="CustomShape 3"/>
          <p:cNvSpPr/>
          <p:nvPr/>
        </p:nvSpPr>
        <p:spPr>
          <a:xfrm>
            <a:off x="1094760" y="1600200"/>
            <a:ext cx="911160" cy="609120"/>
          </a:xfrm>
          <a:prstGeom prst="rect">
            <a:avLst/>
          </a:prstGeom>
          <a:solidFill>
            <a:srgbClr val="ffffff"/>
          </a:solidFill>
        </p:spPr>
      </p:sp>
      <p:sp>
        <p:nvSpPr>
          <p:cNvPr id="3071" name="CustomShape 4"/>
          <p:cNvSpPr/>
          <p:nvPr/>
        </p:nvSpPr>
        <p:spPr>
          <a:xfrm>
            <a:off x="3301920" y="1600200"/>
            <a:ext cx="911160" cy="609120"/>
          </a:xfrm>
          <a:prstGeom prst="rect">
            <a:avLst/>
          </a:prstGeom>
          <a:solidFill>
            <a:srgbClr val="ffffff"/>
          </a:solidFill>
        </p:spPr>
      </p:sp>
      <p:sp>
        <p:nvSpPr>
          <p:cNvPr id="3072" name="CustomShape 5"/>
          <p:cNvSpPr/>
          <p:nvPr/>
        </p:nvSpPr>
        <p:spPr>
          <a:xfrm>
            <a:off x="5531760" y="1600200"/>
            <a:ext cx="911160" cy="609120"/>
          </a:xfrm>
          <a:prstGeom prst="rect">
            <a:avLst/>
          </a:prstGeom>
          <a:solidFill>
            <a:srgbClr val="ffffff"/>
          </a:solidFill>
        </p:spPr>
      </p:sp>
      <p:sp>
        <p:nvSpPr>
          <p:cNvPr id="3073" name="CustomShape 6"/>
          <p:cNvSpPr/>
          <p:nvPr/>
        </p:nvSpPr>
        <p:spPr>
          <a:xfrm>
            <a:off x="228600" y="1828800"/>
            <a:ext cx="773094112920" cy="-422640"/>
          </a:xfrm>
          <a:prstGeom prst="rect">
            <a:avLst>
              <a:gd fmla="val 16667" name="adj"/>
            </a:avLst>
          </a:prstGeom>
        </p:spPr>
        <p:txBody>
          <a:bodyPr bIns="45000" lIns="90000" rIns="90000" tIns="45000"/>
          <a:p>
            <a:r>
              <a:rPr b="1" lang="it-IT" sz="2000" u="sng"/>
              <a:t>P.T.P.C.</a:t>
            </a:r>
            <a:endParaRPr/>
          </a:p>
        </p:txBody>
      </p:sp>
      <p:sp>
        <p:nvSpPr>
          <p:cNvPr id="3074" name="CustomShape 7"/>
          <p:cNvSpPr/>
          <p:nvPr/>
        </p:nvSpPr>
        <p:spPr>
          <a:xfrm>
            <a:off x="228600" y="-773094113280"/>
            <a:ext cx="773094112920" cy="-422640"/>
          </a:xfrm>
          <a:prstGeom prst="rect">
            <a:avLst>
              <a:gd fmla="val 16667" name="adj"/>
            </a:avLst>
          </a:prstGeom>
        </p:spPr>
        <p:txBody>
          <a:bodyPr bIns="45000" lIns="90000" rIns="90000" tIns="45000"/>
          <a:p>
            <a:pPr algn="ctr" lvl="1">
              <a:lnSpc>
                <a:spcPct val="100000"/>
              </a:lnSpc>
              <a:buSzPct val="45000"/>
              <a:buFont typeface="StarSymbol"/>
              <a:buChar char=""/>
            </a:pPr>
            <a:r>
              <a:rPr b="1" lang="it-IT" sz="2000">
                <a:solidFill>
                  <a:srgbClr val="00338d"/>
                </a:solidFill>
              </a:rPr>
              <a:t>Esito delle consultazioni</a:t>
            </a:r>
            <a:endParaRPr/>
          </a:p>
        </p:txBody>
      </p:sp>
      <p:sp>
        <p:nvSpPr>
          <p:cNvPr id="3075" name="CustomShape 8"/>
          <p:cNvSpPr/>
          <p:nvPr/>
        </p:nvSpPr>
        <p:spPr>
          <a:xfrm>
            <a:off x="6286680" y="2222640"/>
            <a:ext cx="2933280" cy="2272680"/>
          </a:xfrm>
          <a:prstGeom prst="rect">
            <a:avLst>
              <a:gd fmla="val 18750" name="adj1"/>
              <a:gd fmla="val -8333" name="adj2"/>
              <a:gd fmla="val 77030" name="adj3"/>
              <a:gd fmla="val -67909" name="adj4"/>
            </a:avLst>
          </a:prstGeom>
          <a:solidFill>
            <a:srgbClr val="ffffff"/>
          </a:solidFill>
          <a:ln w="12600">
            <a:solidFill>
              <a:srgbClr val="00338d"/>
            </a:solidFill>
            <a:round/>
          </a:ln>
        </p:spPr>
        <p:txBody>
          <a:bodyPr anchor="ctr" bIns="45000" lIns="90000" rIns="90000" tIns="45000"/>
          <a:p>
            <a:pPr>
              <a:lnSpc>
                <a:spcPct val="100000"/>
              </a:lnSpc>
            </a:pPr>
            <a:r>
              <a:rPr b="1" lang="it-IT" sz="1200">
                <a:solidFill>
                  <a:srgbClr val="00338d"/>
                </a:solidFill>
                <a:latin typeface="Arial"/>
              </a:rPr>
              <a:t>"</a:t>
            </a:r>
            <a:r>
              <a:rPr b="1" i="1" lang="it-IT" sz="1200">
                <a:solidFill>
                  <a:srgbClr val="00338d"/>
                </a:solidFill>
                <a:latin typeface="Arial"/>
              </a:rPr>
              <a:t>Le PP.AA. devono realizzare forme di consultazione, con il coinvolgimento di cittadini e di organizzazioni portatrici di interessi collettivi, ai fini della predisposizione del P.T.P.C., della diffusione delle strategie di prevenzione pianificate, nonché sui risultati del monitoraggio sull’implementazione delle relative misure</a:t>
            </a:r>
            <a:r>
              <a:rPr b="1" lang="it-IT" sz="1200">
                <a:solidFill>
                  <a:srgbClr val="00338d"/>
                </a:solidFill>
                <a:latin typeface="Arial"/>
              </a:rPr>
              <a:t>" (All. 1 al P.N.A.)</a:t>
            </a:r>
            <a:endParaRPr/>
          </a:p>
        </p:txBody>
      </p:sp>
      <p:sp>
        <p:nvSpPr>
          <p:cNvPr id="3076" name="CustomShape 9"/>
          <p:cNvSpPr/>
          <p:nvPr/>
        </p:nvSpPr>
        <p:spPr>
          <a:xfrm>
            <a:off x="762120" y="3276720"/>
            <a:ext cx="3580920" cy="182880"/>
          </a:xfrm>
          <a:prstGeom prst="rect">
            <a:avLst/>
          </a:prstGeom>
        </p:spPr>
        <p:txBody>
          <a:bodyPr bIns="0" lIns="0" rIns="0" tIns="0"/>
          <a:p>
            <a:pPr algn="ctr">
              <a:lnSpc>
                <a:spcPct val="100000"/>
              </a:lnSpc>
            </a:pPr>
            <a:r>
              <a:rPr b="1" lang="it-IT" sz="1200" u="sng">
                <a:solidFill>
                  <a:srgbClr val="ffffff"/>
                </a:solidFill>
                <a:latin typeface="Arial"/>
              </a:rPr>
              <a:t>APPOSITA SEZIONE</a:t>
            </a:r>
            <a:endParaRPr/>
          </a:p>
        </p:txBody>
      </p:sp>
      <p:sp>
        <p:nvSpPr>
          <p:cNvPr id="3077" name="CustomShape 10"/>
          <p:cNvSpPr/>
          <p:nvPr/>
        </p:nvSpPr>
        <p:spPr>
          <a:xfrm>
            <a:off x="6443280" y="4952880"/>
            <a:ext cx="2624040" cy="609120"/>
          </a:xfrm>
          <a:prstGeom prst="rect">
            <a:avLst>
              <a:gd fmla="val -121922" name="adj1"/>
              <a:gd fmla="val -70599" name="adj2"/>
              <a:gd fmla="val 16667" name="adj3"/>
            </a:avLst>
          </a:prstGeom>
          <a:solidFill>
            <a:srgbClr val="ffffff"/>
          </a:solidFill>
          <a:ln w="12600">
            <a:solidFill>
              <a:srgbClr val="00338d"/>
            </a:solidFill>
            <a:round/>
          </a:ln>
        </p:spPr>
        <p:txBody>
          <a:bodyPr anchor="ctr" bIns="45000" lIns="90000" rIns="90000" tIns="45000"/>
          <a:p>
            <a:pPr algn="ctr">
              <a:lnSpc>
                <a:spcPct val="100000"/>
              </a:lnSpc>
            </a:pPr>
            <a:r>
              <a:rPr b="1" lang="it-IT" sz="1200">
                <a:solidFill>
                  <a:srgbClr val="00338d"/>
                </a:solidFill>
                <a:latin typeface="Arial"/>
              </a:rPr>
              <a:t>L'esito delle consultazioni viene pubblicato anche sul sito </a:t>
            </a:r>
            <a:r>
              <a:rPr b="1" i="1" lang="it-IT" sz="1200">
                <a:solidFill>
                  <a:srgbClr val="00338d"/>
                </a:solidFill>
                <a:latin typeface="Arial"/>
              </a:rPr>
              <a:t>web</a:t>
            </a:r>
            <a:r>
              <a:rPr b="1" lang="it-IT" sz="1200">
                <a:solidFill>
                  <a:srgbClr val="00338d"/>
                </a:solidFill>
                <a:latin typeface="Arial"/>
              </a:rPr>
              <a:t> istituzionale</a:t>
            </a:r>
            <a:endParaRPr/>
          </a:p>
        </p:txBody>
      </p:sp>
      <p:sp>
        <p:nvSpPr>
          <p:cNvPr id="3078" name="TextShape 11"/>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ulteriori obblighi, individuazione dei soggetti e dei referenti, monitoraggio e aggiornamento </a:t>
            </a:r>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9" name="Line 1"/>
          <p:cNvSpPr/>
          <p:nvPr/>
        </p:nvSpPr>
        <p:spPr>
          <a:xfrm>
            <a:off x="2317320" y="3966480"/>
            <a:ext cx="3315240" cy="0"/>
          </a:xfrm>
          <a:prstGeom prst="line">
            <a:avLst/>
          </a:prstGeom>
          <a:ln w="12600">
            <a:solidFill>
              <a:srgbClr val="006374"/>
            </a:solidFill>
            <a:round/>
          </a:ln>
        </p:spPr>
      </p:sp>
      <p:sp>
        <p:nvSpPr>
          <p:cNvPr id="3080" name="Line 2"/>
          <p:cNvSpPr/>
          <p:nvPr/>
        </p:nvSpPr>
        <p:spPr>
          <a:xfrm>
            <a:off x="2317320" y="2810880"/>
            <a:ext cx="2839680" cy="0"/>
          </a:xfrm>
          <a:prstGeom prst="line">
            <a:avLst/>
          </a:prstGeom>
          <a:ln w="12600">
            <a:solidFill>
              <a:srgbClr val="006374"/>
            </a:solidFill>
            <a:round/>
          </a:ln>
        </p:spPr>
      </p:sp>
      <p:sp>
        <p:nvSpPr>
          <p:cNvPr id="3081" name="Line 3"/>
          <p:cNvSpPr/>
          <p:nvPr/>
        </p:nvSpPr>
        <p:spPr>
          <a:xfrm>
            <a:off x="2317320" y="1654920"/>
            <a:ext cx="3315240" cy="0"/>
          </a:xfrm>
          <a:prstGeom prst="line">
            <a:avLst/>
          </a:prstGeom>
          <a:ln w="12600">
            <a:solidFill>
              <a:srgbClr val="006374"/>
            </a:solidFill>
            <a:round/>
          </a:ln>
        </p:spPr>
      </p:sp>
      <p:sp>
        <p:nvSpPr>
          <p:cNvPr id="3082" name="CustomShape 4"/>
          <p:cNvSpPr/>
          <p:nvPr/>
        </p:nvSpPr>
        <p:spPr>
          <a:xfrm>
            <a:off x="666360" y="1159920"/>
            <a:ext cx="3301560" cy="3301560"/>
          </a:xfrm>
          <a:prstGeom prst="rect">
            <a:avLst/>
          </a:prstGeom>
          <a:solidFill>
            <a:srgbClr val="ccd7db"/>
          </a:solidFill>
          <a:ln w="12600">
            <a:solidFill>
              <a:srgbClr val="007084"/>
            </a:solidFill>
            <a:round/>
          </a:ln>
        </p:spPr>
      </p:sp>
      <p:sp>
        <p:nvSpPr>
          <p:cNvPr id="3083" name="CustomShape 5"/>
          <p:cNvSpPr/>
          <p:nvPr/>
        </p:nvSpPr>
        <p:spPr>
          <a:xfrm>
            <a:off x="1260720" y="2913120"/>
            <a:ext cx="2112840" cy="1089360"/>
          </a:xfrm>
          <a:prstGeom prst="rect">
            <a:avLst/>
          </a:prstGeom>
        </p:spPr>
      </p:sp>
      <p:sp>
        <p:nvSpPr>
          <p:cNvPr id="3084" name="CustomShape 6"/>
          <p:cNvSpPr/>
          <p:nvPr/>
        </p:nvSpPr>
        <p:spPr>
          <a:xfrm>
            <a:off x="5137560" y="1159920"/>
            <a:ext cx="990360" cy="990360"/>
          </a:xfrm>
          <a:prstGeom prst="rect">
            <a:avLst/>
          </a:prstGeom>
          <a:solidFill>
            <a:srgbClr val="ccd7db"/>
          </a:solidFill>
          <a:ln w="12600">
            <a:solidFill>
              <a:srgbClr val="007084"/>
            </a:solidFill>
            <a:round/>
          </a:ln>
        </p:spPr>
      </p:sp>
      <p:sp>
        <p:nvSpPr>
          <p:cNvPr id="3085" name="CustomShape 7"/>
          <p:cNvSpPr/>
          <p:nvPr/>
        </p:nvSpPr>
        <p:spPr>
          <a:xfrm>
            <a:off x="6127920" y="1159920"/>
            <a:ext cx="113760" cy="990360"/>
          </a:xfrm>
          <a:prstGeom prst="rect">
            <a:avLst/>
          </a:prstGeom>
        </p:spPr>
      </p:sp>
      <p:sp>
        <p:nvSpPr>
          <p:cNvPr id="3086" name="CustomShape 8"/>
          <p:cNvSpPr/>
          <p:nvPr/>
        </p:nvSpPr>
        <p:spPr>
          <a:xfrm>
            <a:off x="4662000" y="2315520"/>
            <a:ext cx="990360" cy="990360"/>
          </a:xfrm>
          <a:prstGeom prst="rect">
            <a:avLst/>
          </a:prstGeom>
          <a:solidFill>
            <a:srgbClr val="ccd7db"/>
          </a:solidFill>
          <a:ln w="12600">
            <a:solidFill>
              <a:srgbClr val="007084"/>
            </a:solidFill>
            <a:round/>
          </a:ln>
        </p:spPr>
      </p:sp>
      <p:sp>
        <p:nvSpPr>
          <p:cNvPr id="3087" name="CustomShape 9"/>
          <p:cNvSpPr/>
          <p:nvPr/>
        </p:nvSpPr>
        <p:spPr>
          <a:xfrm>
            <a:off x="5652720" y="2315520"/>
            <a:ext cx="161280" cy="990360"/>
          </a:xfrm>
          <a:prstGeom prst="rect">
            <a:avLst/>
          </a:prstGeom>
        </p:spPr>
      </p:sp>
      <p:sp>
        <p:nvSpPr>
          <p:cNvPr id="3088" name="CustomShape 10"/>
          <p:cNvSpPr/>
          <p:nvPr/>
        </p:nvSpPr>
        <p:spPr>
          <a:xfrm>
            <a:off x="5137560" y="3471480"/>
            <a:ext cx="990360" cy="990360"/>
          </a:xfrm>
          <a:prstGeom prst="rect">
            <a:avLst/>
          </a:prstGeom>
          <a:solidFill>
            <a:srgbClr val="ccd7db"/>
          </a:solidFill>
          <a:ln w="12600">
            <a:solidFill>
              <a:srgbClr val="007084"/>
            </a:solidFill>
            <a:round/>
          </a:ln>
        </p:spPr>
      </p:sp>
      <p:sp>
        <p:nvSpPr>
          <p:cNvPr id="3089" name="CustomShape 11"/>
          <p:cNvSpPr/>
          <p:nvPr/>
        </p:nvSpPr>
        <p:spPr>
          <a:xfrm>
            <a:off x="6127920" y="3471480"/>
            <a:ext cx="113760" cy="990360"/>
          </a:xfrm>
          <a:prstGeom prst="rect">
            <a:avLst/>
          </a:prstGeom>
        </p:spPr>
      </p:sp>
      <p:sp>
        <p:nvSpPr>
          <p:cNvPr id="3090" name="CustomShape 12"/>
          <p:cNvSpPr/>
          <p:nvPr/>
        </p:nvSpPr>
        <p:spPr>
          <a:xfrm>
            <a:off x="1094760" y="1600200"/>
            <a:ext cx="911160" cy="609120"/>
          </a:xfrm>
          <a:prstGeom prst="rect">
            <a:avLst/>
          </a:prstGeom>
          <a:solidFill>
            <a:srgbClr val="ffffff"/>
          </a:solidFill>
        </p:spPr>
      </p:sp>
      <p:sp>
        <p:nvSpPr>
          <p:cNvPr id="3091" name="CustomShape 13"/>
          <p:cNvSpPr/>
          <p:nvPr/>
        </p:nvSpPr>
        <p:spPr>
          <a:xfrm>
            <a:off x="3301920" y="1600200"/>
            <a:ext cx="911160" cy="609120"/>
          </a:xfrm>
          <a:prstGeom prst="rect">
            <a:avLst/>
          </a:prstGeom>
          <a:solidFill>
            <a:srgbClr val="ffffff"/>
          </a:solidFill>
        </p:spPr>
      </p:sp>
      <p:sp>
        <p:nvSpPr>
          <p:cNvPr id="3092" name="CustomShape 14"/>
          <p:cNvSpPr/>
          <p:nvPr/>
        </p:nvSpPr>
        <p:spPr>
          <a:xfrm>
            <a:off x="5531760" y="1600200"/>
            <a:ext cx="911160" cy="609120"/>
          </a:xfrm>
          <a:prstGeom prst="rect">
            <a:avLst/>
          </a:prstGeom>
          <a:solidFill>
            <a:srgbClr val="ffffff"/>
          </a:solidFill>
        </p:spPr>
      </p:sp>
      <p:sp>
        <p:nvSpPr>
          <p:cNvPr id="3093" name="CustomShape 15"/>
          <p:cNvSpPr/>
          <p:nvPr/>
        </p:nvSpPr>
        <p:spPr>
          <a:xfrm>
            <a:off x="762120" y="3276720"/>
            <a:ext cx="3580920" cy="182880"/>
          </a:xfrm>
          <a:prstGeom prst="rect">
            <a:avLst/>
          </a:prstGeom>
        </p:spPr>
        <p:txBody>
          <a:bodyPr bIns="0" lIns="0" rIns="0" tIns="0"/>
          <a:p>
            <a:pPr algn="ctr">
              <a:lnSpc>
                <a:spcPct val="100000"/>
              </a:lnSpc>
            </a:pPr>
            <a:r>
              <a:rPr b="1" lang="it-IT" sz="1200" u="sng">
                <a:solidFill>
                  <a:srgbClr val="ffffff"/>
                </a:solidFill>
                <a:latin typeface="Arial"/>
              </a:rPr>
              <a:t>APPOSITA SEZIONE</a:t>
            </a:r>
            <a:endParaRPr/>
          </a:p>
        </p:txBody>
      </p:sp>
      <p:sp>
        <p:nvSpPr>
          <p:cNvPr id="3094" name="CustomShape 16"/>
          <p:cNvSpPr/>
          <p:nvPr/>
        </p:nvSpPr>
        <p:spPr>
          <a:xfrm>
            <a:off x="152280" y="609480"/>
            <a:ext cx="825499800" cy="1761066360"/>
          </a:xfrm>
          <a:prstGeom prst="rect">
            <a:avLst/>
          </a:prstGeom>
        </p:spPr>
      </p:sp>
      <p:sp>
        <p:nvSpPr>
          <p:cNvPr id="3095" name="CustomShape 17"/>
          <p:cNvSpPr/>
          <p:nvPr/>
        </p:nvSpPr>
        <p:spPr>
          <a:xfrm>
            <a:off x="152280" y="609480"/>
            <a:ext cx="825499800" cy="8805333600"/>
          </a:xfrm>
          <a:prstGeom prst="rect">
            <a:avLst/>
          </a:prstGeom>
        </p:spPr>
      </p:sp>
      <p:sp>
        <p:nvSpPr>
          <p:cNvPr id="3096" name="CustomShape 18"/>
          <p:cNvSpPr/>
          <p:nvPr/>
        </p:nvSpPr>
        <p:spPr>
          <a:xfrm>
            <a:off x="152280" y="8805943440"/>
            <a:ext cx="825499800" cy="1761066360"/>
          </a:xfrm>
          <a:prstGeom prst="rect">
            <a:avLst/>
          </a:prstGeom>
        </p:spPr>
      </p:sp>
      <p:sp>
        <p:nvSpPr>
          <p:cNvPr id="3097" name="CustomShape 19"/>
          <p:cNvSpPr/>
          <p:nvPr/>
        </p:nvSpPr>
        <p:spPr>
          <a:xfrm>
            <a:off x="152280" y="8805943440"/>
            <a:ext cx="825499800" cy="8805333600"/>
          </a:xfrm>
          <a:prstGeom prst="rect">
            <a:avLst/>
          </a:prstGeom>
        </p:spPr>
      </p:sp>
      <p:sp>
        <p:nvSpPr>
          <p:cNvPr id="3098" name="CustomShape 20"/>
          <p:cNvSpPr/>
          <p:nvPr/>
        </p:nvSpPr>
        <p:spPr>
          <a:xfrm>
            <a:off x="152280" y="17611277760"/>
            <a:ext cx="825499800" cy="1761066360"/>
          </a:xfrm>
          <a:prstGeom prst="rect">
            <a:avLst/>
          </a:prstGeom>
        </p:spPr>
      </p:sp>
      <p:sp>
        <p:nvSpPr>
          <p:cNvPr id="3099" name="CustomShape 21"/>
          <p:cNvSpPr/>
          <p:nvPr/>
        </p:nvSpPr>
        <p:spPr>
          <a:xfrm>
            <a:off x="152280" y="17611277760"/>
            <a:ext cx="825499800" cy="8805333600"/>
          </a:xfrm>
          <a:prstGeom prst="rect">
            <a:avLst/>
          </a:prstGeom>
        </p:spPr>
      </p:sp>
      <p:sp>
        <p:nvSpPr>
          <p:cNvPr id="3100" name="CustomShape 22"/>
          <p:cNvSpPr/>
          <p:nvPr/>
        </p:nvSpPr>
        <p:spPr>
          <a:xfrm>
            <a:off x="152280" y="26416611720"/>
            <a:ext cx="825499800" cy="1761066360"/>
          </a:xfrm>
          <a:prstGeom prst="rect">
            <a:avLst/>
          </a:prstGeom>
        </p:spPr>
      </p:sp>
      <p:sp>
        <p:nvSpPr>
          <p:cNvPr id="3101" name="CustomShape 23"/>
          <p:cNvSpPr/>
          <p:nvPr/>
        </p:nvSpPr>
        <p:spPr>
          <a:xfrm>
            <a:off x="152280" y="26416611720"/>
            <a:ext cx="825499800" cy="8805333600"/>
          </a:xfrm>
          <a:prstGeom prst="rect">
            <a:avLst/>
          </a:prstGeom>
        </p:spPr>
      </p:sp>
      <p:sp>
        <p:nvSpPr>
          <p:cNvPr id="3102" name="CustomShape 24"/>
          <p:cNvSpPr/>
          <p:nvPr/>
        </p:nvSpPr>
        <p:spPr>
          <a:xfrm>
            <a:off x="1219320" y="2057400"/>
            <a:ext cx="2209320" cy="1371240"/>
          </a:xfrm>
          <a:prstGeom prst="rect">
            <a:avLst/>
          </a:prstGeom>
          <a:solidFill>
            <a:srgbClr val="cbd7dc"/>
          </a:solidFill>
        </p:spPr>
        <p:txBody>
          <a:bodyPr anchor="ctr" bIns="45000" lIns="90000" rIns="90000" tIns="45000"/>
          <a:p>
            <a:pPr algn="ctr">
              <a:lnSpc>
                <a:spcPct val="100000"/>
              </a:lnSpc>
            </a:pPr>
            <a:r>
              <a:rPr b="1" lang="it-IT" sz="1200">
                <a:solidFill>
                  <a:srgbClr val="007c92"/>
                </a:solidFill>
                <a:latin typeface="Arial"/>
              </a:rPr>
              <a:t>Nell'ambito del P.T.P.C. devono essere pianificate </a:t>
            </a:r>
            <a:r>
              <a:rPr b="1" lang="it-IT" sz="1200">
                <a:solidFill>
                  <a:srgbClr val="ff0000"/>
                </a:solidFill>
                <a:latin typeface="Arial"/>
              </a:rPr>
              <a:t>INIZIATIVE DI FORMAZIONE </a:t>
            </a:r>
            <a:endParaRPr/>
          </a:p>
          <a:p>
            <a:pPr algn="ctr">
              <a:lnSpc>
                <a:spcPct val="100000"/>
              </a:lnSpc>
            </a:pPr>
            <a:r>
              <a:rPr b="1" lang="it-IT" sz="1200">
                <a:solidFill>
                  <a:srgbClr val="007c92"/>
                </a:solidFill>
                <a:latin typeface="Arial"/>
              </a:rPr>
              <a:t>rivolte a:</a:t>
            </a:r>
            <a:endParaRPr/>
          </a:p>
        </p:txBody>
      </p:sp>
      <p:sp>
        <p:nvSpPr>
          <p:cNvPr id="3103" name="CustomShape 25"/>
          <p:cNvSpPr/>
          <p:nvPr/>
        </p:nvSpPr>
        <p:spPr>
          <a:xfrm>
            <a:off x="5334120" y="1371600"/>
            <a:ext cx="609120" cy="456840"/>
          </a:xfrm>
          <a:prstGeom prst="rect">
            <a:avLst/>
          </a:prstGeom>
          <a:solidFill>
            <a:srgbClr val="cbd7dc"/>
          </a:solidFill>
        </p:spPr>
      </p:sp>
      <p:sp>
        <p:nvSpPr>
          <p:cNvPr id="3104" name="CustomShape 26"/>
          <p:cNvSpPr/>
          <p:nvPr/>
        </p:nvSpPr>
        <p:spPr>
          <a:xfrm>
            <a:off x="4878000" y="2662920"/>
            <a:ext cx="609120" cy="456840"/>
          </a:xfrm>
          <a:prstGeom prst="rect">
            <a:avLst/>
          </a:prstGeom>
          <a:solidFill>
            <a:srgbClr val="cbd7dc"/>
          </a:solidFill>
        </p:spPr>
      </p:sp>
      <p:sp>
        <p:nvSpPr>
          <p:cNvPr id="3105" name="CustomShape 27"/>
          <p:cNvSpPr/>
          <p:nvPr/>
        </p:nvSpPr>
        <p:spPr>
          <a:xfrm>
            <a:off x="5263200" y="3725280"/>
            <a:ext cx="609120" cy="456840"/>
          </a:xfrm>
          <a:prstGeom prst="rect">
            <a:avLst/>
          </a:prstGeom>
          <a:solidFill>
            <a:srgbClr val="cbd7dc"/>
          </a:solidFill>
        </p:spPr>
      </p:sp>
      <p:sp>
        <p:nvSpPr>
          <p:cNvPr id="3106" name="CustomShape 28"/>
          <p:cNvSpPr/>
          <p:nvPr/>
        </p:nvSpPr>
        <p:spPr>
          <a:xfrm>
            <a:off x="6172200" y="1295280"/>
            <a:ext cx="3200040" cy="730440"/>
          </a:xfrm>
          <a:prstGeom prst="rect">
            <a:avLst/>
          </a:prstGeom>
        </p:spPr>
        <p:txBody>
          <a:bodyPr bIns="0" lIns="0" rIns="0" tIns="0"/>
          <a:p>
            <a:pPr>
              <a:lnSpc>
                <a:spcPct val="100000"/>
              </a:lnSpc>
            </a:pPr>
            <a:r>
              <a:rPr b="1" lang="it-IT" sz="1200" u="sng">
                <a:solidFill>
                  <a:srgbClr val="007c92"/>
                </a:solidFill>
                <a:latin typeface="Arial"/>
              </a:rPr>
              <a:t>Tutto il personale </a:t>
            </a:r>
            <a:r>
              <a:rPr b="1" lang="it-IT" sz="1200">
                <a:solidFill>
                  <a:srgbClr val="007c92"/>
                </a:solidFill>
                <a:latin typeface="Arial"/>
              </a:rPr>
              <a:t>sui temi dell’etica e della legalità, con particolare</a:t>
            </a:r>
            <a:endParaRPr/>
          </a:p>
          <a:p>
            <a:pPr>
              <a:lnSpc>
                <a:spcPct val="100000"/>
              </a:lnSpc>
            </a:pPr>
            <a:r>
              <a:rPr b="1" lang="it-IT" sz="1200">
                <a:solidFill>
                  <a:srgbClr val="007c92"/>
                </a:solidFill>
                <a:latin typeface="Arial"/>
              </a:rPr>
              <a:t>riferimento ai contenuti del Codice di comportamento dei pubblici dipendenti</a:t>
            </a:r>
            <a:endParaRPr/>
          </a:p>
        </p:txBody>
      </p:sp>
      <p:sp>
        <p:nvSpPr>
          <p:cNvPr id="3107" name="CustomShape 29"/>
          <p:cNvSpPr/>
          <p:nvPr/>
        </p:nvSpPr>
        <p:spPr>
          <a:xfrm>
            <a:off x="5715000" y="2602440"/>
            <a:ext cx="3200040" cy="365400"/>
          </a:xfrm>
          <a:prstGeom prst="rect">
            <a:avLst/>
          </a:prstGeom>
        </p:spPr>
        <p:txBody>
          <a:bodyPr bIns="0" lIns="0" rIns="0" tIns="0"/>
          <a:p>
            <a:pPr>
              <a:lnSpc>
                <a:spcPct val="100000"/>
              </a:lnSpc>
            </a:pPr>
            <a:r>
              <a:rPr b="1" lang="it-IT" sz="1200" u="sng">
                <a:solidFill>
                  <a:srgbClr val="007c92"/>
                </a:solidFill>
                <a:latin typeface="Arial"/>
              </a:rPr>
              <a:t>Dirigenti e al personale addetti alle aree a rischio</a:t>
            </a:r>
            <a:endParaRPr/>
          </a:p>
        </p:txBody>
      </p:sp>
      <p:sp>
        <p:nvSpPr>
          <p:cNvPr id="3108" name="CustomShape 30"/>
          <p:cNvSpPr/>
          <p:nvPr/>
        </p:nvSpPr>
        <p:spPr>
          <a:xfrm>
            <a:off x="6172200" y="3821760"/>
            <a:ext cx="3200040" cy="182880"/>
          </a:xfrm>
          <a:prstGeom prst="rect">
            <a:avLst/>
          </a:prstGeom>
        </p:spPr>
        <p:txBody>
          <a:bodyPr bIns="0" lIns="0" rIns="0" tIns="0"/>
          <a:p>
            <a:pPr>
              <a:lnSpc>
                <a:spcPct val="100000"/>
              </a:lnSpc>
            </a:pPr>
            <a:r>
              <a:rPr b="1" lang="it-IT" sz="1200" u="sng">
                <a:solidFill>
                  <a:srgbClr val="007c92"/>
                </a:solidFill>
                <a:latin typeface="Arial"/>
              </a:rPr>
              <a:t>Responsabile della prevenzione</a:t>
            </a:r>
            <a:r>
              <a:rPr b="1" lang="it-IT" sz="1200">
                <a:solidFill>
                  <a:srgbClr val="007c92"/>
                </a:solidFill>
                <a:latin typeface="Arial"/>
              </a:rPr>
              <a:t> in priorità</a:t>
            </a:r>
            <a:endParaRPr/>
          </a:p>
        </p:txBody>
      </p:sp>
      <p:sp>
        <p:nvSpPr>
          <p:cNvPr id="3109" name="CustomShape 31"/>
          <p:cNvSpPr/>
          <p:nvPr/>
        </p:nvSpPr>
        <p:spPr>
          <a:xfrm>
            <a:off x="304920" y="5105520"/>
            <a:ext cx="4268160" cy="730440"/>
          </a:xfrm>
          <a:prstGeom prst="rect">
            <a:avLst/>
          </a:prstGeom>
        </p:spPr>
        <p:txBody>
          <a:bodyPr bIns="0" lIns="0" rIns="0" tIns="0"/>
          <a:p>
            <a:pPr algn="ctr">
              <a:lnSpc>
                <a:spcPct val="100000"/>
              </a:lnSpc>
            </a:pPr>
            <a:r>
              <a:rPr b="1" lang="it-IT" sz="1200">
                <a:solidFill>
                  <a:srgbClr val="007c92"/>
                </a:solidFill>
                <a:latin typeface="Arial"/>
              </a:rPr>
              <a:t>La programmazione della formazione contenuta nel P.T.P.C. è coordinata con</a:t>
            </a:r>
            <a:endParaRPr/>
          </a:p>
          <a:p>
            <a:pPr algn="ctr">
              <a:lnSpc>
                <a:spcPct val="100000"/>
              </a:lnSpc>
            </a:pPr>
            <a:r>
              <a:rPr b="1" lang="it-IT" sz="1200">
                <a:solidFill>
                  <a:srgbClr val="007c92"/>
                </a:solidFill>
                <a:latin typeface="Arial"/>
              </a:rPr>
              <a:t>quella prevista nel Piano Triennale della Formazione di cui all’art. 7-</a:t>
            </a:r>
            <a:r>
              <a:rPr b="1" i="1" lang="it-IT" sz="1200">
                <a:solidFill>
                  <a:srgbClr val="007c92"/>
                </a:solidFill>
                <a:latin typeface="Arial"/>
              </a:rPr>
              <a:t>bis</a:t>
            </a:r>
            <a:r>
              <a:rPr b="1" lang="it-IT" sz="1200">
                <a:solidFill>
                  <a:srgbClr val="007c92"/>
                </a:solidFill>
                <a:latin typeface="Arial"/>
              </a:rPr>
              <a:t> del D.Lgs n. 165 del 2001</a:t>
            </a:r>
            <a:endParaRPr/>
          </a:p>
        </p:txBody>
      </p:sp>
      <p:sp>
        <p:nvSpPr>
          <p:cNvPr id="3110" name="CustomShape 32"/>
          <p:cNvSpPr/>
          <p:nvPr/>
        </p:nvSpPr>
        <p:spPr>
          <a:xfrm>
            <a:off x="2288880" y="4528080"/>
            <a:ext cx="263520" cy="500760"/>
          </a:xfrm>
          <a:prstGeom prst="rect">
            <a:avLst>
              <a:gd fmla="val 50000" name="adj1"/>
              <a:gd fmla="val 50000" name="adj2"/>
            </a:avLst>
          </a:prstGeom>
          <a:solidFill>
            <a:srgbClr val="007c92"/>
          </a:solidFill>
        </p:spPr>
      </p:sp>
      <p:sp>
        <p:nvSpPr>
          <p:cNvPr id="3111" name="TextShape 33"/>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ulteriori obblighi, individuazione dei soggetti e dei referenti, monitoraggio e aggiornamento </a:t>
            </a:r>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2" name="CustomShape 1"/>
          <p:cNvSpPr/>
          <p:nvPr/>
        </p:nvSpPr>
        <p:spPr>
          <a:xfrm>
            <a:off x="304920" y="1227600"/>
            <a:ext cx="8229240" cy="2429640"/>
          </a:xfrm>
          <a:prstGeom prst="rect">
            <a:avLst>
              <a:gd fmla="val 8500" name="adj"/>
            </a:avLst>
          </a:prstGeom>
          <a:solidFill>
            <a:srgbClr val="ffffff"/>
          </a:solidFill>
          <a:ln w="12600">
            <a:solidFill>
              <a:srgbClr val="002e7f"/>
            </a:solidFill>
            <a:round/>
          </a:ln>
        </p:spPr>
        <p:txBody>
          <a:bodyPr bIns="1500120" lIns="76320" rIns="76320" tIns="76320"/>
          <a:p>
            <a:pPr>
              <a:lnSpc>
                <a:spcPct val="90000"/>
              </a:lnSpc>
            </a:pPr>
            <a:r>
              <a:rPr b="1" lang="it-IT" sz="2000">
                <a:solidFill>
                  <a:srgbClr val="00338d"/>
                </a:solidFill>
                <a:latin typeface="Arial"/>
              </a:rPr>
              <a:t>P.T.P.C.</a:t>
            </a:r>
            <a:endParaRPr/>
          </a:p>
        </p:txBody>
      </p:sp>
      <p:sp>
        <p:nvSpPr>
          <p:cNvPr id="3113" name="CustomShape 2"/>
          <p:cNvSpPr/>
          <p:nvPr/>
        </p:nvSpPr>
        <p:spPr>
          <a:xfrm>
            <a:off x="510480" y="2321280"/>
            <a:ext cx="3874320" cy="1092960"/>
          </a:xfrm>
          <a:prstGeom prst="rect">
            <a:avLst>
              <a:gd fmla="val 10500" name="adj"/>
            </a:avLst>
          </a:prstGeom>
          <a:solidFill>
            <a:srgbClr val="cccdda"/>
          </a:solidFill>
          <a:ln w="12600">
            <a:solidFill>
              <a:srgbClr val="00338d"/>
            </a:solidFill>
            <a:round/>
          </a:ln>
        </p:spPr>
        <p:txBody>
          <a:bodyPr anchor="ctr" bIns="76320" lIns="76320" rIns="76320" tIns="76320"/>
          <a:p>
            <a:pPr algn="ctr">
              <a:lnSpc>
                <a:spcPct val="90000"/>
              </a:lnSpc>
            </a:pPr>
            <a:r>
              <a:rPr b="1" lang="it-IT" sz="2000">
                <a:solidFill>
                  <a:srgbClr val="00338d"/>
                </a:solidFill>
                <a:latin typeface="Arial"/>
              </a:rPr>
              <a:t>Definizione del processo di </a:t>
            </a:r>
            <a:r>
              <a:rPr b="1" lang="it-IT" sz="2000">
                <a:solidFill>
                  <a:srgbClr val="ff0000"/>
                </a:solidFill>
                <a:latin typeface="Arial"/>
              </a:rPr>
              <a:t>monitoraggio</a:t>
            </a:r>
            <a:endParaRPr/>
          </a:p>
        </p:txBody>
      </p:sp>
      <p:sp>
        <p:nvSpPr>
          <p:cNvPr id="3114" name="CustomShape 3"/>
          <p:cNvSpPr/>
          <p:nvPr/>
        </p:nvSpPr>
        <p:spPr>
          <a:xfrm>
            <a:off x="4446360" y="2321280"/>
            <a:ext cx="3874320" cy="1092960"/>
          </a:xfrm>
          <a:prstGeom prst="rect">
            <a:avLst>
              <a:gd fmla="val 10500" name="adj"/>
            </a:avLst>
          </a:prstGeom>
          <a:solidFill>
            <a:srgbClr val="cccdda"/>
          </a:solidFill>
          <a:ln w="12600">
            <a:solidFill>
              <a:srgbClr val="00338d"/>
            </a:solidFill>
            <a:round/>
          </a:ln>
        </p:spPr>
        <p:txBody>
          <a:bodyPr anchor="ctr" bIns="76320" lIns="76320" rIns="76320" tIns="76320"/>
          <a:p>
            <a:pPr algn="ctr">
              <a:lnSpc>
                <a:spcPct val="90000"/>
              </a:lnSpc>
            </a:pPr>
            <a:r>
              <a:rPr b="1" lang="it-IT" sz="2000">
                <a:solidFill>
                  <a:srgbClr val="00338d"/>
                </a:solidFill>
                <a:latin typeface="Arial"/>
              </a:rPr>
              <a:t>Individuazione delle modalità di </a:t>
            </a:r>
            <a:r>
              <a:rPr b="1" lang="it-IT" sz="2000">
                <a:solidFill>
                  <a:srgbClr val="ff0000"/>
                </a:solidFill>
                <a:latin typeface="Arial"/>
              </a:rPr>
              <a:t>aggiornamento</a:t>
            </a:r>
            <a:endParaRPr/>
          </a:p>
        </p:txBody>
      </p:sp>
      <p:sp>
        <p:nvSpPr>
          <p:cNvPr id="3115" name="CustomShape 4"/>
          <p:cNvSpPr/>
          <p:nvPr/>
        </p:nvSpPr>
        <p:spPr>
          <a:xfrm>
            <a:off x="1094760" y="1600200"/>
            <a:ext cx="911160" cy="609120"/>
          </a:xfrm>
          <a:prstGeom prst="rect">
            <a:avLst/>
          </a:prstGeom>
          <a:solidFill>
            <a:srgbClr val="ffffff"/>
          </a:solidFill>
        </p:spPr>
      </p:sp>
      <p:sp>
        <p:nvSpPr>
          <p:cNvPr id="3116" name="CustomShape 5"/>
          <p:cNvSpPr/>
          <p:nvPr/>
        </p:nvSpPr>
        <p:spPr>
          <a:xfrm>
            <a:off x="3301920" y="1600200"/>
            <a:ext cx="911160" cy="609120"/>
          </a:xfrm>
          <a:prstGeom prst="rect">
            <a:avLst/>
          </a:prstGeom>
          <a:solidFill>
            <a:srgbClr val="ffffff"/>
          </a:solidFill>
        </p:spPr>
      </p:sp>
      <p:sp>
        <p:nvSpPr>
          <p:cNvPr id="3117" name="CustomShape 6"/>
          <p:cNvSpPr/>
          <p:nvPr/>
        </p:nvSpPr>
        <p:spPr>
          <a:xfrm>
            <a:off x="5531760" y="1600200"/>
            <a:ext cx="911160" cy="609120"/>
          </a:xfrm>
          <a:prstGeom prst="rect">
            <a:avLst/>
          </a:prstGeom>
          <a:solidFill>
            <a:srgbClr val="ffffff"/>
          </a:solidFill>
        </p:spPr>
      </p:sp>
      <p:sp>
        <p:nvSpPr>
          <p:cNvPr id="3118" name="CustomShape 7"/>
          <p:cNvSpPr/>
          <p:nvPr/>
        </p:nvSpPr>
        <p:spPr>
          <a:xfrm>
            <a:off x="762120" y="3276720"/>
            <a:ext cx="3580920" cy="182880"/>
          </a:xfrm>
          <a:prstGeom prst="rect">
            <a:avLst/>
          </a:prstGeom>
        </p:spPr>
        <p:txBody>
          <a:bodyPr bIns="0" lIns="0" rIns="0" tIns="0"/>
          <a:p>
            <a:pPr algn="ctr">
              <a:lnSpc>
                <a:spcPct val="100000"/>
              </a:lnSpc>
            </a:pPr>
            <a:r>
              <a:rPr b="1" lang="it-IT" sz="1200" u="sng">
                <a:solidFill>
                  <a:srgbClr val="ffffff"/>
                </a:solidFill>
                <a:latin typeface="Arial"/>
              </a:rPr>
              <a:t>APPOSITA SEZIONE</a:t>
            </a:r>
            <a:endParaRPr/>
          </a:p>
        </p:txBody>
      </p:sp>
      <p:sp>
        <p:nvSpPr>
          <p:cNvPr id="3119" name="CustomShape 8"/>
          <p:cNvSpPr/>
          <p:nvPr/>
        </p:nvSpPr>
        <p:spPr>
          <a:xfrm>
            <a:off x="304920" y="1227600"/>
            <a:ext cx="773094112920" cy="-422640"/>
          </a:xfrm>
          <a:prstGeom prst="rect">
            <a:avLst>
              <a:gd fmla="val 16667" name="adj"/>
            </a:avLst>
          </a:prstGeom>
        </p:spPr>
        <p:txBody>
          <a:bodyPr bIns="45000" lIns="90000" rIns="90000" tIns="45000"/>
          <a:p>
            <a:r>
              <a:rPr b="1" lang="it-IT" sz="2000">
                <a:solidFill>
                  <a:srgbClr val="00338d"/>
                </a:solidFill>
              </a:rPr>
              <a:t>P.T.P.C.</a:t>
            </a:r>
            <a:endParaRPr/>
          </a:p>
        </p:txBody>
      </p:sp>
      <p:sp>
        <p:nvSpPr>
          <p:cNvPr id="3120" name="CustomShape 9"/>
          <p:cNvSpPr/>
          <p:nvPr/>
        </p:nvSpPr>
        <p:spPr>
          <a:xfrm>
            <a:off x="304920" y="-773094113280"/>
            <a:ext cx="773094112920" cy="-422640"/>
          </a:xfrm>
          <a:prstGeom prst="rect">
            <a:avLst>
              <a:gd fmla="val 16667" name="adj"/>
            </a:avLst>
          </a:prstGeom>
        </p:spPr>
        <p:txBody>
          <a:bodyPr bIns="45000" lIns="90000" rIns="90000" tIns="45000"/>
          <a:p>
            <a:pPr lvl="1">
              <a:buSzPct val="45000"/>
              <a:buFont typeface="StarSymbol"/>
              <a:buChar char=""/>
            </a:pPr>
            <a:r>
              <a:rPr b="1" lang="it-IT" sz="2000">
                <a:solidFill>
                  <a:srgbClr val="00338d"/>
                </a:solidFill>
              </a:rPr>
              <a:t>Definizione del processo di </a:t>
            </a:r>
            <a:endParaRPr/>
          </a:p>
        </p:txBody>
      </p:sp>
      <p:sp>
        <p:nvSpPr>
          <p:cNvPr id="3121" name="CustomShape 10"/>
          <p:cNvSpPr/>
          <p:nvPr/>
        </p:nvSpPr>
        <p:spPr>
          <a:xfrm>
            <a:off x="762120" y="3861360"/>
            <a:ext cx="3200040" cy="2361960"/>
          </a:xfrm>
          <a:prstGeom prst="rect">
            <a:avLst>
              <a:gd fmla="val 16667" name="adj"/>
            </a:avLst>
          </a:prstGeom>
          <a:solidFill>
            <a:srgbClr val="ffffff"/>
          </a:solidFill>
          <a:ln w="12600">
            <a:solidFill>
              <a:srgbClr val="002e7f"/>
            </a:solidFill>
            <a:round/>
          </a:ln>
        </p:spPr>
        <p:txBody>
          <a:bodyPr anchor="ctr" bIns="45000" lIns="90000" rIns="90000" tIns="45000"/>
          <a:p>
            <a:pPr algn="ctr">
              <a:lnSpc>
                <a:spcPct val="100000"/>
              </a:lnSpc>
            </a:pPr>
            <a:endParaRPr/>
          </a:p>
          <a:p>
            <a:pPr algn="ctr">
              <a:lnSpc>
                <a:spcPct val="100000"/>
              </a:lnSpc>
            </a:pPr>
            <a:endParaRPr/>
          </a:p>
          <a:p>
            <a:pPr algn="ctr">
              <a:lnSpc>
                <a:spcPct val="100000"/>
              </a:lnSpc>
            </a:pPr>
            <a:r>
              <a:rPr b="1" lang="it-IT" sz="1200">
                <a:solidFill>
                  <a:srgbClr val="00338d"/>
                </a:solidFill>
                <a:latin typeface="Arial"/>
              </a:rPr>
              <a:t>Sistema di reportistica, attuato mediante sistemi informatici,  che consenta al responsabile della</a:t>
            </a:r>
            <a:endParaRPr/>
          </a:p>
          <a:p>
            <a:pPr algn="ctr">
              <a:lnSpc>
                <a:spcPct val="100000"/>
              </a:lnSpc>
            </a:pPr>
            <a:r>
              <a:rPr b="1" lang="it-IT" sz="1200">
                <a:solidFill>
                  <a:srgbClr val="00338d"/>
                </a:solidFill>
                <a:latin typeface="Arial"/>
              </a:rPr>
              <a:t>prevenzione di monitorare costantemente “</a:t>
            </a:r>
            <a:r>
              <a:rPr b="1" i="1" lang="it-IT" sz="1200">
                <a:solidFill>
                  <a:srgbClr val="00338d"/>
                </a:solidFill>
                <a:latin typeface="Arial"/>
              </a:rPr>
              <a:t>l’andamento dei lavori</a:t>
            </a:r>
            <a:r>
              <a:rPr b="1" lang="it-IT" sz="1200">
                <a:solidFill>
                  <a:srgbClr val="00338d"/>
                </a:solidFill>
                <a:latin typeface="Arial"/>
              </a:rPr>
              <a:t>” e di intraprendere</a:t>
            </a:r>
            <a:endParaRPr/>
          </a:p>
          <a:p>
            <a:pPr algn="ctr">
              <a:lnSpc>
                <a:spcPct val="100000"/>
              </a:lnSpc>
            </a:pPr>
            <a:r>
              <a:rPr b="1" lang="it-IT" sz="1200">
                <a:solidFill>
                  <a:srgbClr val="00338d"/>
                </a:solidFill>
                <a:latin typeface="Arial"/>
              </a:rPr>
              <a:t>le iniziative più adeguate nel caso di scostamenti</a:t>
            </a:r>
            <a:endParaRPr/>
          </a:p>
          <a:p>
            <a:pPr algn="ctr">
              <a:lnSpc>
                <a:spcPct val="100000"/>
              </a:lnSpc>
            </a:pPr>
            <a:endParaRPr/>
          </a:p>
          <a:p>
            <a:pPr algn="ctr">
              <a:lnSpc>
                <a:spcPct val="100000"/>
              </a:lnSpc>
            </a:pPr>
            <a:r>
              <a:rPr b="1" lang="it-IT" sz="1200" u="sng">
                <a:solidFill>
                  <a:srgbClr val="00338d"/>
                </a:solidFill>
                <a:latin typeface="Arial"/>
              </a:rPr>
              <a:t>Il monitoraggio è finalizzato alla verifica dell'efficacia dei sistemi di prevenzione adottati</a:t>
            </a:r>
            <a:endParaRPr/>
          </a:p>
        </p:txBody>
      </p:sp>
      <p:sp>
        <p:nvSpPr>
          <p:cNvPr id="3122" name="CustomShape 11"/>
          <p:cNvSpPr/>
          <p:nvPr/>
        </p:nvSpPr>
        <p:spPr>
          <a:xfrm>
            <a:off x="4648320" y="3886200"/>
            <a:ext cx="3200040" cy="2361960"/>
          </a:xfrm>
          <a:prstGeom prst="rect">
            <a:avLst>
              <a:gd fmla="val 16667" name="adj"/>
            </a:avLst>
          </a:prstGeom>
          <a:solidFill>
            <a:srgbClr val="ffffff"/>
          </a:solidFill>
          <a:ln w="12600">
            <a:solidFill>
              <a:srgbClr val="002e7f"/>
            </a:solidFill>
            <a:round/>
          </a:ln>
        </p:spPr>
        <p:txBody>
          <a:bodyPr anchor="ctr" bIns="45000" lIns="90000" rIns="90000" tIns="45000"/>
          <a:p>
            <a:pPr algn="ctr">
              <a:lnSpc>
                <a:spcPct val="100000"/>
              </a:lnSpc>
            </a:pPr>
            <a:endParaRPr/>
          </a:p>
          <a:p>
            <a:pPr algn="ctr">
              <a:lnSpc>
                <a:spcPct val="100000"/>
              </a:lnSpc>
            </a:pPr>
            <a:endParaRPr/>
          </a:p>
          <a:p>
            <a:pPr>
              <a:lnSpc>
                <a:spcPct val="100000"/>
              </a:lnSpc>
            </a:pPr>
            <a:r>
              <a:rPr b="1" lang="it-IT" sz="1200">
                <a:solidFill>
                  <a:srgbClr val="00338d"/>
                </a:solidFill>
                <a:latin typeface="Arial"/>
              </a:rPr>
              <a:t>Aggiornamento annuale per:</a:t>
            </a:r>
            <a:endParaRPr/>
          </a:p>
          <a:p>
            <a:pPr>
              <a:lnSpc>
                <a:spcPct val="100000"/>
              </a:lnSpc>
              <a:buFont charset="2" typeface="Wingdings"/>
              <a:buChar char=""/>
            </a:pPr>
            <a:r>
              <a:rPr b="1" lang="it-IT" sz="1200">
                <a:solidFill>
                  <a:srgbClr val="00338d"/>
                </a:solidFill>
                <a:latin typeface="Arial"/>
              </a:rPr>
              <a:t>normative sopravvenute che impongono ulteriori adempimenti;</a:t>
            </a:r>
            <a:endParaRPr/>
          </a:p>
          <a:p>
            <a:pPr>
              <a:lnSpc>
                <a:spcPct val="100000"/>
              </a:lnSpc>
              <a:buFont charset="2" typeface="Wingdings"/>
              <a:buChar char=""/>
            </a:pPr>
            <a:r>
              <a:rPr b="1" lang="it-IT" sz="1200">
                <a:solidFill>
                  <a:srgbClr val="00338d"/>
                </a:solidFill>
                <a:latin typeface="Arial"/>
              </a:rPr>
              <a:t>normative sopravvenute che modificano le finalità istituzionali dell’amministrazione (es.: acquisizione di nuove competenze);</a:t>
            </a:r>
            <a:endParaRPr/>
          </a:p>
          <a:p>
            <a:pPr>
              <a:lnSpc>
                <a:spcPct val="100000"/>
              </a:lnSpc>
              <a:buFont charset="2" typeface="Wingdings"/>
              <a:buChar char=""/>
            </a:pPr>
            <a:r>
              <a:rPr b="1" lang="it-IT" sz="1200">
                <a:solidFill>
                  <a:srgbClr val="00338d"/>
                </a:solidFill>
                <a:latin typeface="Arial"/>
              </a:rPr>
              <a:t>emersione di rischi non considerati in fase di predisposizione del P.T.P.C.;</a:t>
            </a:r>
            <a:endParaRPr/>
          </a:p>
          <a:p>
            <a:pPr>
              <a:lnSpc>
                <a:spcPct val="100000"/>
              </a:lnSpc>
              <a:buFont charset="2" typeface="Wingdings"/>
              <a:buChar char=""/>
            </a:pPr>
            <a:r>
              <a:rPr b="1" lang="it-IT" sz="1200">
                <a:solidFill>
                  <a:srgbClr val="00338d"/>
                </a:solidFill>
                <a:latin typeface="Arial"/>
              </a:rPr>
              <a:t>nuovi indirizzi o direttive contenuti nel P.N.A..</a:t>
            </a:r>
            <a:endParaRPr/>
          </a:p>
        </p:txBody>
      </p:sp>
      <p:sp>
        <p:nvSpPr>
          <p:cNvPr id="3123" name="CustomShape 12"/>
          <p:cNvSpPr/>
          <p:nvPr/>
        </p:nvSpPr>
        <p:spPr>
          <a:xfrm>
            <a:off x="2288880" y="3461400"/>
            <a:ext cx="-14085720" cy="424440"/>
          </a:xfrm>
          <a:prstGeom prst="straightConnector1">
            <a:avLst/>
          </a:prstGeom>
          <a:ln w="25560">
            <a:solidFill>
              <a:srgbClr val="00338d"/>
            </a:solidFill>
            <a:round/>
            <a:tailEnd len="med" type="triangle" w="med"/>
          </a:ln>
        </p:spPr>
      </p:sp>
      <p:sp>
        <p:nvSpPr>
          <p:cNvPr id="3124" name="CustomShape 13"/>
          <p:cNvSpPr/>
          <p:nvPr/>
        </p:nvSpPr>
        <p:spPr>
          <a:xfrm>
            <a:off x="6248520" y="3461400"/>
            <a:ext cx="-18045360" cy="424440"/>
          </a:xfrm>
          <a:prstGeom prst="straightConnector1">
            <a:avLst/>
          </a:prstGeom>
          <a:ln w="25560">
            <a:solidFill>
              <a:srgbClr val="00338d"/>
            </a:solidFill>
            <a:round/>
            <a:tailEnd len="med" type="triangle" w="med"/>
          </a:ln>
        </p:spPr>
      </p:sp>
      <p:sp>
        <p:nvSpPr>
          <p:cNvPr id="3125"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I contenuti tipici del P.T.P.C.: ulteriori obblighi, individuazione dei soggetti e dei referenti, monitoraggio e aggiornamento </a:t>
            </a:r>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6" name="CustomShape 1"/>
          <p:cNvSpPr/>
          <p:nvPr/>
        </p:nvSpPr>
        <p:spPr>
          <a:xfrm>
            <a:off x="1991880" y="2079360"/>
            <a:ext cx="2285640" cy="91404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400">
                <a:solidFill>
                  <a:srgbClr val="ffffff"/>
                </a:solidFill>
                <a:latin typeface="Arial"/>
              </a:rPr>
              <a:t>Mappatura dei processi attuati dall’amministrazione</a:t>
            </a:r>
            <a:endParaRPr/>
          </a:p>
        </p:txBody>
      </p:sp>
      <p:sp>
        <p:nvSpPr>
          <p:cNvPr id="3127" name="CustomShape 2"/>
          <p:cNvSpPr/>
          <p:nvPr/>
        </p:nvSpPr>
        <p:spPr>
          <a:xfrm>
            <a:off x="1981080" y="3246120"/>
            <a:ext cx="2285640" cy="91404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400">
                <a:solidFill>
                  <a:srgbClr val="ffffff"/>
                </a:solidFill>
                <a:latin typeface="Arial"/>
              </a:rPr>
              <a:t>Valutazione del rischio per ciascun processo</a:t>
            </a:r>
            <a:endParaRPr/>
          </a:p>
        </p:txBody>
      </p:sp>
      <p:sp>
        <p:nvSpPr>
          <p:cNvPr id="3128" name="CustomShape 3"/>
          <p:cNvSpPr/>
          <p:nvPr/>
        </p:nvSpPr>
        <p:spPr>
          <a:xfrm>
            <a:off x="1991880" y="4441680"/>
            <a:ext cx="2285640" cy="914040"/>
          </a:xfrm>
          <a:prstGeom prst="rect">
            <a:avLst>
              <a:gd fmla="val 16667" name="adj"/>
            </a:avLst>
          </a:prstGeom>
          <a:solidFill>
            <a:srgbClr val="007c92"/>
          </a:solidFill>
          <a:ln w="12600">
            <a:solidFill>
              <a:srgbClr val="007c92"/>
            </a:solidFill>
            <a:round/>
          </a:ln>
        </p:spPr>
        <p:txBody>
          <a:bodyPr anchor="ctr" bIns="45000" lIns="90000" rIns="90000" tIns="45000"/>
          <a:p>
            <a:pPr algn="ctr">
              <a:lnSpc>
                <a:spcPct val="100000"/>
              </a:lnSpc>
            </a:pPr>
            <a:r>
              <a:rPr b="1" lang="it-IT" sz="1400">
                <a:solidFill>
                  <a:srgbClr val="ffffff"/>
                </a:solidFill>
                <a:latin typeface="Arial"/>
              </a:rPr>
              <a:t>Trattamento del rischio</a:t>
            </a:r>
            <a:endParaRPr/>
          </a:p>
        </p:txBody>
      </p:sp>
      <p:sp>
        <p:nvSpPr>
          <p:cNvPr id="3129" name="CustomShape 4"/>
          <p:cNvSpPr/>
          <p:nvPr/>
        </p:nvSpPr>
        <p:spPr>
          <a:xfrm>
            <a:off x="762120" y="1239840"/>
            <a:ext cx="8457840" cy="243720"/>
          </a:xfrm>
          <a:prstGeom prst="rect">
            <a:avLst>
              <a:gd fmla="val 50000" name="adj"/>
            </a:avLst>
          </a:prstGeom>
          <a:solidFill>
            <a:srgbClr val="ffffff"/>
          </a:solidFill>
          <a:ln>
            <a:solidFill>
              <a:srgbClr val="007c92"/>
            </a:solidFill>
          </a:ln>
        </p:spPr>
        <p:txBody>
          <a:bodyPr bIns="0" lIns="0" rIns="0" tIns="0"/>
          <a:p>
            <a:pPr algn="ctr">
              <a:lnSpc>
                <a:spcPct val="100000"/>
              </a:lnSpc>
            </a:pPr>
            <a:r>
              <a:rPr b="1" lang="it-IT" sz="1600">
                <a:solidFill>
                  <a:srgbClr val="007c92"/>
                </a:solidFill>
                <a:latin typeface="Arial"/>
              </a:rPr>
              <a:t>GESTIONE DEL RISCHIO</a:t>
            </a:r>
            <a:endParaRPr/>
          </a:p>
        </p:txBody>
      </p:sp>
      <p:sp>
        <p:nvSpPr>
          <p:cNvPr id="3130" name="CustomShape 5"/>
          <p:cNvSpPr/>
          <p:nvPr/>
        </p:nvSpPr>
        <p:spPr>
          <a:xfrm>
            <a:off x="5867280" y="2079360"/>
            <a:ext cx="3276360" cy="1294920"/>
          </a:xfrm>
          <a:prstGeom prst="rect">
            <a:avLst>
              <a:gd fmla="val 50000" name="adj"/>
            </a:avLst>
          </a:prstGeom>
          <a:gradFill>
            <a:gsLst>
              <a:gs pos="0">
                <a:srgbClr val="007c92"/>
              </a:gs>
              <a:gs pos="50000">
                <a:srgbClr val="ffffff"/>
              </a:gs>
              <a:gs pos="100000">
                <a:srgbClr val="007c92"/>
              </a:gs>
            </a:gsLst>
            <a:lin ang="16200000"/>
          </a:gradFill>
        </p:spPr>
      </p:sp>
      <p:sp>
        <p:nvSpPr>
          <p:cNvPr id="3131" name="CustomShape 6"/>
          <p:cNvSpPr/>
          <p:nvPr/>
        </p:nvSpPr>
        <p:spPr>
          <a:xfrm>
            <a:off x="6172200" y="2895480"/>
            <a:ext cx="2666520" cy="396000"/>
          </a:xfrm>
          <a:prstGeom prst="rect">
            <a:avLst/>
          </a:prstGeom>
        </p:spPr>
        <p:txBody>
          <a:bodyPr bIns="0" lIns="0" rIns="0" tIns="0"/>
          <a:p>
            <a:pPr algn="ctr">
              <a:lnSpc>
                <a:spcPct val="100000"/>
              </a:lnSpc>
            </a:pPr>
            <a:r>
              <a:rPr b="1" i="1" lang="it-IT" sz="1400">
                <a:solidFill>
                  <a:srgbClr val="007c92"/>
                </a:solidFill>
                <a:latin typeface="Arial"/>
              </a:rPr>
              <a:t>Individuazione</a:t>
            </a:r>
            <a:r>
              <a:rPr b="1" i="1" lang="it-IT" sz="1200">
                <a:solidFill>
                  <a:srgbClr val="007c92"/>
                </a:solidFill>
                <a:latin typeface="Arial"/>
              </a:rPr>
              <a:t> dei rischi e delle aree di rischio</a:t>
            </a:r>
            <a:endParaRPr/>
          </a:p>
        </p:txBody>
      </p:sp>
      <p:sp>
        <p:nvSpPr>
          <p:cNvPr id="3132" name="CustomShape 7"/>
          <p:cNvSpPr/>
          <p:nvPr/>
        </p:nvSpPr>
        <p:spPr>
          <a:xfrm>
            <a:off x="7391520" y="3493440"/>
            <a:ext cx="228240" cy="685440"/>
          </a:xfrm>
          <a:prstGeom prst="rect">
            <a:avLst>
              <a:gd fmla="val 50000" name="adj1"/>
              <a:gd fmla="val 50000" name="adj2"/>
            </a:avLst>
          </a:prstGeom>
          <a:gradFill>
            <a:gsLst>
              <a:gs pos="0">
                <a:srgbClr val="007c92"/>
              </a:gs>
              <a:gs pos="50000">
                <a:srgbClr val="ffffff"/>
              </a:gs>
              <a:gs pos="100000">
                <a:srgbClr val="007c92"/>
              </a:gs>
            </a:gsLst>
            <a:lin ang="16200000"/>
          </a:gradFill>
        </p:spPr>
      </p:sp>
      <p:sp>
        <p:nvSpPr>
          <p:cNvPr id="3133" name="CustomShape 8"/>
          <p:cNvSpPr/>
          <p:nvPr/>
        </p:nvSpPr>
        <p:spPr>
          <a:xfrm>
            <a:off x="6705720" y="4441680"/>
            <a:ext cx="1676160" cy="396000"/>
          </a:xfrm>
          <a:prstGeom prst="rect">
            <a:avLst/>
          </a:prstGeom>
        </p:spPr>
        <p:txBody>
          <a:bodyPr bIns="0" lIns="0" rIns="0" tIns="0"/>
          <a:p>
            <a:pPr algn="ctr">
              <a:lnSpc>
                <a:spcPct val="100000"/>
              </a:lnSpc>
            </a:pPr>
            <a:r>
              <a:rPr b="1" lang="it-IT" sz="1400" u="sng">
                <a:solidFill>
                  <a:srgbClr val="007c92"/>
                </a:solidFill>
                <a:latin typeface="Arial"/>
              </a:rPr>
              <a:t>Inserimento</a:t>
            </a:r>
            <a:r>
              <a:rPr b="1" lang="it-IT" sz="1200" u="sng">
                <a:solidFill>
                  <a:srgbClr val="007c92"/>
                </a:solidFill>
                <a:latin typeface="Arial"/>
              </a:rPr>
              <a:t> nel P.T.P.C.</a:t>
            </a:r>
            <a:endParaRPr/>
          </a:p>
        </p:txBody>
      </p:sp>
      <p:sp>
        <p:nvSpPr>
          <p:cNvPr id="3134" name="CustomShape 9"/>
          <p:cNvSpPr/>
          <p:nvPr/>
        </p:nvSpPr>
        <p:spPr>
          <a:xfrm>
            <a:off x="1572840" y="1793880"/>
            <a:ext cx="5331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1</a:t>
            </a:r>
            <a:endParaRPr/>
          </a:p>
        </p:txBody>
      </p:sp>
      <p:sp>
        <p:nvSpPr>
          <p:cNvPr id="3135" name="CustomShape 10"/>
          <p:cNvSpPr/>
          <p:nvPr/>
        </p:nvSpPr>
        <p:spPr>
          <a:xfrm>
            <a:off x="1528920" y="3008160"/>
            <a:ext cx="5331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2</a:t>
            </a:r>
            <a:endParaRPr/>
          </a:p>
        </p:txBody>
      </p:sp>
      <p:sp>
        <p:nvSpPr>
          <p:cNvPr id="3136" name="CustomShape 11"/>
          <p:cNvSpPr/>
          <p:nvPr/>
        </p:nvSpPr>
        <p:spPr>
          <a:xfrm>
            <a:off x="1572840" y="4179240"/>
            <a:ext cx="533160" cy="533160"/>
          </a:xfrm>
          <a:prstGeom prst="rect">
            <a:avLst>
              <a:gd fmla="val 16667" name="adj"/>
            </a:avLst>
          </a:prstGeom>
          <a:solidFill>
            <a:srgbClr val="ffffff"/>
          </a:solidFill>
          <a:ln w="12600">
            <a:solidFill>
              <a:srgbClr val="007c92"/>
            </a:solidFill>
            <a:round/>
          </a:ln>
        </p:spPr>
        <p:txBody>
          <a:bodyPr anchor="ctr" bIns="45000" lIns="90000" rIns="90000" tIns="45000"/>
          <a:p>
            <a:pPr algn="ctr">
              <a:lnSpc>
                <a:spcPct val="100000"/>
              </a:lnSpc>
            </a:pPr>
            <a:r>
              <a:rPr b="1" lang="it-IT" sz="2000">
                <a:solidFill>
                  <a:srgbClr val="007c92"/>
                </a:solidFill>
                <a:latin typeface="Arial"/>
              </a:rPr>
              <a:t>3</a:t>
            </a:r>
            <a:endParaRPr/>
          </a:p>
        </p:txBody>
      </p:sp>
      <p:sp>
        <p:nvSpPr>
          <p:cNvPr id="3137" name="TextShape 12"/>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fasi</a:t>
            </a:r>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8" name="CustomShape 1"/>
          <p:cNvSpPr/>
          <p:nvPr/>
        </p:nvSpPr>
        <p:spPr>
          <a:xfrm>
            <a:off x="152280" y="1905120"/>
            <a:ext cx="9480240" cy="3504960"/>
          </a:xfrm>
          <a:prstGeom prst="rect">
            <a:avLst/>
          </a:prstGeom>
          <a:solidFill>
            <a:srgbClr val="d9d9d9"/>
          </a:solidFill>
        </p:spPr>
      </p:sp>
      <p:sp>
        <p:nvSpPr>
          <p:cNvPr id="3139" name="CustomShape 2"/>
          <p:cNvSpPr/>
          <p:nvPr/>
        </p:nvSpPr>
        <p:spPr>
          <a:xfrm>
            <a:off x="457200" y="237996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crea e protegge il valore</a:t>
            </a:r>
            <a:endParaRPr/>
          </a:p>
        </p:txBody>
      </p:sp>
      <p:sp>
        <p:nvSpPr>
          <p:cNvPr id="3140" name="CustomShape 3"/>
          <p:cNvSpPr/>
          <p:nvPr/>
        </p:nvSpPr>
        <p:spPr>
          <a:xfrm>
            <a:off x="2743200" y="2365560"/>
            <a:ext cx="1980720" cy="75492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parte integrante di tutti i processi</a:t>
            </a:r>
            <a:endParaRPr/>
          </a:p>
          <a:p>
            <a:pPr algn="ctr">
              <a:lnSpc>
                <a:spcPct val="100000"/>
              </a:lnSpc>
            </a:pPr>
            <a:r>
              <a:rPr b="1" lang="it-IT" sz="1050">
                <a:solidFill>
                  <a:srgbClr val="ffffff"/>
                </a:solidFill>
                <a:latin typeface="Arial"/>
              </a:rPr>
              <a:t>dell’organizzazione</a:t>
            </a:r>
            <a:endParaRPr/>
          </a:p>
        </p:txBody>
      </p:sp>
      <p:sp>
        <p:nvSpPr>
          <p:cNvPr id="3141" name="CustomShape 4"/>
          <p:cNvSpPr/>
          <p:nvPr/>
        </p:nvSpPr>
        <p:spPr>
          <a:xfrm>
            <a:off x="4970160" y="239436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parte del processo decisionale</a:t>
            </a:r>
            <a:endParaRPr/>
          </a:p>
        </p:txBody>
      </p:sp>
      <p:sp>
        <p:nvSpPr>
          <p:cNvPr id="3142" name="CustomShape 5"/>
          <p:cNvSpPr/>
          <p:nvPr/>
        </p:nvSpPr>
        <p:spPr>
          <a:xfrm>
            <a:off x="7254000" y="239004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tratta esplicitamente l’incertezza</a:t>
            </a:r>
            <a:endParaRPr/>
          </a:p>
        </p:txBody>
      </p:sp>
      <p:sp>
        <p:nvSpPr>
          <p:cNvPr id="3143" name="CustomShape 6"/>
          <p:cNvSpPr/>
          <p:nvPr/>
        </p:nvSpPr>
        <p:spPr>
          <a:xfrm>
            <a:off x="1752480" y="328680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sistematica, strutturata e tempestiva</a:t>
            </a:r>
            <a:endParaRPr/>
          </a:p>
        </p:txBody>
      </p:sp>
      <p:sp>
        <p:nvSpPr>
          <p:cNvPr id="3144" name="CustomShape 7"/>
          <p:cNvSpPr/>
          <p:nvPr/>
        </p:nvSpPr>
        <p:spPr>
          <a:xfrm>
            <a:off x="3979800" y="327456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si basa sulle migliori informazioni</a:t>
            </a:r>
            <a:endParaRPr/>
          </a:p>
          <a:p>
            <a:pPr algn="ctr">
              <a:lnSpc>
                <a:spcPct val="100000"/>
              </a:lnSpc>
            </a:pPr>
            <a:r>
              <a:rPr b="1" lang="it-IT" sz="1050">
                <a:solidFill>
                  <a:srgbClr val="ffffff"/>
                </a:solidFill>
                <a:latin typeface="Arial"/>
              </a:rPr>
              <a:t>disponibili</a:t>
            </a:r>
            <a:endParaRPr/>
          </a:p>
        </p:txBody>
      </p:sp>
      <p:sp>
        <p:nvSpPr>
          <p:cNvPr id="3145" name="CustomShape 8"/>
          <p:cNvSpPr/>
          <p:nvPr/>
        </p:nvSpPr>
        <p:spPr>
          <a:xfrm>
            <a:off x="6263280" y="326700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“su misura”</a:t>
            </a:r>
            <a:endParaRPr/>
          </a:p>
        </p:txBody>
      </p:sp>
      <p:sp>
        <p:nvSpPr>
          <p:cNvPr id="3146" name="CustomShape 9"/>
          <p:cNvSpPr/>
          <p:nvPr/>
        </p:nvSpPr>
        <p:spPr>
          <a:xfrm>
            <a:off x="463680" y="419868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tiene conto dei fattori umani e culturali</a:t>
            </a:r>
            <a:endParaRPr/>
          </a:p>
        </p:txBody>
      </p:sp>
      <p:sp>
        <p:nvSpPr>
          <p:cNvPr id="3147" name="CustomShape 10"/>
          <p:cNvSpPr/>
          <p:nvPr/>
        </p:nvSpPr>
        <p:spPr>
          <a:xfrm>
            <a:off x="2766960" y="418284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trasparente e inclusiva</a:t>
            </a:r>
            <a:endParaRPr/>
          </a:p>
        </p:txBody>
      </p:sp>
      <p:sp>
        <p:nvSpPr>
          <p:cNvPr id="3148" name="CustomShape 11"/>
          <p:cNvSpPr/>
          <p:nvPr/>
        </p:nvSpPr>
        <p:spPr>
          <a:xfrm>
            <a:off x="4970160" y="419868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è dinamica</a:t>
            </a:r>
            <a:endParaRPr/>
          </a:p>
        </p:txBody>
      </p:sp>
      <p:sp>
        <p:nvSpPr>
          <p:cNvPr id="3149" name="CustomShape 12"/>
          <p:cNvSpPr/>
          <p:nvPr/>
        </p:nvSpPr>
        <p:spPr>
          <a:xfrm>
            <a:off x="7273440" y="4212720"/>
            <a:ext cx="1980720" cy="740160"/>
          </a:xfrm>
          <a:prstGeom prst="rect">
            <a:avLst/>
          </a:prstGeom>
          <a:solidFill>
            <a:srgbClr val="00338d"/>
          </a:solidFill>
        </p:spPr>
        <p:txBody>
          <a:bodyPr anchor="ctr" bIns="45000" lIns="90000" rIns="90000" tIns="45000"/>
          <a:p>
            <a:pPr algn="ctr">
              <a:lnSpc>
                <a:spcPct val="100000"/>
              </a:lnSpc>
            </a:pPr>
            <a:r>
              <a:rPr b="1" lang="it-IT" sz="1050">
                <a:solidFill>
                  <a:srgbClr val="ffffff"/>
                </a:solidFill>
                <a:latin typeface="Arial"/>
              </a:rPr>
              <a:t>La gestione del rischio favorisce il miglioramento continuo</a:t>
            </a:r>
            <a:endParaRPr/>
          </a:p>
          <a:p>
            <a:pPr algn="ctr">
              <a:lnSpc>
                <a:spcPct val="100000"/>
              </a:lnSpc>
            </a:pPr>
            <a:r>
              <a:rPr b="1" lang="it-IT" sz="1050">
                <a:solidFill>
                  <a:srgbClr val="ffffff"/>
                </a:solidFill>
                <a:latin typeface="Arial"/>
              </a:rPr>
              <a:t>dell’organizzazione</a:t>
            </a:r>
            <a:endParaRPr/>
          </a:p>
        </p:txBody>
      </p:sp>
      <p:sp>
        <p:nvSpPr>
          <p:cNvPr id="3150" name="CustomShape 13"/>
          <p:cNvSpPr/>
          <p:nvPr/>
        </p:nvSpPr>
        <p:spPr>
          <a:xfrm>
            <a:off x="152280" y="1371600"/>
            <a:ext cx="9480240" cy="365400"/>
          </a:xfrm>
          <a:prstGeom prst="rect">
            <a:avLst/>
          </a:prstGeom>
        </p:spPr>
        <p:txBody>
          <a:bodyPr bIns="0" lIns="0" rIns="0" tIns="0"/>
          <a:p>
            <a:pPr algn="ctr">
              <a:lnSpc>
                <a:spcPct val="100000"/>
              </a:lnSpc>
            </a:pPr>
            <a:r>
              <a:rPr b="1" lang="it-IT" sz="1200">
                <a:solidFill>
                  <a:srgbClr val="00338d"/>
                </a:solidFill>
                <a:latin typeface="Arial"/>
              </a:rPr>
              <a:t>PRINCIPI PER LA GESTIONE DEL RISCHIO CONTENUTI NELL'ALL. 6 AL P.N.A. </a:t>
            </a:r>
            <a:endParaRPr/>
          </a:p>
          <a:p>
            <a:pPr algn="ctr">
              <a:lnSpc>
                <a:spcPct val="100000"/>
              </a:lnSpc>
            </a:pPr>
            <a:r>
              <a:rPr b="1" lang="it-IT" sz="1200">
                <a:solidFill>
                  <a:srgbClr val="00338d"/>
                </a:solidFill>
                <a:latin typeface="Arial"/>
              </a:rPr>
              <a:t>(TRATTI DA UNI ISO 31000 2010)</a:t>
            </a:r>
            <a:endParaRPr/>
          </a:p>
        </p:txBody>
      </p:sp>
      <p:sp>
        <p:nvSpPr>
          <p:cNvPr id="3151" name="TextShape 14"/>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principi fondamentali</a:t>
            </a:r>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2" name="CustomShape 1"/>
          <p:cNvSpPr/>
          <p:nvPr/>
        </p:nvSpPr>
        <p:spPr>
          <a:xfrm>
            <a:off x="1574640" y="1226520"/>
            <a:ext cx="2387160" cy="1058400"/>
          </a:xfrm>
          <a:prstGeom prst="rect">
            <a:avLst>
              <a:gd fmla="val 10000" name="adj"/>
            </a:avLst>
          </a:prstGeom>
          <a:solidFill>
            <a:srgbClr val="ffffff"/>
          </a:solidFill>
          <a:ln w="12600">
            <a:solidFill>
              <a:srgbClr val="007084"/>
            </a:solidFill>
            <a:round/>
          </a:ln>
        </p:spPr>
        <p:txBody>
          <a:bodyPr anchor="ctr" bIns="15120" lIns="23040" rIns="23040" tIns="15120"/>
          <a:p>
            <a:pPr algn="ctr">
              <a:lnSpc>
                <a:spcPct val="90000"/>
              </a:lnSpc>
            </a:pPr>
            <a:endParaRPr/>
          </a:p>
          <a:p>
            <a:pPr algn="ctr">
              <a:lnSpc>
                <a:spcPct val="90000"/>
              </a:lnSpc>
            </a:pPr>
            <a:endParaRPr/>
          </a:p>
          <a:p>
            <a:pPr algn="ctr">
              <a:lnSpc>
                <a:spcPct val="90000"/>
              </a:lnSpc>
            </a:pPr>
            <a:r>
              <a:rPr b="1" lang="it-IT" sz="1200" u="sng">
                <a:solidFill>
                  <a:srgbClr val="007c92"/>
                </a:solidFill>
                <a:latin typeface="Arial"/>
              </a:rPr>
              <a:t>MAPPATURA DEI PROCESSI</a:t>
            </a:r>
            <a:endParaRPr/>
          </a:p>
          <a:p>
            <a:pPr algn="ctr">
              <a:lnSpc>
                <a:spcPct val="90000"/>
              </a:lnSpc>
            </a:pPr>
            <a:endParaRPr/>
          </a:p>
          <a:p>
            <a:pPr algn="ctr">
              <a:lnSpc>
                <a:spcPct val="90000"/>
              </a:lnSpc>
            </a:pPr>
            <a:r>
              <a:rPr b="1" lang="it-IT" sz="1200" u="sng">
                <a:solidFill>
                  <a:srgbClr val="007c92"/>
                </a:solidFill>
                <a:latin typeface="Arial"/>
              </a:rPr>
              <a:t> </a:t>
            </a:r>
            <a:endParaRPr/>
          </a:p>
        </p:txBody>
      </p:sp>
      <p:sp>
        <p:nvSpPr>
          <p:cNvPr id="3153" name="CustomShape 2"/>
          <p:cNvSpPr/>
          <p:nvPr/>
        </p:nvSpPr>
        <p:spPr>
          <a:xfrm>
            <a:off x="1813680" y="2285280"/>
            <a:ext cx="238320" cy="793440"/>
          </a:xfrm>
          <a:prstGeom prst="rect">
            <a:avLst/>
          </a:prstGeom>
          <a:ln w="12600">
            <a:solidFill>
              <a:srgbClr val="006374"/>
            </a:solidFill>
            <a:round/>
          </a:ln>
        </p:spPr>
      </p:sp>
      <p:sp>
        <p:nvSpPr>
          <p:cNvPr id="3154" name="CustomShape 3"/>
          <p:cNvSpPr/>
          <p:nvPr/>
        </p:nvSpPr>
        <p:spPr>
          <a:xfrm>
            <a:off x="2052360" y="2549880"/>
            <a:ext cx="1693440" cy="1058400"/>
          </a:xfrm>
          <a:prstGeom prst="rect">
            <a:avLst>
              <a:gd fmla="val 10000" name="adj"/>
            </a:avLst>
          </a:prstGeom>
          <a:solidFill>
            <a:srgbClr val="ccd7db"/>
          </a:solidFill>
          <a:ln w="12600">
            <a:solidFill>
              <a:srgbClr val="007c92"/>
            </a:solidFill>
            <a:round/>
          </a:ln>
        </p:spPr>
        <p:txBody>
          <a:bodyPr anchor="ctr" bIns="17640" lIns="26640" rIns="26640" tIns="17640"/>
          <a:p>
            <a:pPr algn="ctr">
              <a:lnSpc>
                <a:spcPct val="90000"/>
              </a:lnSpc>
            </a:pPr>
            <a:r>
              <a:rPr b="1" lang="it-IT" sz="1400">
                <a:solidFill>
                  <a:srgbClr val="007c92"/>
                </a:solidFill>
                <a:latin typeface="Arial"/>
              </a:rPr>
              <a:t>Individuazione del processo</a:t>
            </a:r>
            <a:endParaRPr/>
          </a:p>
        </p:txBody>
      </p:sp>
      <p:sp>
        <p:nvSpPr>
          <p:cNvPr id="3155" name="CustomShape 4"/>
          <p:cNvSpPr/>
          <p:nvPr/>
        </p:nvSpPr>
        <p:spPr>
          <a:xfrm>
            <a:off x="1813680" y="2285280"/>
            <a:ext cx="238320" cy="2116800"/>
          </a:xfrm>
          <a:prstGeom prst="rect">
            <a:avLst/>
          </a:prstGeom>
          <a:ln w="12600">
            <a:solidFill>
              <a:srgbClr val="006374"/>
            </a:solidFill>
            <a:round/>
          </a:ln>
        </p:spPr>
      </p:sp>
      <p:sp>
        <p:nvSpPr>
          <p:cNvPr id="3156" name="CustomShape 5"/>
          <p:cNvSpPr/>
          <p:nvPr/>
        </p:nvSpPr>
        <p:spPr>
          <a:xfrm>
            <a:off x="2052360" y="3873240"/>
            <a:ext cx="1693440" cy="1058400"/>
          </a:xfrm>
          <a:prstGeom prst="rect">
            <a:avLst>
              <a:gd fmla="val 10000" name="adj"/>
            </a:avLst>
          </a:prstGeom>
          <a:solidFill>
            <a:srgbClr val="ccd7db"/>
          </a:solidFill>
          <a:ln w="12600">
            <a:solidFill>
              <a:srgbClr val="007c92"/>
            </a:solidFill>
            <a:round/>
          </a:ln>
        </p:spPr>
        <p:txBody>
          <a:bodyPr anchor="ctr" bIns="17640" lIns="26640" rIns="26640" tIns="17640"/>
          <a:p>
            <a:pPr algn="ctr">
              <a:lnSpc>
                <a:spcPct val="90000"/>
              </a:lnSpc>
            </a:pPr>
            <a:r>
              <a:rPr b="1" lang="it-IT" sz="1400">
                <a:solidFill>
                  <a:srgbClr val="007c92"/>
                </a:solidFill>
                <a:latin typeface="Arial"/>
              </a:rPr>
              <a:t>Individuazione delle fasi del processo</a:t>
            </a:r>
            <a:endParaRPr/>
          </a:p>
        </p:txBody>
      </p:sp>
      <p:sp>
        <p:nvSpPr>
          <p:cNvPr id="3157" name="CustomShape 6"/>
          <p:cNvSpPr/>
          <p:nvPr/>
        </p:nvSpPr>
        <p:spPr>
          <a:xfrm>
            <a:off x="1813680" y="2285280"/>
            <a:ext cx="238320" cy="3440160"/>
          </a:xfrm>
          <a:prstGeom prst="rect">
            <a:avLst/>
          </a:prstGeom>
          <a:ln w="12600">
            <a:solidFill>
              <a:srgbClr val="006374"/>
            </a:solidFill>
            <a:round/>
          </a:ln>
        </p:spPr>
      </p:sp>
      <p:sp>
        <p:nvSpPr>
          <p:cNvPr id="3158" name="CustomShape 7"/>
          <p:cNvSpPr/>
          <p:nvPr/>
        </p:nvSpPr>
        <p:spPr>
          <a:xfrm>
            <a:off x="2052360" y="5196600"/>
            <a:ext cx="1693440" cy="1058400"/>
          </a:xfrm>
          <a:prstGeom prst="rect">
            <a:avLst>
              <a:gd fmla="val 10000" name="adj"/>
            </a:avLst>
          </a:prstGeom>
          <a:solidFill>
            <a:srgbClr val="ccd7db"/>
          </a:solidFill>
          <a:ln w="12600">
            <a:solidFill>
              <a:srgbClr val="007c92"/>
            </a:solidFill>
            <a:round/>
          </a:ln>
        </p:spPr>
        <p:txBody>
          <a:bodyPr anchor="ctr" bIns="17640" lIns="26640" rIns="26640" tIns="17640"/>
          <a:p>
            <a:pPr algn="ctr">
              <a:lnSpc>
                <a:spcPct val="90000"/>
              </a:lnSpc>
            </a:pPr>
            <a:r>
              <a:rPr b="1" lang="it-IT" sz="1400">
                <a:solidFill>
                  <a:srgbClr val="007c92"/>
                </a:solidFill>
                <a:latin typeface="Arial"/>
              </a:rPr>
              <a:t>Individuazione delle responsabilità per ciascuna fase</a:t>
            </a:r>
            <a:endParaRPr/>
          </a:p>
        </p:txBody>
      </p:sp>
      <p:sp>
        <p:nvSpPr>
          <p:cNvPr id="3159" name="CustomShape 8"/>
          <p:cNvSpPr/>
          <p:nvPr/>
        </p:nvSpPr>
        <p:spPr>
          <a:xfrm>
            <a:off x="457200" y="1226520"/>
            <a:ext cx="115569720" cy="125729640"/>
          </a:xfrm>
          <a:prstGeom prst="rect">
            <a:avLst>
              <a:gd fmla="val 16667" name="adj"/>
            </a:avLst>
          </a:prstGeom>
        </p:spPr>
      </p:sp>
      <p:sp>
        <p:nvSpPr>
          <p:cNvPr id="3160" name="CustomShape 9"/>
          <p:cNvSpPr/>
          <p:nvPr/>
        </p:nvSpPr>
        <p:spPr>
          <a:xfrm>
            <a:off x="457200" y="126956520"/>
            <a:ext cx="115569720" cy="25145640"/>
          </a:xfrm>
          <a:prstGeom prst="rect">
            <a:avLst>
              <a:gd fmla="val 16667" name="adj"/>
            </a:avLst>
          </a:prstGeom>
        </p:spPr>
      </p:sp>
      <p:sp>
        <p:nvSpPr>
          <p:cNvPr id="3161" name="CustomShape 10"/>
          <p:cNvSpPr/>
          <p:nvPr/>
        </p:nvSpPr>
        <p:spPr>
          <a:xfrm>
            <a:off x="457200" y="1226520"/>
            <a:ext cx="4622400" cy="5028840"/>
          </a:xfrm>
          <a:prstGeom prst="rect">
            <a:avLst/>
          </a:prstGeom>
        </p:spPr>
      </p:sp>
      <p:sp>
        <p:nvSpPr>
          <p:cNvPr id="3162" name="CustomShape 11"/>
          <p:cNvSpPr/>
          <p:nvPr/>
        </p:nvSpPr>
        <p:spPr>
          <a:xfrm>
            <a:off x="457200" y="1226520"/>
            <a:ext cx="2496311640" cy="326520"/>
          </a:xfrm>
          <a:prstGeom prst="rect">
            <a:avLst>
              <a:gd fmla="val 16667" name="adj"/>
            </a:avLst>
          </a:prstGeom>
        </p:spPr>
        <p:txBody>
          <a:bodyPr bIns="45000" lIns="90000" rIns="90000" tIns="45000"/>
          <a:p>
            <a:pPr lvl="1">
              <a:buSzPct val="45000"/>
              <a:buFont typeface="StarSymbol"/>
              <a:buChar char=""/>
            </a:pPr>
            <a:r>
              <a:rPr b="1" lang="it-IT" sz="1400">
                <a:solidFill>
                  <a:srgbClr val="007c92"/>
                </a:solidFill>
              </a:rPr>
              <a:t>Individuazione del processo</a:t>
            </a:r>
            <a:endParaRPr/>
          </a:p>
        </p:txBody>
      </p:sp>
      <p:sp>
        <p:nvSpPr>
          <p:cNvPr id="3163" name="CustomShape 12"/>
          <p:cNvSpPr/>
          <p:nvPr/>
        </p:nvSpPr>
        <p:spPr>
          <a:xfrm>
            <a:off x="457200" y="1226520"/>
            <a:ext cx="3513327480" cy="326520"/>
          </a:xfrm>
          <a:prstGeom prst="rect">
            <a:avLst>
              <a:gd fmla="val 16667" name="adj"/>
            </a:avLst>
          </a:prstGeom>
        </p:spPr>
        <p:txBody>
          <a:bodyPr bIns="45000" lIns="90000" rIns="90000" tIns="45000"/>
          <a:p>
            <a:pPr lvl="1">
              <a:buSzPct val="45000"/>
              <a:buFont typeface="StarSymbol"/>
              <a:buChar char=""/>
            </a:pPr>
            <a:r>
              <a:rPr b="1" lang="it-IT" sz="1400">
                <a:solidFill>
                  <a:srgbClr val="007c92"/>
                </a:solidFill>
              </a:rPr>
              <a:t>Individuazione delle fasi del processo</a:t>
            </a:r>
            <a:endParaRPr/>
          </a:p>
        </p:txBody>
      </p:sp>
      <p:sp>
        <p:nvSpPr>
          <p:cNvPr id="3164" name="CustomShape 13"/>
          <p:cNvSpPr/>
          <p:nvPr/>
        </p:nvSpPr>
        <p:spPr>
          <a:xfrm>
            <a:off x="457200" y="1226520"/>
            <a:ext cx="4900167720" cy="326520"/>
          </a:xfrm>
          <a:prstGeom prst="rect">
            <a:avLst>
              <a:gd fmla="val 16667" name="adj"/>
            </a:avLst>
          </a:prstGeom>
        </p:spPr>
        <p:txBody>
          <a:bodyPr bIns="45000" lIns="90000" rIns="90000" tIns="45000"/>
          <a:p>
            <a:pPr lvl="1">
              <a:buSzPct val="45000"/>
              <a:buFont typeface="StarSymbol"/>
              <a:buChar char=""/>
            </a:pPr>
            <a:r>
              <a:rPr b="1" lang="it-IT" sz="1400">
                <a:solidFill>
                  <a:srgbClr val="007c92"/>
                </a:solidFill>
              </a:rPr>
              <a:t>Individuazione delle responsabilità per ciascuna fase</a:t>
            </a:r>
            <a:endParaRPr/>
          </a:p>
        </p:txBody>
      </p:sp>
      <p:sp>
        <p:nvSpPr>
          <p:cNvPr id="3165" name="CustomShape 14"/>
          <p:cNvSpPr/>
          <p:nvPr/>
        </p:nvSpPr>
        <p:spPr>
          <a:xfrm>
            <a:off x="609480" y="3664800"/>
            <a:ext cx="1142640" cy="2514240"/>
          </a:xfrm>
          <a:prstGeom prst="rect">
            <a:avLst>
              <a:gd fmla="val -1736" name="adj1"/>
              <a:gd fmla="val 25589" name="adj2"/>
              <a:gd fmla="val -15540" name="adj3"/>
              <a:gd fmla="val 124189" name="adj4"/>
            </a:avLst>
          </a:prstGeom>
          <a:solidFill>
            <a:srgbClr val="ffffff"/>
          </a:solidFill>
          <a:ln w="12600">
            <a:solidFill>
              <a:srgbClr val="007c92"/>
            </a:solidFill>
            <a:round/>
          </a:ln>
        </p:spPr>
        <p:txBody>
          <a:bodyPr anchor="ctr" bIns="45000" lIns="90000" rIns="90000" tIns="45000"/>
          <a:p>
            <a:pPr algn="ctr">
              <a:lnSpc>
                <a:spcPct val="100000"/>
              </a:lnSpc>
            </a:pPr>
            <a:r>
              <a:rPr b="1" lang="it-IT" sz="1050">
                <a:solidFill>
                  <a:srgbClr val="007c92"/>
                </a:solidFill>
                <a:latin typeface="Arial"/>
              </a:rPr>
              <a:t>Il </a:t>
            </a:r>
            <a:r>
              <a:rPr b="1" lang="it-IT" sz="1050">
                <a:solidFill>
                  <a:srgbClr val="ff0000"/>
                </a:solidFill>
                <a:latin typeface="Arial"/>
              </a:rPr>
              <a:t>concetto di processo </a:t>
            </a:r>
            <a:r>
              <a:rPr b="1" lang="it-IT" sz="1050">
                <a:solidFill>
                  <a:srgbClr val="007c92"/>
                </a:solidFill>
                <a:latin typeface="Arial"/>
              </a:rPr>
              <a:t>è più ampio di quello di procedimento amministrativo e ricomprende anche le procedure di natura privatistica</a:t>
            </a:r>
            <a:endParaRPr/>
          </a:p>
        </p:txBody>
      </p:sp>
      <p:sp>
        <p:nvSpPr>
          <p:cNvPr id="3166" name="CustomShape 15"/>
          <p:cNvSpPr/>
          <p:nvPr/>
        </p:nvSpPr>
        <p:spPr>
          <a:xfrm>
            <a:off x="7238880" y="1600200"/>
            <a:ext cx="1904760" cy="1752120"/>
          </a:xfrm>
          <a:prstGeom prst="rect">
            <a:avLst/>
          </a:prstGeom>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AREE E SOTTOAREE DI RISCHIO DI CUI ALL'ALL. 2 AL P.N.A.</a:t>
            </a:r>
            <a:endParaRPr/>
          </a:p>
        </p:txBody>
      </p:sp>
      <p:sp>
        <p:nvSpPr>
          <p:cNvPr id="3167" name="CustomShape 16"/>
          <p:cNvSpPr/>
          <p:nvPr/>
        </p:nvSpPr>
        <p:spPr>
          <a:xfrm>
            <a:off x="7235640" y="3962520"/>
            <a:ext cx="1904760" cy="1752120"/>
          </a:xfrm>
          <a:prstGeom prst="rect">
            <a:avLst/>
          </a:prstGeom>
          <a:ln w="12600">
            <a:solidFill>
              <a:srgbClr val="007c92"/>
            </a:solidFill>
            <a:round/>
          </a:ln>
        </p:spPr>
        <p:txBody>
          <a:bodyPr anchor="ctr" bIns="45000" lIns="90000" rIns="90000" tIns="45000"/>
          <a:p>
            <a:pPr algn="ctr">
              <a:lnSpc>
                <a:spcPct val="100000"/>
              </a:lnSpc>
            </a:pPr>
            <a:r>
              <a:rPr b="1" lang="it-IT" sz="1200">
                <a:solidFill>
                  <a:srgbClr val="007c92"/>
                </a:solidFill>
                <a:latin typeface="Arial"/>
              </a:rPr>
              <a:t>ALTRE AREE DI ATTIVITA' DIVERSIFICATE A SECONDA DELLA FINALITA' ISTITUZIONALE</a:t>
            </a:r>
            <a:endParaRPr/>
          </a:p>
        </p:txBody>
      </p:sp>
      <p:sp>
        <p:nvSpPr>
          <p:cNvPr id="3168" name="CustomShape 17"/>
          <p:cNvSpPr/>
          <p:nvPr/>
        </p:nvSpPr>
        <p:spPr>
          <a:xfrm>
            <a:off x="6934320" y="1295280"/>
            <a:ext cx="4952520" cy="2514240"/>
          </a:xfrm>
          <a:prstGeom prst="rect">
            <a:avLst>
              <a:gd fmla="val 50000" name="adj"/>
            </a:avLst>
          </a:prstGeom>
          <a:gradFill>
            <a:gsLst>
              <a:gs pos="0">
                <a:srgbClr val="ffffff"/>
              </a:gs>
              <a:gs pos="50000">
                <a:srgbClr val="007c92"/>
              </a:gs>
              <a:gs pos="100000">
                <a:srgbClr val="ffffff"/>
              </a:gs>
            </a:gsLst>
            <a:lin ang="5400000"/>
          </a:gradFill>
        </p:spPr>
      </p:sp>
      <p:sp>
        <p:nvSpPr>
          <p:cNvPr id="3169" name="CustomShape 18"/>
          <p:cNvSpPr/>
          <p:nvPr/>
        </p:nvSpPr>
        <p:spPr>
          <a:xfrm>
            <a:off x="4949640" y="1283760"/>
            <a:ext cx="2285640" cy="799560"/>
          </a:xfrm>
          <a:prstGeom prst="rect">
            <a:avLst/>
          </a:prstGeom>
        </p:spPr>
        <p:txBody>
          <a:bodyPr bIns="0" lIns="0" rIns="0" tIns="0"/>
          <a:p>
            <a:pPr algn="ctr">
              <a:lnSpc>
                <a:spcPct val="100000"/>
              </a:lnSpc>
            </a:pPr>
            <a:r>
              <a:rPr b="1" lang="it-IT" sz="1050">
                <a:solidFill>
                  <a:srgbClr val="007c92"/>
                </a:solidFill>
                <a:latin typeface="Arial"/>
              </a:rPr>
              <a:t>L’ANALISI DEI PROCESSI POTRÀ PORTARE AD INCLUDERE NELL’AMBITO</a:t>
            </a:r>
            <a:endParaRPr/>
          </a:p>
          <a:p>
            <a:pPr algn="ctr">
              <a:lnSpc>
                <a:spcPct val="100000"/>
              </a:lnSpc>
            </a:pPr>
            <a:r>
              <a:rPr b="1" lang="it-IT" sz="1050">
                <a:solidFill>
                  <a:srgbClr val="007c92"/>
                </a:solidFill>
                <a:latin typeface="Arial"/>
              </a:rPr>
              <a:t>DI CIASCUNA AREA DI RISCHIO UNO O PIÙ PROCESSI</a:t>
            </a:r>
            <a:endParaRPr/>
          </a:p>
        </p:txBody>
      </p:sp>
      <p:sp>
        <p:nvSpPr>
          <p:cNvPr id="3170" name="TextShape 19"/>
          <p:cNvSpPr txBox="1"/>
          <p:nvPr/>
        </p:nvSpPr>
        <p:spPr>
          <a:xfrm>
            <a:off x="0" y="0"/>
            <a:ext cx="8991360" cy="914040"/>
          </a:xfrm>
          <a:prstGeom prst="rect">
            <a:avLst/>
          </a:prstGeom>
        </p:spPr>
        <p:txBody>
          <a:bodyPr anchor="ctr" bIns="0" lIns="0" rIns="0" tIns="0"/>
          <a:p>
            <a:pPr algn="ctr">
              <a:lnSpc>
                <a:spcPct val="100000"/>
              </a:lnSpc>
            </a:pPr>
            <a:r>
              <a:rPr b="1" lang="en-US">
                <a:solidFill>
                  <a:srgbClr val="c00000"/>
                </a:solidFill>
                <a:latin typeface="Verdana"/>
                <a:ea typeface="Verdana"/>
              </a:rPr>
              <a:t>4. Metodologie per la predisposizione del P.T.P.C. </a:t>
            </a:r>
            <a:r>
              <a:rPr b="1" lang="en-US">
                <a:solidFill>
                  <a:srgbClr val="c00000"/>
                </a:solidFill>
                <a:latin typeface="Verdana"/>
                <a:ea typeface="Verdana"/>
              </a:rPr>
              <a:t>
</a:t>
            </a:r>
            <a:r>
              <a:rPr b="1" lang="en-US">
                <a:solidFill>
                  <a:srgbClr val="c00000"/>
                </a:solidFill>
                <a:latin typeface="Verdana"/>
                <a:ea typeface="Verdana"/>
              </a:rPr>
              <a:t>        </a:t>
            </a:r>
            <a:r>
              <a:rPr lang="en-US" sz="1600">
                <a:solidFill>
                  <a:srgbClr val="c00000"/>
                </a:solidFill>
                <a:latin typeface="Verdana"/>
                <a:ea typeface="Verdana"/>
              </a:rPr>
              <a:t>La gestione del rischio: mappatura dei processi</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